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659" r:id="rId1"/>
  </p:sldMasterIdLst>
  <p:notesMasterIdLst>
    <p:notesMasterId r:id="rId87"/>
  </p:notesMasterIdLst>
  <p:sldIdLst>
    <p:sldId id="257" r:id="rId2"/>
    <p:sldId id="568" r:id="rId3"/>
    <p:sldId id="295" r:id="rId4"/>
    <p:sldId id="639" r:id="rId5"/>
    <p:sldId id="896" r:id="rId6"/>
    <p:sldId id="897" r:id="rId7"/>
    <p:sldId id="898" r:id="rId8"/>
    <p:sldId id="899" r:id="rId9"/>
    <p:sldId id="900" r:id="rId10"/>
    <p:sldId id="901" r:id="rId11"/>
    <p:sldId id="902" r:id="rId12"/>
    <p:sldId id="927" r:id="rId13"/>
    <p:sldId id="893" r:id="rId14"/>
    <p:sldId id="894" r:id="rId15"/>
    <p:sldId id="857" r:id="rId16"/>
    <p:sldId id="859" r:id="rId17"/>
    <p:sldId id="895" r:id="rId18"/>
    <p:sldId id="858" r:id="rId19"/>
    <p:sldId id="860" r:id="rId20"/>
    <p:sldId id="861" r:id="rId21"/>
    <p:sldId id="935" r:id="rId22"/>
    <p:sldId id="926" r:id="rId23"/>
    <p:sldId id="903" r:id="rId24"/>
    <p:sldId id="866" r:id="rId25"/>
    <p:sldId id="904" r:id="rId26"/>
    <p:sldId id="864" r:id="rId27"/>
    <p:sldId id="934" r:id="rId28"/>
    <p:sldId id="865" r:id="rId29"/>
    <p:sldId id="867" r:id="rId30"/>
    <p:sldId id="869" r:id="rId31"/>
    <p:sldId id="868" r:id="rId32"/>
    <p:sldId id="871" r:id="rId33"/>
    <p:sldId id="873" r:id="rId34"/>
    <p:sldId id="874" r:id="rId35"/>
    <p:sldId id="936" r:id="rId36"/>
    <p:sldId id="938" r:id="rId37"/>
    <p:sldId id="945" r:id="rId38"/>
    <p:sldId id="937" r:id="rId39"/>
    <p:sldId id="875" r:id="rId40"/>
    <p:sldId id="939" r:id="rId41"/>
    <p:sldId id="877" r:id="rId42"/>
    <p:sldId id="879" r:id="rId43"/>
    <p:sldId id="881" r:id="rId44"/>
    <p:sldId id="940" r:id="rId45"/>
    <p:sldId id="882" r:id="rId46"/>
    <p:sldId id="905" r:id="rId47"/>
    <p:sldId id="883" r:id="rId48"/>
    <p:sldId id="884" r:id="rId49"/>
    <p:sldId id="885" r:id="rId50"/>
    <p:sldId id="886" r:id="rId51"/>
    <p:sldId id="880" r:id="rId52"/>
    <p:sldId id="876" r:id="rId53"/>
    <p:sldId id="872" r:id="rId54"/>
    <p:sldId id="943" r:id="rId55"/>
    <p:sldId id="944" r:id="rId56"/>
    <p:sldId id="941" r:id="rId57"/>
    <p:sldId id="870" r:id="rId58"/>
    <p:sldId id="906" r:id="rId59"/>
    <p:sldId id="907" r:id="rId60"/>
    <p:sldId id="832" r:id="rId61"/>
    <p:sldId id="833" r:id="rId62"/>
    <p:sldId id="834" r:id="rId63"/>
    <p:sldId id="842" r:id="rId64"/>
    <p:sldId id="837" r:id="rId65"/>
    <p:sldId id="838" r:id="rId66"/>
    <p:sldId id="839" r:id="rId67"/>
    <p:sldId id="835" r:id="rId68"/>
    <p:sldId id="836" r:id="rId69"/>
    <p:sldId id="830" r:id="rId70"/>
    <p:sldId id="826" r:id="rId71"/>
    <p:sldId id="947" r:id="rId72"/>
    <p:sldId id="827" r:id="rId73"/>
    <p:sldId id="817" r:id="rId74"/>
    <p:sldId id="815" r:id="rId75"/>
    <p:sldId id="908" r:id="rId76"/>
    <p:sldId id="909" r:id="rId77"/>
    <p:sldId id="910" r:id="rId78"/>
    <p:sldId id="911" r:id="rId79"/>
    <p:sldId id="924" r:id="rId80"/>
    <p:sldId id="925" r:id="rId81"/>
    <p:sldId id="500" r:id="rId82"/>
    <p:sldId id="567" r:id="rId83"/>
    <p:sldId id="942" r:id="rId84"/>
    <p:sldId id="564" r:id="rId85"/>
    <p:sldId id="633" r:id="rId8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E5"/>
    <a:srgbClr val="EF5952"/>
    <a:srgbClr val="116183"/>
    <a:srgbClr val="DD504A"/>
    <a:srgbClr val="CF4B44"/>
    <a:srgbClr val="72A628"/>
    <a:srgbClr val="1AB8E3"/>
    <a:srgbClr val="005070"/>
    <a:srgbClr val="86C9E0"/>
    <a:srgbClr val="7CE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78" autoAdjust="0"/>
    <p:restoredTop sz="68244" autoAdjust="0"/>
  </p:normalViewPr>
  <p:slideViewPr>
    <p:cSldViewPr snapToGrid="0" snapToObjects="1">
      <p:cViewPr varScale="1">
        <p:scale>
          <a:sx n="59" d="100"/>
          <a:sy n="59" d="100"/>
        </p:scale>
        <p:origin x="88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12825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225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929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3309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9388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7211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2827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2615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8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4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20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7" name="Shape 67"/>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a:stretch>
        </a:blipFill>
        <a:effectLst/>
      </p:bgPr>
    </p:bg>
    <p:spTree>
      <p:nvGrpSpPr>
        <p:cNvPr id="1" name="Shape 99"/>
        <p:cNvGrpSpPr/>
        <p:nvPr/>
      </p:nvGrpSpPr>
      <p:grpSpPr>
        <a:xfrm>
          <a:off x="0" y="0"/>
          <a:ext cx="0" cy="0"/>
          <a:chOff x="0" y="0"/>
          <a:chExt cx="0" cy="0"/>
        </a:xfrm>
      </p:grpSpPr>
      <p:sp>
        <p:nvSpPr>
          <p:cNvPr id="100" name="Shape 100"/>
          <p:cNvSpPr txBox="1"/>
          <p:nvPr/>
        </p:nvSpPr>
        <p:spPr>
          <a:xfrm>
            <a:off x="1353403" y="469462"/>
            <a:ext cx="9485194" cy="16588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i="0" u="sng" strike="noStrike" cap="none" dirty="0">
                <a:solidFill>
                  <a:schemeClr val="tx1"/>
                </a:solidFill>
                <a:latin typeface="Roboto" charset="0"/>
                <a:ea typeface="Roboto" charset="0"/>
                <a:cs typeface="Roboto" charset="0"/>
                <a:sym typeface="Roboto"/>
              </a:rPr>
              <a:t>SEMANA 6</a:t>
            </a:r>
          </a:p>
          <a:p>
            <a:endParaRPr lang="en-US" sz="6000" b="1" u="sng" dirty="0">
              <a:solidFill>
                <a:schemeClr val="bg1"/>
              </a:solidFill>
              <a:latin typeface="Roboto" charset="0"/>
              <a:sym typeface="Roboto"/>
            </a:endParaRPr>
          </a:p>
          <a:p>
            <a:r>
              <a:rPr lang="es-ES" sz="4000" b="0" i="0" dirty="0">
                <a:solidFill>
                  <a:srgbClr val="000000"/>
                </a:solidFill>
                <a:effectLst/>
                <a:latin typeface="Roboto"/>
              </a:rPr>
              <a:t>TRABAJA CON FUMADORES Y OTRAS CONDICIONES QUE PUEDES AYUDAR CON HIPNOSIS</a:t>
            </a:r>
            <a:endParaRPr lang="es-ES" sz="4000" dirty="0">
              <a:latin typeface="Roboto"/>
            </a:endParaRPr>
          </a:p>
          <a:p>
            <a:endParaRPr lang="es-ES" sz="4800" dirty="0">
              <a:solidFill>
                <a:schemeClr val="tx1"/>
              </a:solidFill>
              <a:latin typeface="Roboto"/>
            </a:endParaRPr>
          </a:p>
          <a:p>
            <a:endParaRPr lang="es-ES" sz="4800" dirty="0">
              <a:solidFill>
                <a:schemeClr val="tx1"/>
              </a:solidFill>
              <a:latin typeface="Roboto"/>
            </a:endParaRPr>
          </a:p>
          <a:p>
            <a:endParaRPr lang="es-ES" sz="1800" dirty="0">
              <a:solidFill>
                <a:schemeClr val="tx1"/>
              </a:solidFill>
              <a:latin typeface="Roboto"/>
            </a:endParaRPr>
          </a:p>
          <a:p>
            <a:pPr algn="ctr"/>
            <a:r>
              <a:rPr lang="es-ES" sz="1800" dirty="0">
                <a:solidFill>
                  <a:schemeClr val="tx1"/>
                </a:solidFill>
                <a:latin typeface="Roboto"/>
              </a:rPr>
              <a:t>CONFIDENCIAL Y EXCLUSIVO PARA MIEMBROS DEL DIPLOMA PROFESIONAL DE HIPNOSIS E HIPNOTERAPIA INTEGRATIVA</a:t>
            </a:r>
          </a:p>
          <a:p>
            <a:pPr algn="ctr"/>
            <a:endParaRPr lang="es-ES" sz="4000" dirty="0">
              <a:solidFill>
                <a:schemeClr val="tx1"/>
              </a:solidFill>
              <a:latin typeface="Roboto"/>
            </a:endParaRPr>
          </a:p>
          <a:p>
            <a:pPr algn="ctr"/>
            <a:endParaRPr lang="es-ES" sz="4000" dirty="0">
              <a:solidFill>
                <a:schemeClr val="tx1"/>
              </a:solidFill>
              <a:latin typeface="Roboto"/>
            </a:endParaRPr>
          </a:p>
          <a:p>
            <a:pPr marL="0" marR="0" lvl="0" indent="0" algn="ctr" rtl="0">
              <a:spcBef>
                <a:spcPts val="0"/>
              </a:spcBef>
              <a:spcAft>
                <a:spcPts val="0"/>
              </a:spcAft>
              <a:buNone/>
            </a:pPr>
            <a:endParaRPr sz="5400" b="1" dirty="0">
              <a:solidFill>
                <a:schemeClr val="tx1"/>
              </a:solidFill>
              <a:latin typeface="Roboto" pitchFamily="2" charset="0"/>
              <a:ea typeface="Roboto" pitchFamily="2" charset="0"/>
            </a:endParaRPr>
          </a:p>
        </p:txBody>
      </p:sp>
      <p:pic>
        <p:nvPicPr>
          <p:cNvPr id="3" name="Picture 2">
            <a:extLst>
              <a:ext uri="{FF2B5EF4-FFF2-40B4-BE49-F238E27FC236}">
                <a16:creationId xmlns:a16="http://schemas.microsoft.com/office/drawing/2014/main" id="{EC5EDEBA-749B-45AF-9635-2D98A15409B5}"/>
              </a:ext>
            </a:extLst>
          </p:cNvPr>
          <p:cNvPicPr>
            <a:picLocks noChangeAspect="1"/>
          </p:cNvPicPr>
          <p:nvPr/>
        </p:nvPicPr>
        <p:blipFill>
          <a:blip r:embed="rId4"/>
          <a:stretch>
            <a:fillRect/>
          </a:stretch>
        </p:blipFill>
        <p:spPr>
          <a:xfrm>
            <a:off x="9123541" y="6257109"/>
            <a:ext cx="2676574" cy="6008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E9658-FD0A-4FC5-A12D-9C618D5B0BBC}"/>
              </a:ext>
            </a:extLst>
          </p:cNvPr>
          <p:cNvSpPr>
            <a:spLocks noGrp="1"/>
          </p:cNvSpPr>
          <p:nvPr>
            <p:ph type="title"/>
          </p:nvPr>
        </p:nvSpPr>
        <p:spPr/>
        <p:txBody>
          <a:bodyPr/>
          <a:lstStyle/>
          <a:p>
            <a:r>
              <a:rPr lang="en-IE" sz="4400" dirty="0">
                <a:latin typeface="Roboto "/>
              </a:rPr>
              <a:t>5- </a:t>
            </a:r>
            <a:r>
              <a:rPr lang="en-IE" sz="4400" dirty="0" err="1">
                <a:latin typeface="Roboto "/>
              </a:rPr>
              <a:t>Nunca</a:t>
            </a:r>
            <a:r>
              <a:rPr lang="en-IE" sz="4400" dirty="0">
                <a:latin typeface="Roboto "/>
              </a:rPr>
              <a:t> </a:t>
            </a:r>
            <a:r>
              <a:rPr lang="en-IE" sz="4400" dirty="0" err="1">
                <a:latin typeface="Roboto "/>
              </a:rPr>
              <a:t>volver</a:t>
            </a:r>
            <a:r>
              <a:rPr lang="en-IE" sz="4400" dirty="0">
                <a:latin typeface="Roboto "/>
              </a:rPr>
              <a:t> a </a:t>
            </a:r>
            <a:r>
              <a:rPr lang="en-IE" sz="4400" dirty="0" err="1">
                <a:latin typeface="Roboto "/>
              </a:rPr>
              <a:t>fumar</a:t>
            </a:r>
            <a:r>
              <a:rPr lang="en-IE" sz="4400" dirty="0">
                <a:latin typeface="Roboto "/>
              </a:rPr>
              <a:t> </a:t>
            </a:r>
            <a:r>
              <a:rPr lang="en-IE" sz="4400" dirty="0" err="1">
                <a:latin typeface="Roboto "/>
              </a:rPr>
              <a:t>ni</a:t>
            </a:r>
            <a:r>
              <a:rPr lang="en-IE" sz="4400" dirty="0">
                <a:latin typeface="Roboto "/>
              </a:rPr>
              <a:t> un </a:t>
            </a:r>
            <a:r>
              <a:rPr lang="en-IE" sz="4400" dirty="0" err="1">
                <a:latin typeface="Roboto "/>
              </a:rPr>
              <a:t>cigarro</a:t>
            </a:r>
            <a:r>
              <a:rPr lang="en-IE" sz="4400" dirty="0">
                <a:latin typeface="Roboto "/>
              </a:rPr>
              <a:t> (</a:t>
            </a:r>
            <a:r>
              <a:rPr lang="en-IE" sz="4400" dirty="0" err="1">
                <a:latin typeface="Roboto "/>
              </a:rPr>
              <a:t>Explicar</a:t>
            </a:r>
            <a:r>
              <a:rPr lang="en-IE" sz="4400" dirty="0">
                <a:latin typeface="Roboto "/>
              </a:rPr>
              <a:t> las </a:t>
            </a:r>
            <a:r>
              <a:rPr lang="en-IE" sz="4400" dirty="0" err="1">
                <a:latin typeface="Roboto "/>
              </a:rPr>
              <a:t>razones</a:t>
            </a:r>
            <a:r>
              <a:rPr lang="en-IE" sz="4400" dirty="0">
                <a:latin typeface="Roboto "/>
              </a:rPr>
              <a:t> por las que un ex-</a:t>
            </a:r>
            <a:r>
              <a:rPr lang="en-IE" sz="4400" dirty="0" err="1">
                <a:latin typeface="Roboto "/>
              </a:rPr>
              <a:t>fumador</a:t>
            </a:r>
            <a:r>
              <a:rPr lang="en-IE" sz="4400" dirty="0">
                <a:latin typeface="Roboto "/>
              </a:rPr>
              <a:t> </a:t>
            </a:r>
            <a:r>
              <a:rPr lang="en-IE" sz="4400" dirty="0" err="1">
                <a:latin typeface="Roboto "/>
              </a:rPr>
              <a:t>puede</a:t>
            </a:r>
            <a:r>
              <a:rPr lang="en-IE" sz="4400" dirty="0">
                <a:latin typeface="Roboto "/>
              </a:rPr>
              <a:t> </a:t>
            </a:r>
            <a:r>
              <a:rPr lang="en-IE" sz="4400" dirty="0" err="1">
                <a:latin typeface="Roboto "/>
              </a:rPr>
              <a:t>caer</a:t>
            </a:r>
            <a:r>
              <a:rPr lang="en-IE" sz="4400" dirty="0">
                <a:latin typeface="Roboto "/>
              </a:rPr>
              <a:t> de nuevo)</a:t>
            </a:r>
          </a:p>
        </p:txBody>
      </p:sp>
    </p:spTree>
    <p:extLst>
      <p:ext uri="{BB962C8B-B14F-4D97-AF65-F5344CB8AC3E}">
        <p14:creationId xmlns:p14="http://schemas.microsoft.com/office/powerpoint/2010/main" val="1867369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753E-9F6C-4B62-B66F-C429BA8D954D}"/>
              </a:ext>
            </a:extLst>
          </p:cNvPr>
          <p:cNvSpPr>
            <a:spLocks noGrp="1"/>
          </p:cNvSpPr>
          <p:nvPr>
            <p:ph type="title"/>
          </p:nvPr>
        </p:nvSpPr>
        <p:spPr/>
        <p:txBody>
          <a:bodyPr/>
          <a:lstStyle/>
          <a:p>
            <a:r>
              <a:rPr lang="en-IE" sz="4400" dirty="0">
                <a:latin typeface="Roboto "/>
              </a:rPr>
              <a:t>6- </a:t>
            </a:r>
            <a:r>
              <a:rPr lang="en-IE" sz="4400" dirty="0" err="1">
                <a:latin typeface="Roboto "/>
              </a:rPr>
              <a:t>Cobrar</a:t>
            </a:r>
            <a:r>
              <a:rPr lang="en-IE" sz="4400" dirty="0">
                <a:latin typeface="Roboto "/>
              </a:rPr>
              <a:t> una </a:t>
            </a:r>
            <a:r>
              <a:rPr lang="en-IE" sz="4400" dirty="0" err="1">
                <a:latin typeface="Roboto "/>
              </a:rPr>
              <a:t>cantidad</a:t>
            </a:r>
            <a:r>
              <a:rPr lang="en-IE" sz="4400" dirty="0">
                <a:latin typeface="Roboto "/>
              </a:rPr>
              <a:t> considerable (que no sea “por </a:t>
            </a:r>
            <a:r>
              <a:rPr lang="en-IE" sz="4400" dirty="0" err="1">
                <a:latin typeface="Roboto "/>
              </a:rPr>
              <a:t>probar</a:t>
            </a:r>
            <a:r>
              <a:rPr lang="en-IE" sz="4400" dirty="0">
                <a:latin typeface="Roboto "/>
              </a:rPr>
              <a:t>”) por el </a:t>
            </a:r>
            <a:r>
              <a:rPr lang="en-IE" sz="4400" dirty="0" err="1">
                <a:latin typeface="Roboto "/>
              </a:rPr>
              <a:t>programa</a:t>
            </a:r>
            <a:r>
              <a:rPr lang="en-IE" sz="4400" dirty="0">
                <a:latin typeface="Roboto "/>
              </a:rPr>
              <a:t> para que </a:t>
            </a:r>
            <a:r>
              <a:rPr lang="en-IE" sz="4400" dirty="0" err="1">
                <a:latin typeface="Roboto "/>
              </a:rPr>
              <a:t>haga</a:t>
            </a:r>
            <a:r>
              <a:rPr lang="en-IE" sz="4400" dirty="0">
                <a:latin typeface="Roboto "/>
              </a:rPr>
              <a:t> </a:t>
            </a:r>
            <a:r>
              <a:rPr lang="en-IE" sz="4400" dirty="0" err="1">
                <a:latin typeface="Roboto "/>
              </a:rPr>
              <a:t>todo</a:t>
            </a:r>
            <a:r>
              <a:rPr lang="en-IE" sz="4400" dirty="0">
                <a:latin typeface="Roboto "/>
              </a:rPr>
              <a:t> lo </a:t>
            </a:r>
            <a:r>
              <a:rPr lang="en-IE" sz="4400" dirty="0" err="1">
                <a:latin typeface="Roboto "/>
              </a:rPr>
              <a:t>posible</a:t>
            </a:r>
            <a:r>
              <a:rPr lang="en-IE" sz="4400" dirty="0">
                <a:latin typeface="Roboto "/>
              </a:rPr>
              <a:t> para </a:t>
            </a:r>
            <a:r>
              <a:rPr lang="en-IE" sz="4400" dirty="0" err="1">
                <a:latin typeface="Roboto "/>
              </a:rPr>
              <a:t>estar</a:t>
            </a:r>
            <a:r>
              <a:rPr lang="en-IE" sz="4400" dirty="0">
                <a:latin typeface="Roboto "/>
              </a:rPr>
              <a:t> libre de tabaco </a:t>
            </a:r>
            <a:r>
              <a:rPr lang="en-IE" sz="4400" dirty="0" err="1">
                <a:latin typeface="Roboto "/>
              </a:rPr>
              <a:t>en</a:t>
            </a:r>
            <a:r>
              <a:rPr lang="en-IE" sz="4400" dirty="0">
                <a:latin typeface="Roboto "/>
              </a:rPr>
              <a:t> los </a:t>
            </a:r>
            <a:r>
              <a:rPr lang="en-IE" sz="4400" dirty="0" err="1">
                <a:latin typeface="Roboto "/>
              </a:rPr>
              <a:t>momentos</a:t>
            </a:r>
            <a:r>
              <a:rPr lang="en-IE" sz="4400" dirty="0">
                <a:latin typeface="Roboto "/>
              </a:rPr>
              <a:t> de </a:t>
            </a:r>
            <a:r>
              <a:rPr lang="en-IE" sz="4400" dirty="0" err="1">
                <a:latin typeface="Roboto "/>
              </a:rPr>
              <a:t>duda</a:t>
            </a:r>
            <a:r>
              <a:rPr lang="en-IE" sz="4400" dirty="0">
                <a:latin typeface="Roboto "/>
              </a:rPr>
              <a:t>. Nota: </a:t>
            </a:r>
            <a:r>
              <a:rPr lang="en-IE" sz="4400" dirty="0" err="1">
                <a:latin typeface="Roboto "/>
              </a:rPr>
              <a:t>Pregunta</a:t>
            </a:r>
            <a:r>
              <a:rPr lang="en-IE" sz="4400" dirty="0">
                <a:latin typeface="Roboto "/>
              </a:rPr>
              <a:t> lo que </a:t>
            </a:r>
            <a:r>
              <a:rPr lang="en-IE" sz="4400" dirty="0" err="1">
                <a:latin typeface="Roboto "/>
              </a:rPr>
              <a:t>gasta</a:t>
            </a:r>
            <a:r>
              <a:rPr lang="en-IE" sz="4400" dirty="0">
                <a:latin typeface="Roboto "/>
              </a:rPr>
              <a:t> un </a:t>
            </a:r>
            <a:r>
              <a:rPr lang="en-IE" sz="4400" dirty="0" err="1">
                <a:latin typeface="Roboto "/>
              </a:rPr>
              <a:t>fumador</a:t>
            </a:r>
            <a:r>
              <a:rPr lang="en-IE" sz="4400" dirty="0">
                <a:latin typeface="Roboto "/>
              </a:rPr>
              <a:t> al </a:t>
            </a:r>
            <a:r>
              <a:rPr lang="en-IE" sz="4400" dirty="0" err="1">
                <a:latin typeface="Roboto "/>
              </a:rPr>
              <a:t>mes</a:t>
            </a:r>
            <a:r>
              <a:rPr lang="en-IE" sz="4400" dirty="0">
                <a:latin typeface="Roboto "/>
              </a:rPr>
              <a:t> y al a</a:t>
            </a:r>
            <a:r>
              <a:rPr lang="es-ES" sz="4400" dirty="0" err="1">
                <a:latin typeface="Roboto "/>
              </a:rPr>
              <a:t>ño</a:t>
            </a:r>
            <a:endParaRPr lang="en-IE" sz="4400" dirty="0">
              <a:latin typeface="Roboto "/>
            </a:endParaRPr>
          </a:p>
        </p:txBody>
      </p:sp>
    </p:spTree>
    <p:extLst>
      <p:ext uri="{BB962C8B-B14F-4D97-AF65-F5344CB8AC3E}">
        <p14:creationId xmlns:p14="http://schemas.microsoft.com/office/powerpoint/2010/main" val="1057281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08000" b="-10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3F12-4D8F-43D1-8F72-D680CF7982FF}"/>
              </a:ext>
            </a:extLst>
          </p:cNvPr>
          <p:cNvSpPr>
            <a:spLocks noGrp="1"/>
          </p:cNvSpPr>
          <p:nvPr>
            <p:ph type="title"/>
          </p:nvPr>
        </p:nvSpPr>
        <p:spPr>
          <a:xfrm>
            <a:off x="1484993" y="1319348"/>
            <a:ext cx="10515600" cy="2852737"/>
          </a:xfrm>
        </p:spPr>
        <p:txBody>
          <a:bodyPr/>
          <a:lstStyle/>
          <a:p>
            <a:r>
              <a:rPr lang="en-IE" sz="5400" dirty="0" err="1">
                <a:latin typeface="Roboto"/>
              </a:rPr>
              <a:t>Protocolo</a:t>
            </a:r>
            <a:r>
              <a:rPr lang="en-IE" sz="5400" dirty="0">
                <a:latin typeface="Roboto"/>
              </a:rPr>
              <a:t> Para </a:t>
            </a:r>
            <a:r>
              <a:rPr lang="en-IE" sz="5400" dirty="0" err="1">
                <a:latin typeface="Roboto"/>
              </a:rPr>
              <a:t>Tabaquismo</a:t>
            </a:r>
            <a:endParaRPr lang="en-IE" sz="5400" dirty="0">
              <a:latin typeface="Roboto"/>
            </a:endParaRPr>
          </a:p>
        </p:txBody>
      </p:sp>
    </p:spTree>
    <p:extLst>
      <p:ext uri="{BB962C8B-B14F-4D97-AF65-F5344CB8AC3E}">
        <p14:creationId xmlns:p14="http://schemas.microsoft.com/office/powerpoint/2010/main" val="2621476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1F3E-8C92-41D5-A05C-1DCF528DAD7D}"/>
              </a:ext>
            </a:extLst>
          </p:cNvPr>
          <p:cNvSpPr>
            <a:spLocks noGrp="1"/>
          </p:cNvSpPr>
          <p:nvPr>
            <p:ph type="title"/>
          </p:nvPr>
        </p:nvSpPr>
        <p:spPr>
          <a:xfrm>
            <a:off x="838200" y="4635818"/>
            <a:ext cx="10515600" cy="2222182"/>
          </a:xfrm>
        </p:spPr>
        <p:txBody>
          <a:bodyPr/>
          <a:lstStyle/>
          <a:p>
            <a:r>
              <a:rPr lang="es-ES" sz="3200" dirty="0">
                <a:latin typeface="Roboto "/>
              </a:rPr>
              <a:t>Este protocolo para dejar de fumar se hace en una sesión (aunque se ve a la persona una vez más por si hay que hacer algún ajuste):</a:t>
            </a:r>
            <a:br>
              <a:rPr lang="es-ES" sz="3200" dirty="0">
                <a:latin typeface="Roboto "/>
              </a:rPr>
            </a:br>
            <a:br>
              <a:rPr lang="es-ES" sz="3200" dirty="0">
                <a:latin typeface="Roboto "/>
              </a:rPr>
            </a:br>
            <a:r>
              <a:rPr lang="es-ES" sz="3200" dirty="0">
                <a:latin typeface="Roboto "/>
              </a:rPr>
              <a:t>La base del éxito y el trabajo más importante se realiza durante la primera sesión. (la mayoría dejan de fumar en esta sesión 1)</a:t>
            </a:r>
            <a:br>
              <a:rPr lang="es-ES" sz="3200" dirty="0">
                <a:latin typeface="Roboto "/>
              </a:rPr>
            </a:br>
            <a:br>
              <a:rPr lang="es-ES" sz="3200" dirty="0">
                <a:latin typeface="Roboto "/>
              </a:rPr>
            </a:br>
            <a:r>
              <a:rPr lang="es-ES" sz="3200" dirty="0">
                <a:latin typeface="Roboto "/>
              </a:rPr>
              <a:t>La sesión 2 es para o celebrar el éxito como exfumador permanente o realizar ajustes que no se han hecho en la sesión 1 </a:t>
            </a:r>
            <a:br>
              <a:rPr lang="es-ES" sz="3200" dirty="0">
                <a:latin typeface="Roboto "/>
              </a:rPr>
            </a:br>
            <a:br>
              <a:rPr lang="es-ES" sz="3200" dirty="0">
                <a:latin typeface="Roboto "/>
              </a:rPr>
            </a:br>
            <a:r>
              <a:rPr lang="es-ES" sz="3200" dirty="0">
                <a:latin typeface="Roboto "/>
              </a:rPr>
              <a:t>NOTA: En muy raras ocasiones se necesita una sesión 3. La sesión 3 no suele ser necesaria si la persona se encuentra convencida de que ya no va a volver a fumar</a:t>
            </a:r>
            <a:endParaRPr lang="en-IE" sz="3200" dirty="0"/>
          </a:p>
        </p:txBody>
      </p:sp>
    </p:spTree>
    <p:extLst>
      <p:ext uri="{BB962C8B-B14F-4D97-AF65-F5344CB8AC3E}">
        <p14:creationId xmlns:p14="http://schemas.microsoft.com/office/powerpoint/2010/main" val="951984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093F-CE1B-43A0-8649-6201D96614D5}"/>
              </a:ext>
            </a:extLst>
          </p:cNvPr>
          <p:cNvSpPr>
            <a:spLocks noGrp="1"/>
          </p:cNvSpPr>
          <p:nvPr>
            <p:ph type="title"/>
          </p:nvPr>
        </p:nvSpPr>
        <p:spPr/>
        <p:txBody>
          <a:bodyPr/>
          <a:lstStyle/>
          <a:p>
            <a:r>
              <a:rPr lang="es-ES" sz="4400" dirty="0">
                <a:latin typeface="Roboto "/>
              </a:rPr>
              <a:t>La sesión 2 es muy importante que se realice 2-3 días después de la primera sesión, ya que los primeros días suelen ser donde más personas recaen en el hábito y pueden sentir mayor necesidad de fumar</a:t>
            </a:r>
            <a:endParaRPr lang="en-IE" sz="4400" dirty="0">
              <a:latin typeface="Roboto "/>
            </a:endParaRPr>
          </a:p>
        </p:txBody>
      </p:sp>
    </p:spTree>
    <p:extLst>
      <p:ext uri="{BB962C8B-B14F-4D97-AF65-F5344CB8AC3E}">
        <p14:creationId xmlns:p14="http://schemas.microsoft.com/office/powerpoint/2010/main" val="797870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1498056" y="-811394"/>
            <a:ext cx="10515600" cy="2852737"/>
          </a:xfrm>
        </p:spPr>
        <p:txBody>
          <a:bodyPr/>
          <a:lstStyle/>
          <a:p>
            <a:r>
              <a:rPr lang="en-IE" sz="4800" dirty="0">
                <a:latin typeface="Roboto "/>
              </a:rPr>
              <a:t>La </a:t>
            </a:r>
            <a:r>
              <a:rPr lang="en-IE" sz="4800" dirty="0" err="1">
                <a:latin typeface="Roboto "/>
              </a:rPr>
              <a:t>primera</a:t>
            </a:r>
            <a:r>
              <a:rPr lang="en-IE" sz="4800" dirty="0">
                <a:latin typeface="Roboto "/>
              </a:rPr>
              <a:t> </a:t>
            </a:r>
            <a:r>
              <a:rPr lang="en-IE" sz="4800" dirty="0" err="1">
                <a:latin typeface="Roboto "/>
              </a:rPr>
              <a:t>llamada</a:t>
            </a:r>
            <a:endParaRPr lang="en-IE" sz="4800" dirty="0">
              <a:latin typeface="Roboto "/>
            </a:endParaRPr>
          </a:p>
        </p:txBody>
      </p:sp>
      <p:sp>
        <p:nvSpPr>
          <p:cNvPr id="3" name="Text Placeholder 2">
            <a:extLst>
              <a:ext uri="{FF2B5EF4-FFF2-40B4-BE49-F238E27FC236}">
                <a16:creationId xmlns:a16="http://schemas.microsoft.com/office/drawing/2014/main" id="{A5BB402B-11BA-44D5-AA66-1F701BC84324}"/>
              </a:ext>
            </a:extLst>
          </p:cNvPr>
          <p:cNvSpPr>
            <a:spLocks noGrp="1"/>
          </p:cNvSpPr>
          <p:nvPr>
            <p:ph type="body" idx="1"/>
          </p:nvPr>
        </p:nvSpPr>
        <p:spPr>
          <a:xfrm>
            <a:off x="1053918" y="2041343"/>
            <a:ext cx="10515600" cy="1500187"/>
          </a:xfrm>
        </p:spPr>
        <p:txBody>
          <a:bodyPr/>
          <a:lstStyle/>
          <a:p>
            <a:pPr marL="571500" indent="-342900">
              <a:buFont typeface="Arial" panose="020B0604020202020204" pitchFamily="34" charset="0"/>
              <a:buChar char="•"/>
            </a:pPr>
            <a:r>
              <a:rPr lang="es-ES" sz="2800" dirty="0">
                <a:latin typeface="Roboto "/>
              </a:rPr>
              <a:t>Evitaremos responder inmediatamente a la pregunta directa de “¿cuanto cuesta la sesión/programa para dejar de fumar con hipnosis?”, y empezaremos a hacer preguntas abiertas a la persona con el fin de: </a:t>
            </a:r>
          </a:p>
          <a:p>
            <a:pPr marL="571500" indent="-342900">
              <a:buFont typeface="Arial" panose="020B0604020202020204" pitchFamily="34" charset="0"/>
              <a:buChar char="•"/>
            </a:pPr>
            <a:r>
              <a:rPr lang="es-ES" sz="2800" dirty="0">
                <a:latin typeface="Roboto "/>
              </a:rPr>
              <a:t>Determinar si la persona es una candidata adecuada para someterse a nuestro programa de hipnosis con éxito </a:t>
            </a:r>
          </a:p>
          <a:p>
            <a:pPr marL="571500" indent="-342900">
              <a:buFont typeface="Arial" panose="020B0604020202020204" pitchFamily="34" charset="0"/>
              <a:buChar char="•"/>
            </a:pPr>
            <a:r>
              <a:rPr lang="es-ES" sz="2800" dirty="0">
                <a:latin typeface="Roboto "/>
              </a:rPr>
              <a:t>Ayudarle a decidir que somos la mejor opción para dejar de fumar y que realmente estamos interesados en ayudarle. Además, de ayudarle a resolver cualquier duda que pueda tener en el momento sobre el procedimiento.</a:t>
            </a:r>
            <a:endParaRPr lang="en-IE" sz="2800" dirty="0">
              <a:latin typeface="Roboto "/>
            </a:endParaRPr>
          </a:p>
        </p:txBody>
      </p:sp>
    </p:spTree>
    <p:extLst>
      <p:ext uri="{BB962C8B-B14F-4D97-AF65-F5344CB8AC3E}">
        <p14:creationId xmlns:p14="http://schemas.microsoft.com/office/powerpoint/2010/main" val="2599760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1471930" y="561703"/>
            <a:ext cx="10515600" cy="1399222"/>
          </a:xfrm>
        </p:spPr>
        <p:txBody>
          <a:bodyPr/>
          <a:lstStyle/>
          <a:p>
            <a:r>
              <a:rPr lang="en-IE" sz="4800" dirty="0">
                <a:latin typeface="Roboto "/>
              </a:rPr>
              <a:t>Durante la </a:t>
            </a:r>
            <a:r>
              <a:rPr lang="en-IE" sz="4800" dirty="0" err="1">
                <a:latin typeface="Roboto "/>
              </a:rPr>
              <a:t>primera</a:t>
            </a:r>
            <a:r>
              <a:rPr lang="en-IE" sz="4800" dirty="0">
                <a:latin typeface="Roboto "/>
              </a:rPr>
              <a:t> </a:t>
            </a:r>
            <a:r>
              <a:rPr lang="en-IE" sz="4800" dirty="0" err="1">
                <a:latin typeface="Roboto "/>
              </a:rPr>
              <a:t>llamada</a:t>
            </a:r>
            <a:r>
              <a:rPr lang="en-IE" sz="4800" dirty="0">
                <a:latin typeface="Roboto "/>
              </a:rPr>
              <a:t> (</a:t>
            </a:r>
            <a:r>
              <a:rPr lang="en-IE" sz="4800" dirty="0" err="1">
                <a:latin typeface="Roboto "/>
              </a:rPr>
              <a:t>llamada</a:t>
            </a:r>
            <a:r>
              <a:rPr lang="en-IE" sz="4800" dirty="0">
                <a:latin typeface="Roboto "/>
              </a:rPr>
              <a:t> de </a:t>
            </a:r>
            <a:r>
              <a:rPr lang="en-IE" sz="4800" dirty="0" err="1">
                <a:latin typeface="Roboto "/>
              </a:rPr>
              <a:t>clarificación</a:t>
            </a:r>
            <a:r>
              <a:rPr lang="en-IE" sz="4800" dirty="0">
                <a:latin typeface="Roboto "/>
              </a:rPr>
              <a:t> y </a:t>
            </a:r>
            <a:r>
              <a:rPr lang="en-IE" sz="4800" dirty="0" err="1">
                <a:latin typeface="Roboto "/>
              </a:rPr>
              <a:t>ayuda</a:t>
            </a:r>
            <a:r>
              <a:rPr lang="en-IE" sz="4800" dirty="0">
                <a:latin typeface="Roboto "/>
              </a:rPr>
              <a:t>)</a:t>
            </a:r>
          </a:p>
        </p:txBody>
      </p:sp>
      <p:sp>
        <p:nvSpPr>
          <p:cNvPr id="3" name="Text Placeholder 2">
            <a:extLst>
              <a:ext uri="{FF2B5EF4-FFF2-40B4-BE49-F238E27FC236}">
                <a16:creationId xmlns:a16="http://schemas.microsoft.com/office/drawing/2014/main" id="{A5BB402B-11BA-44D5-AA66-1F701BC84324}"/>
              </a:ext>
            </a:extLst>
          </p:cNvPr>
          <p:cNvSpPr>
            <a:spLocks noGrp="1"/>
          </p:cNvSpPr>
          <p:nvPr>
            <p:ph type="body" idx="1"/>
          </p:nvPr>
        </p:nvSpPr>
        <p:spPr>
          <a:xfrm>
            <a:off x="1092745" y="2135687"/>
            <a:ext cx="10515600" cy="1500187"/>
          </a:xfrm>
        </p:spPr>
        <p:txBody>
          <a:bodyPr/>
          <a:lstStyle/>
          <a:p>
            <a:r>
              <a:rPr lang="es-ES" dirty="0"/>
              <a:t>	PREGUNTAS DEL CUESTIONARIO (VER CUESTIONARIO INICIAL): Estas preguntas nos indicarán cuales son las motivaciones de la persona (alejarse del dolor o acercarse al placer), y cuya información vamos a usar durante la sesión. </a:t>
            </a:r>
          </a:p>
          <a:p>
            <a:endParaRPr lang="es-ES" dirty="0"/>
          </a:p>
          <a:p>
            <a:r>
              <a:rPr lang="es-ES" dirty="0"/>
              <a:t>   </a:t>
            </a:r>
            <a:r>
              <a:rPr lang="es-ES" dirty="0">
                <a:latin typeface="Roboto "/>
              </a:rPr>
              <a:t>No hace falta hacerle todas las preguntas, sino que una vez que te confirme que quiere que le ayudes a dejar de fumar, y responde correctamente a las preguntas clave, puedes continuar la entrevista al principio de la sesión 1 de hipnosis el día que venga a la clínica. </a:t>
            </a:r>
            <a:endParaRPr lang="en-IE" dirty="0">
              <a:latin typeface="Roboto "/>
            </a:endParaRPr>
          </a:p>
        </p:txBody>
      </p:sp>
    </p:spTree>
    <p:extLst>
      <p:ext uri="{BB962C8B-B14F-4D97-AF65-F5344CB8AC3E}">
        <p14:creationId xmlns:p14="http://schemas.microsoft.com/office/powerpoint/2010/main" val="2896449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5BCFA-D0DD-4CA3-AB58-A4B0ABF96861}"/>
              </a:ext>
            </a:extLst>
          </p:cNvPr>
          <p:cNvSpPr>
            <a:spLocks noGrp="1"/>
          </p:cNvSpPr>
          <p:nvPr>
            <p:ph type="title"/>
          </p:nvPr>
        </p:nvSpPr>
        <p:spPr>
          <a:xfrm>
            <a:off x="1445804" y="209552"/>
            <a:ext cx="10515600" cy="1719262"/>
          </a:xfrm>
        </p:spPr>
        <p:txBody>
          <a:bodyPr/>
          <a:lstStyle/>
          <a:p>
            <a:r>
              <a:rPr lang="en-IE" sz="4400" dirty="0" err="1">
                <a:latin typeface="Roboto "/>
              </a:rPr>
              <a:t>Algunas</a:t>
            </a:r>
            <a:r>
              <a:rPr lang="en-IE" sz="4400" dirty="0">
                <a:latin typeface="Roboto "/>
              </a:rPr>
              <a:t> </a:t>
            </a:r>
            <a:r>
              <a:rPr lang="en-IE" sz="4400" dirty="0" err="1">
                <a:latin typeface="Roboto "/>
              </a:rPr>
              <a:t>preguntas</a:t>
            </a:r>
            <a:r>
              <a:rPr lang="en-IE" sz="4400" dirty="0">
                <a:latin typeface="Roboto "/>
              </a:rPr>
              <a:t> para </a:t>
            </a:r>
            <a:r>
              <a:rPr lang="en-IE" sz="4400" dirty="0" err="1">
                <a:latin typeface="Roboto "/>
              </a:rPr>
              <a:t>recoger</a:t>
            </a:r>
            <a:r>
              <a:rPr lang="en-IE" sz="4400" dirty="0">
                <a:latin typeface="Roboto "/>
              </a:rPr>
              <a:t> </a:t>
            </a:r>
            <a:r>
              <a:rPr lang="en-IE" sz="4400" dirty="0" err="1">
                <a:latin typeface="Roboto "/>
              </a:rPr>
              <a:t>información</a:t>
            </a:r>
            <a:r>
              <a:rPr lang="en-IE" sz="4400" dirty="0">
                <a:latin typeface="Roboto "/>
              </a:rPr>
              <a:t>: </a:t>
            </a:r>
          </a:p>
        </p:txBody>
      </p:sp>
      <p:sp>
        <p:nvSpPr>
          <p:cNvPr id="3" name="Text Placeholder 2">
            <a:extLst>
              <a:ext uri="{FF2B5EF4-FFF2-40B4-BE49-F238E27FC236}">
                <a16:creationId xmlns:a16="http://schemas.microsoft.com/office/drawing/2014/main" id="{3548379F-C1CB-4786-87E3-54377B30A1BF}"/>
              </a:ext>
            </a:extLst>
          </p:cNvPr>
          <p:cNvSpPr>
            <a:spLocks noGrp="1"/>
          </p:cNvSpPr>
          <p:nvPr>
            <p:ph type="body" idx="1"/>
          </p:nvPr>
        </p:nvSpPr>
        <p:spPr>
          <a:xfrm>
            <a:off x="1106170" y="1663383"/>
            <a:ext cx="10515600" cy="1500187"/>
          </a:xfrm>
        </p:spPr>
        <p:txBody>
          <a:bodyPr/>
          <a:lstStyle/>
          <a:p>
            <a:r>
              <a:rPr lang="es-ES" sz="1600" b="1" dirty="0">
                <a:latin typeface="Roboto "/>
              </a:rPr>
              <a:t>• ¿Cuanto tiempo llevas fumando? </a:t>
            </a:r>
          </a:p>
          <a:p>
            <a:r>
              <a:rPr lang="es-ES" sz="1600" b="1" dirty="0">
                <a:latin typeface="Roboto "/>
              </a:rPr>
              <a:t>• ¿ A qué edad comenzaste a fumar? ¿Y por qué comenzaste? </a:t>
            </a:r>
          </a:p>
          <a:p>
            <a:r>
              <a:rPr lang="es-ES" sz="1600" b="1" dirty="0">
                <a:latin typeface="Roboto "/>
              </a:rPr>
              <a:t>• ¿ Cuantos cigarros te fumas al días? </a:t>
            </a:r>
          </a:p>
          <a:p>
            <a:r>
              <a:rPr lang="es-ES" sz="1600" b="1" dirty="0">
                <a:latin typeface="Roboto "/>
              </a:rPr>
              <a:t>• ¿ Has intentado dejar de fumar alguna vez? ¿Cómo? ¿Por qué volviste a fumar? </a:t>
            </a:r>
          </a:p>
          <a:p>
            <a:r>
              <a:rPr lang="es-ES" sz="1600" b="1" dirty="0">
                <a:latin typeface="Roboto "/>
              </a:rPr>
              <a:t>• ¿En qué momentos del día fumas? </a:t>
            </a:r>
          </a:p>
          <a:p>
            <a:r>
              <a:rPr lang="es-ES" sz="1600" b="1" dirty="0">
                <a:latin typeface="Roboto "/>
              </a:rPr>
              <a:t>• ¿ Dónde fumas? </a:t>
            </a:r>
          </a:p>
          <a:p>
            <a:r>
              <a:rPr lang="es-ES" sz="1600" b="1" dirty="0">
                <a:latin typeface="Roboto "/>
              </a:rPr>
              <a:t>• ¿ Cuáles son los momentos del día donde sientes la necesidad de fumar? </a:t>
            </a:r>
          </a:p>
          <a:p>
            <a:r>
              <a:rPr lang="es-ES" sz="1600" b="1" dirty="0">
                <a:latin typeface="Roboto "/>
              </a:rPr>
              <a:t>• ¿ Hay alguien más en tu casa que fuma además de ti? (Si alguien más fuma es una alerta roja porque es más difícil que la persona deje el hábito) </a:t>
            </a:r>
          </a:p>
          <a:p>
            <a:r>
              <a:rPr lang="es-ES" sz="1600" b="1" dirty="0">
                <a:latin typeface="Roboto "/>
              </a:rPr>
              <a:t>• ¿ Por qué quieres dejar de fumar? </a:t>
            </a:r>
          </a:p>
          <a:p>
            <a:r>
              <a:rPr lang="es-ES" sz="1600" b="1" dirty="0">
                <a:latin typeface="Roboto "/>
              </a:rPr>
              <a:t>• ¿ Que va a ser diferente en tu vida cuando dejes de fumar? </a:t>
            </a:r>
          </a:p>
          <a:p>
            <a:r>
              <a:rPr lang="es-ES" sz="1600" b="1" dirty="0">
                <a:latin typeface="Roboto "/>
              </a:rPr>
              <a:t>• ¿ Además de para ti, para quién más es importante que dejes de fumar? </a:t>
            </a:r>
          </a:p>
          <a:p>
            <a:r>
              <a:rPr lang="es-ES" sz="1600" b="1" dirty="0">
                <a:latin typeface="Roboto "/>
              </a:rPr>
              <a:t>• ¿ Que beneficios crees que te traen los cigarros para ti? </a:t>
            </a:r>
          </a:p>
          <a:p>
            <a:r>
              <a:rPr lang="es-ES" sz="1600" b="1" dirty="0">
                <a:latin typeface="Roboto "/>
              </a:rPr>
              <a:t>• ¿ Cuáles son los beneficios de liberarte de la prisión del tabaco?</a:t>
            </a:r>
            <a:endParaRPr lang="en-IE" sz="1600" b="1" dirty="0">
              <a:latin typeface="Roboto "/>
            </a:endParaRPr>
          </a:p>
        </p:txBody>
      </p:sp>
    </p:spTree>
    <p:extLst>
      <p:ext uri="{BB962C8B-B14F-4D97-AF65-F5344CB8AC3E}">
        <p14:creationId xmlns:p14="http://schemas.microsoft.com/office/powerpoint/2010/main" val="2360656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831850" y="1709739"/>
            <a:ext cx="10515600" cy="1719262"/>
          </a:xfrm>
        </p:spPr>
        <p:txBody>
          <a:bodyPr/>
          <a:lstStyle/>
          <a:p>
            <a:r>
              <a:rPr lang="en-IE" dirty="0" err="1"/>
              <a:t>Preguntas</a:t>
            </a:r>
            <a:r>
              <a:rPr lang="en-IE" dirty="0"/>
              <a:t> </a:t>
            </a:r>
            <a:r>
              <a:rPr lang="en-IE" u="sng" dirty="0"/>
              <a:t>CLAVE </a:t>
            </a:r>
            <a:r>
              <a:rPr lang="en-IE" dirty="0"/>
              <a:t>para </a:t>
            </a:r>
            <a:r>
              <a:rPr lang="en-IE" dirty="0" err="1"/>
              <a:t>determinar</a:t>
            </a:r>
            <a:r>
              <a:rPr lang="en-IE" dirty="0"/>
              <a:t> las </a:t>
            </a:r>
            <a:r>
              <a:rPr lang="en-IE" dirty="0" err="1"/>
              <a:t>posibilidades</a:t>
            </a:r>
            <a:r>
              <a:rPr lang="en-IE" dirty="0"/>
              <a:t> de que </a:t>
            </a:r>
            <a:r>
              <a:rPr lang="en-IE" dirty="0" err="1"/>
              <a:t>deje</a:t>
            </a:r>
            <a:r>
              <a:rPr lang="en-IE" dirty="0"/>
              <a:t> de </a:t>
            </a:r>
            <a:r>
              <a:rPr lang="en-IE" dirty="0" err="1"/>
              <a:t>fumar</a:t>
            </a:r>
            <a:r>
              <a:rPr lang="en-IE" dirty="0"/>
              <a:t>:</a:t>
            </a:r>
          </a:p>
        </p:txBody>
      </p:sp>
      <p:sp>
        <p:nvSpPr>
          <p:cNvPr id="3" name="Text Placeholder 2">
            <a:extLst>
              <a:ext uri="{FF2B5EF4-FFF2-40B4-BE49-F238E27FC236}">
                <a16:creationId xmlns:a16="http://schemas.microsoft.com/office/drawing/2014/main" id="{28DA4FEF-E0CF-4DD1-91DD-F5C056CE7029}"/>
              </a:ext>
            </a:extLst>
          </p:cNvPr>
          <p:cNvSpPr>
            <a:spLocks noGrp="1"/>
          </p:cNvSpPr>
          <p:nvPr>
            <p:ph type="body" idx="1"/>
          </p:nvPr>
        </p:nvSpPr>
        <p:spPr>
          <a:xfrm>
            <a:off x="949415" y="3200399"/>
            <a:ext cx="10885534" cy="2638697"/>
          </a:xfrm>
        </p:spPr>
        <p:txBody>
          <a:bodyPr/>
          <a:lstStyle/>
          <a:p>
            <a:r>
              <a:rPr lang="es-ES" sz="2000" b="1" dirty="0">
                <a:solidFill>
                  <a:schemeClr val="tx1"/>
                </a:solidFill>
              </a:rPr>
              <a:t>1 – ¿Eres tú quien quiere dejar de fumar? O estás aquí porque alguien más te ha dicho que tenias que hacer esto? (Si no eres la persona que quiere dejarlo, entonces no va a ocurrir) </a:t>
            </a:r>
          </a:p>
          <a:p>
            <a:r>
              <a:rPr lang="es-ES" sz="2000" b="1" dirty="0">
                <a:solidFill>
                  <a:schemeClr val="tx1"/>
                </a:solidFill>
              </a:rPr>
              <a:t>2- ¿Hay alguien más que fuma en tu casa? (Es más fácil recaer cuando se tiene la tentación tan cerca) </a:t>
            </a:r>
          </a:p>
          <a:p>
            <a:r>
              <a:rPr lang="es-ES" sz="2000" b="1" dirty="0">
                <a:solidFill>
                  <a:schemeClr val="tx1"/>
                </a:solidFill>
              </a:rPr>
              <a:t>3- ¿Por qué consideras que ahora es precisamente el momento para dejar de fumar? (tienes que estar seguro que ahora es el momento, sin ningún lugar a dudas) </a:t>
            </a:r>
          </a:p>
          <a:p>
            <a:r>
              <a:rPr lang="es-ES" sz="2000" b="1" dirty="0">
                <a:solidFill>
                  <a:schemeClr val="tx1"/>
                </a:solidFill>
              </a:rPr>
              <a:t>4- ¿Consideras al tabaco como tu mejor amigo? (si aún lo sigues considerando y queriendo como a un amigo, es más difícil dejarlo. Es más fácil dejar algo que odias que algo que amas</a:t>
            </a:r>
            <a:endParaRPr lang="en-IE" sz="2000" b="1" dirty="0">
              <a:solidFill>
                <a:schemeClr val="tx1"/>
              </a:solidFill>
            </a:endParaRPr>
          </a:p>
        </p:txBody>
      </p:sp>
    </p:spTree>
    <p:extLst>
      <p:ext uri="{BB962C8B-B14F-4D97-AF65-F5344CB8AC3E}">
        <p14:creationId xmlns:p14="http://schemas.microsoft.com/office/powerpoint/2010/main" val="595031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s-ES" sz="4800" dirty="0">
                <a:latin typeface="Roboto "/>
              </a:rPr>
              <a:t>Después de haber respondido positivamente a estas cuestiones, les pido que me traigan 4 cosas:</a:t>
            </a:r>
            <a:endParaRPr lang="en-IE" sz="4800" dirty="0">
              <a:latin typeface="Roboto "/>
            </a:endParaRPr>
          </a:p>
        </p:txBody>
      </p:sp>
    </p:spTree>
    <p:extLst>
      <p:ext uri="{BB962C8B-B14F-4D97-AF65-F5344CB8AC3E}">
        <p14:creationId xmlns:p14="http://schemas.microsoft.com/office/powerpoint/2010/main" val="2211001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92442-CAF8-4E0B-958A-DBD01FB158D3}"/>
              </a:ext>
            </a:extLst>
          </p:cNvPr>
          <p:cNvSpPr>
            <a:spLocks noGrp="1"/>
          </p:cNvSpPr>
          <p:nvPr>
            <p:ph type="title"/>
          </p:nvPr>
        </p:nvSpPr>
        <p:spPr/>
        <p:txBody>
          <a:bodyPr/>
          <a:lstStyle/>
          <a:p>
            <a:r>
              <a:rPr lang="en-IE" sz="5400" dirty="0"/>
              <a:t>RESUMEN DE LO APRENDIDO LA SEMANA PASADA</a:t>
            </a:r>
          </a:p>
        </p:txBody>
      </p:sp>
    </p:spTree>
    <p:extLst>
      <p:ext uri="{BB962C8B-B14F-4D97-AF65-F5344CB8AC3E}">
        <p14:creationId xmlns:p14="http://schemas.microsoft.com/office/powerpoint/2010/main" val="1931480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838200" y="3296716"/>
            <a:ext cx="10515600" cy="2852737"/>
          </a:xfrm>
        </p:spPr>
        <p:txBody>
          <a:bodyPr/>
          <a:lstStyle/>
          <a:p>
            <a:r>
              <a:rPr lang="es-ES" sz="1800" dirty="0">
                <a:latin typeface="Roboto "/>
              </a:rPr>
              <a:t>1-Una lista con todas las razones por las que quieres dejar de fumar y ser un no fumador (tan completa como sea posible) </a:t>
            </a:r>
            <a:br>
              <a:rPr lang="es-ES" sz="1800" dirty="0">
                <a:latin typeface="Roboto "/>
              </a:rPr>
            </a:br>
            <a:br>
              <a:rPr lang="es-ES" sz="1800" dirty="0">
                <a:latin typeface="Roboto "/>
              </a:rPr>
            </a:br>
            <a:r>
              <a:rPr lang="es-ES" sz="1800" dirty="0">
                <a:latin typeface="Roboto "/>
              </a:rPr>
              <a:t>2-Una lista con todas las actividades que asocias a fumar (tan completa como sea posible) </a:t>
            </a:r>
            <a:br>
              <a:rPr lang="es-ES" sz="1800" dirty="0">
                <a:latin typeface="Roboto "/>
              </a:rPr>
            </a:br>
            <a:br>
              <a:rPr lang="es-ES" sz="1800" dirty="0">
                <a:latin typeface="Roboto "/>
              </a:rPr>
            </a:br>
            <a:r>
              <a:rPr lang="es-ES" sz="1800" dirty="0">
                <a:latin typeface="Roboto "/>
              </a:rPr>
              <a:t>3-No fumar al menos 4 horas antes de la sesión o no fumar el día de la sesión por ninguna razón (si siente ansiedad o muchas ganar de fumar antes de empezar la sesión, le ayudaré a reducir esas ganas de fumar con los EJERCICIO DE ELIMINAR GANAS DE FUMAR INMEDIATAMENTE (Técnica de “spinning Wheel/rueda giratoria”, “sala de control-volumen”, “cambio de </a:t>
            </a:r>
            <a:r>
              <a:rPr lang="es-ES" sz="1800" dirty="0" err="1">
                <a:latin typeface="Roboto "/>
              </a:rPr>
              <a:t>submodalidades</a:t>
            </a:r>
            <a:r>
              <a:rPr lang="es-ES" sz="1800" dirty="0">
                <a:latin typeface="Roboto "/>
              </a:rPr>
              <a:t> de la sensación”). </a:t>
            </a:r>
            <a:br>
              <a:rPr lang="es-ES" sz="1800" dirty="0">
                <a:latin typeface="Roboto "/>
              </a:rPr>
            </a:br>
            <a:br>
              <a:rPr lang="es-ES" sz="1800" dirty="0">
                <a:latin typeface="Roboto "/>
              </a:rPr>
            </a:br>
            <a:r>
              <a:rPr lang="es-ES" sz="1800" dirty="0">
                <a:latin typeface="Roboto "/>
              </a:rPr>
              <a:t>Queremos que la persona empiece a limpiar su cuerpo de productos tóxicos, que siga nuestras instrucciones para ver su grado de motivación, y mostrarle cómo somos capaces de eliminar su ansiedad en ese momento si así lo siente.  </a:t>
            </a:r>
            <a:br>
              <a:rPr lang="es-ES" sz="1800" dirty="0">
                <a:latin typeface="Roboto "/>
              </a:rPr>
            </a:br>
            <a:br>
              <a:rPr lang="es-ES" sz="1800" dirty="0">
                <a:latin typeface="Roboto "/>
              </a:rPr>
            </a:br>
            <a:r>
              <a:rPr lang="es-ES" sz="1800" dirty="0">
                <a:latin typeface="Roboto "/>
              </a:rPr>
              <a:t>Se le puede animar con mensajes de texto durante el día de la sesión para que llegue con ánimo.</a:t>
            </a:r>
            <a:br>
              <a:rPr lang="es-ES" sz="1800" dirty="0">
                <a:latin typeface="Roboto "/>
              </a:rPr>
            </a:br>
            <a:br>
              <a:rPr lang="es-ES" sz="1800" dirty="0">
                <a:latin typeface="Roboto "/>
              </a:rPr>
            </a:br>
            <a:r>
              <a:rPr lang="es-ES" sz="1800" dirty="0">
                <a:latin typeface="Roboto "/>
              </a:rPr>
              <a:t>4-Su paquete de tabaco. Si tienen tabaco en casa, tendrán que traértelo todo a ti, ya que no lo van a necesitar. </a:t>
            </a:r>
            <a:br>
              <a:rPr lang="es-ES" sz="1800" dirty="0">
                <a:latin typeface="Roboto "/>
              </a:rPr>
            </a:br>
            <a:br>
              <a:rPr lang="es-ES" sz="1800" dirty="0">
                <a:latin typeface="Roboto "/>
              </a:rPr>
            </a:br>
            <a:r>
              <a:rPr lang="es-ES" sz="1800" dirty="0">
                <a:latin typeface="Roboto "/>
              </a:rPr>
              <a:t>“ Si te comprometes con estas 4 cosas, entonces será m</a:t>
            </a:r>
            <a:r>
              <a:rPr lang="en-IE" sz="1800" dirty="0" err="1">
                <a:latin typeface="Roboto "/>
              </a:rPr>
              <a:t>ás</a:t>
            </a:r>
            <a:r>
              <a:rPr lang="en-IE" sz="1800" dirty="0">
                <a:latin typeface="Roboto "/>
              </a:rPr>
              <a:t> </a:t>
            </a:r>
            <a:r>
              <a:rPr lang="es-ES" sz="1800" dirty="0">
                <a:latin typeface="Roboto "/>
              </a:rPr>
              <a:t>sencillo…”</a:t>
            </a:r>
            <a:br>
              <a:rPr lang="es-ES" sz="1800" dirty="0">
                <a:latin typeface="Roboto "/>
              </a:rPr>
            </a:br>
            <a:endParaRPr lang="en-IE" sz="1800" b="1" dirty="0">
              <a:latin typeface="Roboto "/>
            </a:endParaRPr>
          </a:p>
        </p:txBody>
      </p:sp>
    </p:spTree>
    <p:extLst>
      <p:ext uri="{BB962C8B-B14F-4D97-AF65-F5344CB8AC3E}">
        <p14:creationId xmlns:p14="http://schemas.microsoft.com/office/powerpoint/2010/main" val="2748489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1060269" y="2264750"/>
            <a:ext cx="10515600" cy="2852737"/>
          </a:xfrm>
        </p:spPr>
        <p:txBody>
          <a:bodyPr/>
          <a:lstStyle/>
          <a:p>
            <a:br>
              <a:rPr lang="es-ES" sz="4000" b="1" dirty="0">
                <a:latin typeface="Roboto "/>
              </a:rPr>
            </a:br>
            <a:br>
              <a:rPr lang="es-ES" sz="4000" b="1" dirty="0">
                <a:latin typeface="Roboto "/>
              </a:rPr>
            </a:br>
            <a:r>
              <a:rPr lang="es-ES" sz="4000" dirty="0">
                <a:latin typeface="Roboto "/>
              </a:rPr>
              <a:t>Si responde negativamente algún de las 4 preguntas iniciales o si no nos trae las cosas que le pedimos durante la consulta, significa una gran alerta roja!!!</a:t>
            </a:r>
            <a:endParaRPr lang="en-IE" sz="4000" dirty="0">
              <a:latin typeface="Roboto "/>
            </a:endParaRPr>
          </a:p>
        </p:txBody>
      </p:sp>
    </p:spTree>
    <p:extLst>
      <p:ext uri="{BB962C8B-B14F-4D97-AF65-F5344CB8AC3E}">
        <p14:creationId xmlns:p14="http://schemas.microsoft.com/office/powerpoint/2010/main" val="762350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1119232" y="317797"/>
            <a:ext cx="10515600" cy="1216342"/>
          </a:xfrm>
        </p:spPr>
        <p:txBody>
          <a:bodyPr/>
          <a:lstStyle/>
          <a:p>
            <a:r>
              <a:rPr lang="en-IE" sz="4400" dirty="0">
                <a:latin typeface="Roboto "/>
              </a:rPr>
              <a:t>DIA DE LA SESIÓN</a:t>
            </a:r>
          </a:p>
        </p:txBody>
      </p:sp>
      <p:sp>
        <p:nvSpPr>
          <p:cNvPr id="3" name="Text Placeholder 2">
            <a:extLst>
              <a:ext uri="{FF2B5EF4-FFF2-40B4-BE49-F238E27FC236}">
                <a16:creationId xmlns:a16="http://schemas.microsoft.com/office/drawing/2014/main" id="{A5BB402B-11BA-44D5-AA66-1F701BC84324}"/>
              </a:ext>
            </a:extLst>
          </p:cNvPr>
          <p:cNvSpPr>
            <a:spLocks noGrp="1"/>
          </p:cNvSpPr>
          <p:nvPr>
            <p:ph type="body" idx="1"/>
          </p:nvPr>
        </p:nvSpPr>
        <p:spPr>
          <a:xfrm>
            <a:off x="949416" y="1824785"/>
            <a:ext cx="10515600" cy="1500187"/>
          </a:xfrm>
        </p:spPr>
        <p:txBody>
          <a:bodyPr/>
          <a:lstStyle/>
          <a:p>
            <a:r>
              <a:rPr lang="es-ES" b="1" dirty="0">
                <a:solidFill>
                  <a:schemeClr val="tx1"/>
                </a:solidFill>
                <a:latin typeface="Roboto "/>
              </a:rPr>
              <a:t>• Es importante que el cliente traiga (o envíe por email) esas listas, ya que utilizarás esa información durante la sesión de hipnosis. </a:t>
            </a:r>
          </a:p>
          <a:p>
            <a:r>
              <a:rPr lang="es-ES" b="1" dirty="0">
                <a:solidFill>
                  <a:schemeClr val="tx1"/>
                </a:solidFill>
                <a:latin typeface="Roboto "/>
              </a:rPr>
              <a:t>• Le explicaremos a la persona lo que va a suceder durante la sesión y le ayudaremos a resolver cualquier consulta que tenga sobre la hipnosis. </a:t>
            </a:r>
          </a:p>
          <a:p>
            <a:r>
              <a:rPr lang="es-ES" b="1" dirty="0">
                <a:solidFill>
                  <a:schemeClr val="tx1"/>
                </a:solidFill>
                <a:latin typeface="Roboto "/>
              </a:rPr>
              <a:t>• La sesión se cobra por adelantado si se hace por internet.</a:t>
            </a:r>
            <a:endParaRPr lang="en-IE" b="1" dirty="0">
              <a:solidFill>
                <a:schemeClr val="tx1"/>
              </a:solidFill>
              <a:latin typeface="Roboto "/>
            </a:endParaRPr>
          </a:p>
        </p:txBody>
      </p:sp>
    </p:spTree>
    <p:extLst>
      <p:ext uri="{BB962C8B-B14F-4D97-AF65-F5344CB8AC3E}">
        <p14:creationId xmlns:p14="http://schemas.microsoft.com/office/powerpoint/2010/main" val="2437286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1119232" y="317797"/>
            <a:ext cx="10515600" cy="1216342"/>
          </a:xfrm>
        </p:spPr>
        <p:txBody>
          <a:bodyPr/>
          <a:lstStyle/>
          <a:p>
            <a:r>
              <a:rPr lang="en-IE" dirty="0"/>
              <a:t>DIA DE LA SESIÓN</a:t>
            </a:r>
          </a:p>
        </p:txBody>
      </p:sp>
      <p:sp>
        <p:nvSpPr>
          <p:cNvPr id="3" name="Text Placeholder 2">
            <a:extLst>
              <a:ext uri="{FF2B5EF4-FFF2-40B4-BE49-F238E27FC236}">
                <a16:creationId xmlns:a16="http://schemas.microsoft.com/office/drawing/2014/main" id="{A5BB402B-11BA-44D5-AA66-1F701BC84324}"/>
              </a:ext>
            </a:extLst>
          </p:cNvPr>
          <p:cNvSpPr>
            <a:spLocks noGrp="1"/>
          </p:cNvSpPr>
          <p:nvPr>
            <p:ph type="body" idx="1"/>
          </p:nvPr>
        </p:nvSpPr>
        <p:spPr>
          <a:xfrm>
            <a:off x="949416" y="1824785"/>
            <a:ext cx="10515600" cy="1500187"/>
          </a:xfrm>
        </p:spPr>
        <p:txBody>
          <a:bodyPr/>
          <a:lstStyle/>
          <a:p>
            <a:r>
              <a:rPr lang="es-ES" b="1" dirty="0">
                <a:solidFill>
                  <a:schemeClr val="tx1"/>
                </a:solidFill>
                <a:latin typeface="Roboto "/>
              </a:rPr>
              <a:t>• CHARLA INICIAL (</a:t>
            </a:r>
            <a:r>
              <a:rPr lang="es-ES" b="1" dirty="0" err="1">
                <a:solidFill>
                  <a:schemeClr val="tx1"/>
                </a:solidFill>
                <a:latin typeface="Roboto "/>
              </a:rPr>
              <a:t>pre-talk</a:t>
            </a:r>
            <a:r>
              <a:rPr lang="es-ES" b="1" dirty="0">
                <a:solidFill>
                  <a:schemeClr val="tx1"/>
                </a:solidFill>
                <a:latin typeface="Roboto "/>
              </a:rPr>
              <a:t>): La sesión puede durar 2h-2.5h aproximadamente</a:t>
            </a:r>
          </a:p>
          <a:p>
            <a:r>
              <a:rPr lang="es-ES" b="1" dirty="0">
                <a:solidFill>
                  <a:schemeClr val="tx1"/>
                </a:solidFill>
                <a:latin typeface="Roboto "/>
              </a:rPr>
              <a:t> • Durante la primera parte de la sesión 1, y antes de empezar con la inducción, confirmaremos con el cliente toda la información que nos ha dado y le pediremos las 2 listas que le hemos pedido por teléfono, su paquete de cigarros y le preguntaremos si no ha fumado por 4 horas al menos o si no ha fumado el día de la sesión.</a:t>
            </a:r>
          </a:p>
          <a:p>
            <a:endParaRPr lang="es-ES" b="1" dirty="0">
              <a:solidFill>
                <a:schemeClr val="tx1"/>
              </a:solidFill>
              <a:latin typeface="Roboto "/>
            </a:endParaRPr>
          </a:p>
          <a:p>
            <a:r>
              <a:rPr lang="es-ES" b="1" dirty="0">
                <a:solidFill>
                  <a:schemeClr val="tx1"/>
                </a:solidFill>
                <a:latin typeface="Roboto "/>
              </a:rPr>
              <a:t>	Si no ha seguido nuestras instrucciones antes de la sesión, es muy difícil que las siga durante la sesión.</a:t>
            </a:r>
            <a:endParaRPr lang="en-IE" b="1" dirty="0">
              <a:solidFill>
                <a:schemeClr val="tx1"/>
              </a:solidFill>
              <a:latin typeface="Roboto "/>
            </a:endParaRPr>
          </a:p>
        </p:txBody>
      </p:sp>
    </p:spTree>
    <p:extLst>
      <p:ext uri="{BB962C8B-B14F-4D97-AF65-F5344CB8AC3E}">
        <p14:creationId xmlns:p14="http://schemas.microsoft.com/office/powerpoint/2010/main" val="1607756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a:latin typeface="Roboto "/>
              </a:rPr>
              <a:t>OBJETIVO CLAVE DE LA SESIÓN: </a:t>
            </a:r>
            <a:r>
              <a:rPr lang="en-IE" sz="4400" dirty="0" err="1">
                <a:latin typeface="Roboto "/>
              </a:rPr>
              <a:t>Utilizar</a:t>
            </a:r>
            <a:r>
              <a:rPr lang="en-IE" sz="4400" dirty="0">
                <a:latin typeface="Roboto "/>
              </a:rPr>
              <a:t> lo que </a:t>
            </a:r>
            <a:r>
              <a:rPr lang="en-IE" sz="4400" dirty="0" err="1">
                <a:latin typeface="Roboto "/>
              </a:rPr>
              <a:t>más</a:t>
            </a:r>
            <a:r>
              <a:rPr lang="en-IE" sz="4400" dirty="0">
                <a:latin typeface="Roboto "/>
              </a:rPr>
              <a:t> le </a:t>
            </a:r>
            <a:r>
              <a:rPr lang="en-IE" sz="4400" dirty="0" err="1">
                <a:latin typeface="Roboto "/>
              </a:rPr>
              <a:t>molesta</a:t>
            </a:r>
            <a:r>
              <a:rPr lang="en-IE" sz="4400" dirty="0">
                <a:latin typeface="Roboto "/>
              </a:rPr>
              <a:t> o “</a:t>
            </a:r>
            <a:r>
              <a:rPr lang="en-IE" sz="4400" dirty="0" err="1">
                <a:latin typeface="Roboto "/>
              </a:rPr>
              <a:t>duele</a:t>
            </a:r>
            <a:r>
              <a:rPr lang="en-IE" sz="4400" dirty="0">
                <a:latin typeface="Roboto "/>
              </a:rPr>
              <a:t>” de </a:t>
            </a:r>
            <a:r>
              <a:rPr lang="en-IE" sz="4400" dirty="0" err="1">
                <a:latin typeface="Roboto "/>
              </a:rPr>
              <a:t>fumar</a:t>
            </a:r>
            <a:r>
              <a:rPr lang="en-IE" sz="4400" dirty="0">
                <a:latin typeface="Roboto "/>
              </a:rPr>
              <a:t>, y </a:t>
            </a:r>
            <a:r>
              <a:rPr lang="en-IE" sz="4400" dirty="0" err="1">
                <a:latin typeface="Roboto "/>
              </a:rPr>
              <a:t>exprimirlo</a:t>
            </a:r>
            <a:r>
              <a:rPr lang="en-IE" sz="4400" dirty="0">
                <a:latin typeface="Roboto "/>
              </a:rPr>
              <a:t> al </a:t>
            </a:r>
            <a:r>
              <a:rPr lang="en-IE" sz="4400" dirty="0" err="1">
                <a:latin typeface="Roboto "/>
              </a:rPr>
              <a:t>máximo</a:t>
            </a:r>
            <a:r>
              <a:rPr lang="en-IE" sz="4400" dirty="0">
                <a:latin typeface="Roboto "/>
              </a:rPr>
              <a:t> (</a:t>
            </a:r>
            <a:r>
              <a:rPr lang="en-IE" sz="4400" dirty="0" err="1">
                <a:latin typeface="Roboto "/>
              </a:rPr>
              <a:t>salud</a:t>
            </a:r>
            <a:r>
              <a:rPr lang="en-IE" sz="4400" dirty="0">
                <a:latin typeface="Roboto "/>
              </a:rPr>
              <a:t>, </a:t>
            </a:r>
            <a:r>
              <a:rPr lang="en-IE" sz="4400" dirty="0" err="1">
                <a:latin typeface="Roboto "/>
              </a:rPr>
              <a:t>relaciones</a:t>
            </a:r>
            <a:r>
              <a:rPr lang="en-IE" sz="4400" dirty="0">
                <a:latin typeface="Roboto "/>
              </a:rPr>
              <a:t>, dinero, </a:t>
            </a:r>
            <a:r>
              <a:rPr lang="en-IE" sz="4400" dirty="0" err="1">
                <a:latin typeface="Roboto "/>
              </a:rPr>
              <a:t>familia</a:t>
            </a:r>
            <a:r>
              <a:rPr lang="en-IE" sz="4400" dirty="0">
                <a:latin typeface="Roboto "/>
              </a:rPr>
              <a:t>…). </a:t>
            </a:r>
            <a:r>
              <a:rPr lang="en-IE" sz="4400" dirty="0" err="1">
                <a:latin typeface="Roboto "/>
              </a:rPr>
              <a:t>Crear</a:t>
            </a:r>
            <a:r>
              <a:rPr lang="en-IE" sz="4400" dirty="0">
                <a:latin typeface="Roboto "/>
              </a:rPr>
              <a:t> una </a:t>
            </a:r>
            <a:r>
              <a:rPr lang="en-IE" sz="4400" dirty="0" err="1">
                <a:latin typeface="Roboto "/>
              </a:rPr>
              <a:t>asociación</a:t>
            </a:r>
            <a:r>
              <a:rPr lang="en-IE" sz="4400" dirty="0">
                <a:latin typeface="Roboto "/>
              </a:rPr>
              <a:t> </a:t>
            </a:r>
            <a:r>
              <a:rPr lang="en-IE" sz="4400" dirty="0" err="1">
                <a:latin typeface="Roboto "/>
              </a:rPr>
              <a:t>negativa</a:t>
            </a:r>
            <a:r>
              <a:rPr lang="en-IE" sz="4400" dirty="0">
                <a:latin typeface="Roboto "/>
              </a:rPr>
              <a:t> con el cigarro y con </a:t>
            </a:r>
            <a:r>
              <a:rPr lang="en-IE" sz="4400" dirty="0" err="1">
                <a:latin typeface="Roboto "/>
              </a:rPr>
              <a:t>fumar</a:t>
            </a:r>
            <a:r>
              <a:rPr lang="en-IE" sz="4400" dirty="0">
                <a:latin typeface="Roboto "/>
              </a:rPr>
              <a:t>. (ANCLAJE NEGATIVO)</a:t>
            </a:r>
          </a:p>
        </p:txBody>
      </p:sp>
    </p:spTree>
    <p:extLst>
      <p:ext uri="{BB962C8B-B14F-4D97-AF65-F5344CB8AC3E}">
        <p14:creationId xmlns:p14="http://schemas.microsoft.com/office/powerpoint/2010/main" val="2767727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962479" y="2663327"/>
            <a:ext cx="10515600" cy="2852737"/>
          </a:xfrm>
        </p:spPr>
        <p:txBody>
          <a:bodyPr/>
          <a:lstStyle/>
          <a:p>
            <a:r>
              <a:rPr lang="en-IE" sz="3200" dirty="0">
                <a:latin typeface="Roboto "/>
              </a:rPr>
              <a:t>OTROS OBJETIVOS DE LA SESIÓN: </a:t>
            </a:r>
            <a:br>
              <a:rPr lang="en-IE" sz="3200" dirty="0">
                <a:latin typeface="Roboto "/>
              </a:rPr>
            </a:br>
            <a:br>
              <a:rPr lang="en-IE" sz="3200" dirty="0">
                <a:latin typeface="Roboto "/>
              </a:rPr>
            </a:br>
            <a:r>
              <a:rPr lang="en-IE" sz="3200" dirty="0" err="1">
                <a:latin typeface="Roboto "/>
              </a:rPr>
              <a:t>Instalar</a:t>
            </a:r>
            <a:r>
              <a:rPr lang="en-IE" sz="3200" dirty="0">
                <a:latin typeface="Roboto "/>
              </a:rPr>
              <a:t> </a:t>
            </a:r>
            <a:r>
              <a:rPr lang="en-IE" sz="3200" dirty="0" err="1">
                <a:latin typeface="Roboto "/>
              </a:rPr>
              <a:t>nueva</a:t>
            </a:r>
            <a:r>
              <a:rPr lang="en-IE" sz="3200" dirty="0">
                <a:latin typeface="Roboto "/>
              </a:rPr>
              <a:t> </a:t>
            </a:r>
            <a:r>
              <a:rPr lang="en-IE" sz="3200" dirty="0" err="1">
                <a:latin typeface="Roboto "/>
              </a:rPr>
              <a:t>información</a:t>
            </a:r>
            <a:r>
              <a:rPr lang="en-IE" sz="3200" dirty="0">
                <a:latin typeface="Roboto "/>
              </a:rPr>
              <a:t> </a:t>
            </a:r>
            <a:r>
              <a:rPr lang="en-IE" sz="3200" dirty="0" err="1">
                <a:latin typeface="Roboto "/>
              </a:rPr>
              <a:t>en</a:t>
            </a:r>
            <a:r>
              <a:rPr lang="en-IE" sz="3200" dirty="0">
                <a:latin typeface="Roboto "/>
              </a:rPr>
              <a:t> el </a:t>
            </a:r>
            <a:r>
              <a:rPr lang="en-IE" sz="3200" dirty="0" err="1">
                <a:latin typeface="Roboto "/>
              </a:rPr>
              <a:t>subconsciente</a:t>
            </a:r>
            <a:r>
              <a:rPr lang="en-IE" sz="3200" dirty="0">
                <a:latin typeface="Roboto "/>
              </a:rPr>
              <a:t> (</a:t>
            </a:r>
            <a:r>
              <a:rPr lang="en-IE" sz="3200" dirty="0" err="1">
                <a:latin typeface="Roboto "/>
              </a:rPr>
              <a:t>razones</a:t>
            </a:r>
            <a:r>
              <a:rPr lang="en-IE" sz="3200" dirty="0">
                <a:latin typeface="Roboto "/>
              </a:rPr>
              <a:t> por las que </a:t>
            </a:r>
            <a:r>
              <a:rPr lang="en-IE" sz="3200" dirty="0" err="1">
                <a:latin typeface="Roboto "/>
              </a:rPr>
              <a:t>quiere</a:t>
            </a:r>
            <a:r>
              <a:rPr lang="en-IE" sz="3200" dirty="0">
                <a:latin typeface="Roboto "/>
              </a:rPr>
              <a:t> </a:t>
            </a:r>
            <a:r>
              <a:rPr lang="en-IE" sz="3200" dirty="0" err="1">
                <a:latin typeface="Roboto "/>
              </a:rPr>
              <a:t>dejar</a:t>
            </a:r>
            <a:r>
              <a:rPr lang="en-IE" sz="3200" dirty="0">
                <a:latin typeface="Roboto "/>
              </a:rPr>
              <a:t> de </a:t>
            </a:r>
            <a:r>
              <a:rPr lang="en-IE" sz="3200" dirty="0" err="1">
                <a:latin typeface="Roboto "/>
              </a:rPr>
              <a:t>fumar</a:t>
            </a:r>
            <a:r>
              <a:rPr lang="en-IE" sz="3200" dirty="0">
                <a:latin typeface="Roboto "/>
              </a:rPr>
              <a:t>, </a:t>
            </a:r>
            <a:r>
              <a:rPr lang="en-IE" sz="3200" dirty="0" err="1">
                <a:latin typeface="Roboto "/>
              </a:rPr>
              <a:t>revelar</a:t>
            </a:r>
            <a:r>
              <a:rPr lang="en-IE" sz="3200" dirty="0">
                <a:latin typeface="Roboto "/>
              </a:rPr>
              <a:t> las </a:t>
            </a:r>
            <a:r>
              <a:rPr lang="en-IE" sz="3200" dirty="0" err="1">
                <a:latin typeface="Roboto "/>
              </a:rPr>
              <a:t>mentiras</a:t>
            </a:r>
            <a:r>
              <a:rPr lang="en-IE" sz="3200" dirty="0">
                <a:latin typeface="Roboto "/>
              </a:rPr>
              <a:t> que se </a:t>
            </a:r>
            <a:r>
              <a:rPr lang="en-IE" sz="3200" dirty="0" err="1">
                <a:latin typeface="Roboto "/>
              </a:rPr>
              <a:t>cuenta</a:t>
            </a:r>
            <a:r>
              <a:rPr lang="en-IE" sz="3200" dirty="0">
                <a:latin typeface="Roboto "/>
              </a:rPr>
              <a:t>, </a:t>
            </a:r>
            <a:r>
              <a:rPr lang="en-IE" sz="3200" dirty="0" err="1">
                <a:latin typeface="Roboto "/>
              </a:rPr>
              <a:t>sentir</a:t>
            </a:r>
            <a:r>
              <a:rPr lang="en-IE" sz="3200" dirty="0">
                <a:latin typeface="Roboto "/>
              </a:rPr>
              <a:t> las </a:t>
            </a:r>
            <a:r>
              <a:rPr lang="en-IE" sz="3200" dirty="0" err="1">
                <a:latin typeface="Roboto "/>
              </a:rPr>
              <a:t>consecuencias</a:t>
            </a:r>
            <a:r>
              <a:rPr lang="en-IE" sz="3200" dirty="0">
                <a:latin typeface="Roboto "/>
              </a:rPr>
              <a:t> de </a:t>
            </a:r>
            <a:r>
              <a:rPr lang="en-IE" sz="3200" dirty="0" err="1">
                <a:latin typeface="Roboto "/>
              </a:rPr>
              <a:t>seguir</a:t>
            </a:r>
            <a:r>
              <a:rPr lang="en-IE" sz="3200" dirty="0">
                <a:latin typeface="Roboto "/>
              </a:rPr>
              <a:t> </a:t>
            </a:r>
            <a:r>
              <a:rPr lang="en-IE" sz="3200" dirty="0" err="1">
                <a:latin typeface="Roboto "/>
              </a:rPr>
              <a:t>fumando</a:t>
            </a:r>
            <a:r>
              <a:rPr lang="en-IE" sz="3200" dirty="0">
                <a:latin typeface="Roboto "/>
              </a:rPr>
              <a:t> (</a:t>
            </a:r>
            <a:r>
              <a:rPr lang="en-IE" sz="3200" dirty="0" err="1">
                <a:latin typeface="Roboto "/>
              </a:rPr>
              <a:t>sentir</a:t>
            </a:r>
            <a:r>
              <a:rPr lang="en-IE" sz="3200" dirty="0">
                <a:latin typeface="Roboto "/>
              </a:rPr>
              <a:t> el </a:t>
            </a:r>
            <a:r>
              <a:rPr lang="en-IE" sz="3200" dirty="0" err="1">
                <a:latin typeface="Roboto "/>
              </a:rPr>
              <a:t>dolor</a:t>
            </a:r>
            <a:r>
              <a:rPr lang="en-IE" sz="3200" dirty="0">
                <a:latin typeface="Roboto "/>
              </a:rPr>
              <a:t>) y las </a:t>
            </a:r>
            <a:r>
              <a:rPr lang="en-IE" sz="3200" dirty="0" err="1">
                <a:latin typeface="Roboto "/>
              </a:rPr>
              <a:t>consecuencias</a:t>
            </a:r>
            <a:r>
              <a:rPr lang="en-IE" sz="3200" dirty="0">
                <a:latin typeface="Roboto "/>
              </a:rPr>
              <a:t> de ser un ex-</a:t>
            </a:r>
            <a:r>
              <a:rPr lang="en-IE" sz="3200" dirty="0" err="1">
                <a:latin typeface="Roboto "/>
              </a:rPr>
              <a:t>fumador</a:t>
            </a:r>
            <a:r>
              <a:rPr lang="en-IE" sz="3200" dirty="0">
                <a:latin typeface="Roboto "/>
              </a:rPr>
              <a:t> (</a:t>
            </a:r>
            <a:r>
              <a:rPr lang="en-IE" sz="3200" dirty="0" err="1">
                <a:latin typeface="Roboto "/>
              </a:rPr>
              <a:t>sentir</a:t>
            </a:r>
            <a:r>
              <a:rPr lang="en-IE" sz="3200" dirty="0">
                <a:latin typeface="Roboto "/>
              </a:rPr>
              <a:t> el placer), </a:t>
            </a:r>
            <a:r>
              <a:rPr lang="en-IE" sz="3200" dirty="0" err="1">
                <a:latin typeface="Roboto "/>
              </a:rPr>
              <a:t>avisar</a:t>
            </a:r>
            <a:r>
              <a:rPr lang="en-IE" sz="3200" dirty="0">
                <a:latin typeface="Roboto "/>
              </a:rPr>
              <a:t> de los </a:t>
            </a:r>
            <a:r>
              <a:rPr lang="en-IE" sz="3200" dirty="0" err="1">
                <a:latin typeface="Roboto "/>
              </a:rPr>
              <a:t>posibles</a:t>
            </a:r>
            <a:r>
              <a:rPr lang="en-IE" sz="3200" dirty="0">
                <a:latin typeface="Roboto "/>
              </a:rPr>
              <a:t> auto-</a:t>
            </a:r>
            <a:r>
              <a:rPr lang="en-IE" sz="3200" dirty="0" err="1">
                <a:latin typeface="Roboto "/>
              </a:rPr>
              <a:t>sabotajes</a:t>
            </a:r>
            <a:r>
              <a:rPr lang="en-IE" sz="3200" dirty="0">
                <a:latin typeface="Roboto "/>
              </a:rPr>
              <a:t> que </a:t>
            </a:r>
            <a:r>
              <a:rPr lang="en-IE" sz="3200" dirty="0" err="1">
                <a:latin typeface="Roboto "/>
              </a:rPr>
              <a:t>pueden</a:t>
            </a:r>
            <a:r>
              <a:rPr lang="en-IE" sz="3200" dirty="0">
                <a:latin typeface="Roboto "/>
              </a:rPr>
              <a:t> </a:t>
            </a:r>
            <a:r>
              <a:rPr lang="en-IE" sz="3200" dirty="0" err="1">
                <a:latin typeface="Roboto "/>
              </a:rPr>
              <a:t>suceder</a:t>
            </a:r>
            <a:r>
              <a:rPr lang="en-IE" sz="3200" dirty="0">
                <a:latin typeface="Roboto "/>
              </a:rPr>
              <a:t> </a:t>
            </a:r>
            <a:r>
              <a:rPr lang="en-IE" sz="3200" dirty="0" err="1">
                <a:latin typeface="Roboto "/>
              </a:rPr>
              <a:t>después</a:t>
            </a:r>
            <a:r>
              <a:rPr lang="en-IE" sz="3200" dirty="0">
                <a:latin typeface="Roboto "/>
              </a:rPr>
              <a:t> de la </a:t>
            </a:r>
            <a:r>
              <a:rPr lang="en-IE" sz="3200" dirty="0" err="1">
                <a:latin typeface="Roboto "/>
              </a:rPr>
              <a:t>sesión</a:t>
            </a:r>
            <a:r>
              <a:rPr lang="en-IE" sz="3200" dirty="0">
                <a:latin typeface="Roboto "/>
              </a:rPr>
              <a:t>.</a:t>
            </a:r>
          </a:p>
        </p:txBody>
      </p:sp>
    </p:spTree>
    <p:extLst>
      <p:ext uri="{BB962C8B-B14F-4D97-AF65-F5344CB8AC3E}">
        <p14:creationId xmlns:p14="http://schemas.microsoft.com/office/powerpoint/2010/main" val="498110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1676400" y="782276"/>
            <a:ext cx="10515600" cy="1500188"/>
          </a:xfrm>
        </p:spPr>
        <p:txBody>
          <a:bodyPr/>
          <a:lstStyle/>
          <a:p>
            <a:r>
              <a:rPr lang="en-IE" sz="4400" dirty="0">
                <a:latin typeface="Roboto "/>
              </a:rPr>
              <a:t>COMIENZO DE LA SESIÓN</a:t>
            </a:r>
          </a:p>
        </p:txBody>
      </p:sp>
      <p:sp>
        <p:nvSpPr>
          <p:cNvPr id="3" name="Text Placeholder 2">
            <a:extLst>
              <a:ext uri="{FF2B5EF4-FFF2-40B4-BE49-F238E27FC236}">
                <a16:creationId xmlns:a16="http://schemas.microsoft.com/office/drawing/2014/main" id="{28DA4FEF-E0CF-4DD1-91DD-F5C056CE7029}"/>
              </a:ext>
            </a:extLst>
          </p:cNvPr>
          <p:cNvSpPr>
            <a:spLocks noGrp="1"/>
          </p:cNvSpPr>
          <p:nvPr>
            <p:ph type="body" idx="1"/>
          </p:nvPr>
        </p:nvSpPr>
        <p:spPr>
          <a:xfrm>
            <a:off x="949416" y="2923948"/>
            <a:ext cx="10515600" cy="1500187"/>
          </a:xfrm>
        </p:spPr>
        <p:txBody>
          <a:bodyPr/>
          <a:lstStyle/>
          <a:p>
            <a:pPr marL="571500" indent="-342900">
              <a:buFontTx/>
              <a:buChar char="-"/>
            </a:pPr>
            <a:r>
              <a:rPr lang="en-IE" sz="2800" dirty="0">
                <a:solidFill>
                  <a:schemeClr val="tx1"/>
                </a:solidFill>
                <a:latin typeface="Roboto "/>
              </a:rPr>
              <a:t>Entre el 0 y el 10, ¿</a:t>
            </a:r>
            <a:r>
              <a:rPr lang="en-IE" sz="2800" dirty="0" err="1">
                <a:solidFill>
                  <a:schemeClr val="tx1"/>
                </a:solidFill>
                <a:latin typeface="Roboto "/>
              </a:rPr>
              <a:t>qué</a:t>
            </a:r>
            <a:r>
              <a:rPr lang="en-IE" sz="2800" dirty="0">
                <a:solidFill>
                  <a:schemeClr val="tx1"/>
                </a:solidFill>
                <a:latin typeface="Roboto "/>
              </a:rPr>
              <a:t> </a:t>
            </a:r>
            <a:r>
              <a:rPr lang="en-IE" sz="2800" dirty="0" err="1">
                <a:solidFill>
                  <a:schemeClr val="tx1"/>
                </a:solidFill>
                <a:latin typeface="Roboto "/>
              </a:rPr>
              <a:t>número</a:t>
            </a:r>
            <a:r>
              <a:rPr lang="en-IE" sz="2800" dirty="0">
                <a:solidFill>
                  <a:schemeClr val="tx1"/>
                </a:solidFill>
                <a:latin typeface="Roboto "/>
              </a:rPr>
              <a:t> </a:t>
            </a:r>
            <a:r>
              <a:rPr lang="en-IE" sz="2800" dirty="0" err="1">
                <a:solidFill>
                  <a:schemeClr val="tx1"/>
                </a:solidFill>
                <a:latin typeface="Roboto "/>
              </a:rPr>
              <a:t>sería</a:t>
            </a:r>
            <a:r>
              <a:rPr lang="en-IE" sz="2800" dirty="0">
                <a:solidFill>
                  <a:schemeClr val="tx1"/>
                </a:solidFill>
                <a:latin typeface="Roboto "/>
              </a:rPr>
              <a:t> </a:t>
            </a:r>
            <a:r>
              <a:rPr lang="en-IE" sz="2800" dirty="0" err="1">
                <a:solidFill>
                  <a:schemeClr val="tx1"/>
                </a:solidFill>
                <a:latin typeface="Roboto "/>
              </a:rPr>
              <a:t>tus</a:t>
            </a:r>
            <a:r>
              <a:rPr lang="en-IE" sz="2800" dirty="0">
                <a:solidFill>
                  <a:schemeClr val="tx1"/>
                </a:solidFill>
                <a:latin typeface="Roboto "/>
              </a:rPr>
              <a:t> </a:t>
            </a:r>
            <a:r>
              <a:rPr lang="en-IE" sz="2800" dirty="0" err="1">
                <a:solidFill>
                  <a:schemeClr val="tx1"/>
                </a:solidFill>
                <a:latin typeface="Roboto "/>
              </a:rPr>
              <a:t>ganas</a:t>
            </a:r>
            <a:r>
              <a:rPr lang="en-IE" sz="2800" dirty="0">
                <a:solidFill>
                  <a:schemeClr val="tx1"/>
                </a:solidFill>
                <a:latin typeface="Roboto "/>
              </a:rPr>
              <a:t> de </a:t>
            </a:r>
            <a:r>
              <a:rPr lang="en-IE" sz="2800" dirty="0" err="1">
                <a:solidFill>
                  <a:schemeClr val="tx1"/>
                </a:solidFill>
                <a:latin typeface="Roboto "/>
              </a:rPr>
              <a:t>fumar</a:t>
            </a:r>
            <a:r>
              <a:rPr lang="en-IE" sz="2800" dirty="0">
                <a:solidFill>
                  <a:schemeClr val="tx1"/>
                </a:solidFill>
                <a:latin typeface="Roboto "/>
              </a:rPr>
              <a:t> </a:t>
            </a:r>
            <a:r>
              <a:rPr lang="en-IE" sz="2800" dirty="0" err="1">
                <a:solidFill>
                  <a:schemeClr val="tx1"/>
                </a:solidFill>
                <a:latin typeface="Roboto "/>
              </a:rPr>
              <a:t>ahora</a:t>
            </a:r>
            <a:r>
              <a:rPr lang="en-IE" sz="2800" dirty="0">
                <a:solidFill>
                  <a:schemeClr val="tx1"/>
                </a:solidFill>
                <a:latin typeface="Roboto "/>
              </a:rPr>
              <a:t>? </a:t>
            </a:r>
          </a:p>
          <a:p>
            <a:pPr marL="571500" indent="-342900">
              <a:buFontTx/>
              <a:buChar char="-"/>
            </a:pPr>
            <a:r>
              <a:rPr lang="en-IE" sz="2800" dirty="0" err="1">
                <a:solidFill>
                  <a:schemeClr val="tx1"/>
                </a:solidFill>
                <a:latin typeface="Roboto "/>
              </a:rPr>
              <a:t>Utiliza</a:t>
            </a:r>
            <a:r>
              <a:rPr lang="en-IE" sz="2800" dirty="0">
                <a:solidFill>
                  <a:schemeClr val="tx1"/>
                </a:solidFill>
                <a:latin typeface="Roboto "/>
              </a:rPr>
              <a:t> la </a:t>
            </a:r>
            <a:r>
              <a:rPr lang="en-IE" sz="2800" dirty="0" err="1">
                <a:solidFill>
                  <a:schemeClr val="tx1"/>
                </a:solidFill>
                <a:latin typeface="Roboto "/>
              </a:rPr>
              <a:t>técnica</a:t>
            </a:r>
            <a:r>
              <a:rPr lang="en-IE" sz="2800" dirty="0">
                <a:solidFill>
                  <a:schemeClr val="tx1"/>
                </a:solidFill>
                <a:latin typeface="Roboto "/>
              </a:rPr>
              <a:t> de “spinning wheel/</a:t>
            </a:r>
            <a:r>
              <a:rPr lang="en-IE" sz="2800" dirty="0" err="1">
                <a:solidFill>
                  <a:schemeClr val="tx1"/>
                </a:solidFill>
                <a:latin typeface="Roboto "/>
              </a:rPr>
              <a:t>rueda</a:t>
            </a:r>
            <a:r>
              <a:rPr lang="en-IE" sz="2800" dirty="0">
                <a:solidFill>
                  <a:schemeClr val="tx1"/>
                </a:solidFill>
                <a:latin typeface="Roboto "/>
              </a:rPr>
              <a:t> </a:t>
            </a:r>
            <a:r>
              <a:rPr lang="en-IE" sz="2800" dirty="0" err="1">
                <a:solidFill>
                  <a:schemeClr val="tx1"/>
                </a:solidFill>
                <a:latin typeface="Roboto "/>
              </a:rPr>
              <a:t>giratoria</a:t>
            </a:r>
            <a:r>
              <a:rPr lang="en-IE" sz="2800" dirty="0">
                <a:solidFill>
                  <a:schemeClr val="tx1"/>
                </a:solidFill>
                <a:latin typeface="Roboto "/>
              </a:rPr>
              <a:t>” o “</a:t>
            </a:r>
            <a:r>
              <a:rPr lang="en-IE" sz="2800" dirty="0" err="1">
                <a:solidFill>
                  <a:schemeClr val="tx1"/>
                </a:solidFill>
                <a:latin typeface="Roboto "/>
              </a:rPr>
              <a:t>sala</a:t>
            </a:r>
            <a:r>
              <a:rPr lang="en-IE" sz="2800" dirty="0">
                <a:solidFill>
                  <a:schemeClr val="tx1"/>
                </a:solidFill>
                <a:latin typeface="Roboto "/>
              </a:rPr>
              <a:t> de control” con </a:t>
            </a:r>
            <a:r>
              <a:rPr lang="en-IE" sz="2800" dirty="0" err="1">
                <a:solidFill>
                  <a:schemeClr val="tx1"/>
                </a:solidFill>
                <a:latin typeface="Roboto "/>
              </a:rPr>
              <a:t>submodalidades</a:t>
            </a:r>
            <a:r>
              <a:rPr lang="en-IE" sz="2800" dirty="0">
                <a:solidFill>
                  <a:schemeClr val="tx1"/>
                </a:solidFill>
                <a:latin typeface="Roboto "/>
              </a:rPr>
              <a:t> para </a:t>
            </a:r>
            <a:r>
              <a:rPr lang="en-IE" sz="2800" dirty="0" err="1">
                <a:solidFill>
                  <a:schemeClr val="tx1"/>
                </a:solidFill>
                <a:latin typeface="Roboto "/>
              </a:rPr>
              <a:t>cambiar</a:t>
            </a:r>
            <a:r>
              <a:rPr lang="en-IE" sz="2800" dirty="0">
                <a:solidFill>
                  <a:schemeClr val="tx1"/>
                </a:solidFill>
                <a:latin typeface="Roboto "/>
              </a:rPr>
              <a:t> </a:t>
            </a:r>
            <a:r>
              <a:rPr lang="en-IE" sz="2800" dirty="0" err="1">
                <a:solidFill>
                  <a:schemeClr val="tx1"/>
                </a:solidFill>
                <a:latin typeface="Roboto "/>
              </a:rPr>
              <a:t>esa</a:t>
            </a:r>
            <a:r>
              <a:rPr lang="en-IE" sz="2800" dirty="0">
                <a:solidFill>
                  <a:schemeClr val="tx1"/>
                </a:solidFill>
                <a:latin typeface="Roboto "/>
              </a:rPr>
              <a:t> </a:t>
            </a:r>
            <a:r>
              <a:rPr lang="en-IE" sz="2800" dirty="0" err="1">
                <a:solidFill>
                  <a:schemeClr val="tx1"/>
                </a:solidFill>
                <a:latin typeface="Roboto "/>
              </a:rPr>
              <a:t>percepción</a:t>
            </a:r>
            <a:r>
              <a:rPr lang="en-IE" sz="2800" dirty="0">
                <a:solidFill>
                  <a:schemeClr val="tx1"/>
                </a:solidFill>
                <a:latin typeface="Roboto "/>
              </a:rPr>
              <a:t> y </a:t>
            </a:r>
            <a:r>
              <a:rPr lang="en-IE" sz="2800" dirty="0" err="1">
                <a:solidFill>
                  <a:schemeClr val="tx1"/>
                </a:solidFill>
                <a:latin typeface="Roboto "/>
              </a:rPr>
              <a:t>reducir</a:t>
            </a:r>
            <a:r>
              <a:rPr lang="en-IE" sz="2800" dirty="0">
                <a:solidFill>
                  <a:schemeClr val="tx1"/>
                </a:solidFill>
                <a:latin typeface="Roboto "/>
              </a:rPr>
              <a:t> o </a:t>
            </a:r>
            <a:r>
              <a:rPr lang="en-IE" sz="2800" dirty="0" err="1">
                <a:solidFill>
                  <a:schemeClr val="tx1"/>
                </a:solidFill>
                <a:latin typeface="Roboto "/>
              </a:rPr>
              <a:t>eliminar</a:t>
            </a:r>
            <a:r>
              <a:rPr lang="en-IE" sz="2800" dirty="0">
                <a:solidFill>
                  <a:schemeClr val="tx1"/>
                </a:solidFill>
                <a:latin typeface="Roboto "/>
              </a:rPr>
              <a:t> </a:t>
            </a:r>
            <a:r>
              <a:rPr lang="en-IE" sz="2800" dirty="0" err="1">
                <a:solidFill>
                  <a:schemeClr val="tx1"/>
                </a:solidFill>
                <a:latin typeface="Roboto "/>
              </a:rPr>
              <a:t>esas</a:t>
            </a:r>
            <a:r>
              <a:rPr lang="en-IE" sz="2800" dirty="0">
                <a:solidFill>
                  <a:schemeClr val="tx1"/>
                </a:solidFill>
                <a:latin typeface="Roboto "/>
              </a:rPr>
              <a:t> </a:t>
            </a:r>
            <a:r>
              <a:rPr lang="en-IE" sz="2800" dirty="0" err="1">
                <a:solidFill>
                  <a:schemeClr val="tx1"/>
                </a:solidFill>
                <a:latin typeface="Roboto "/>
              </a:rPr>
              <a:t>ganas</a:t>
            </a:r>
            <a:r>
              <a:rPr lang="en-IE" sz="2800" dirty="0">
                <a:solidFill>
                  <a:schemeClr val="tx1"/>
                </a:solidFill>
                <a:latin typeface="Roboto "/>
              </a:rPr>
              <a:t> de </a:t>
            </a:r>
            <a:r>
              <a:rPr lang="en-IE" sz="2800" dirty="0" err="1">
                <a:solidFill>
                  <a:schemeClr val="tx1"/>
                </a:solidFill>
                <a:latin typeface="Roboto "/>
              </a:rPr>
              <a:t>fumar</a:t>
            </a:r>
            <a:r>
              <a:rPr lang="en-IE" sz="2800" dirty="0">
                <a:solidFill>
                  <a:schemeClr val="tx1"/>
                </a:solidFill>
                <a:latin typeface="Roboto "/>
              </a:rPr>
              <a:t> </a:t>
            </a:r>
          </a:p>
          <a:p>
            <a:pPr marL="571500" indent="-342900">
              <a:buFontTx/>
              <a:buChar char="-"/>
            </a:pPr>
            <a:r>
              <a:rPr lang="en-IE" sz="2800" dirty="0">
                <a:solidFill>
                  <a:schemeClr val="tx1"/>
                </a:solidFill>
                <a:latin typeface="Roboto "/>
              </a:rPr>
              <a:t>(</a:t>
            </a:r>
            <a:r>
              <a:rPr lang="en-IE" sz="2800" dirty="0" err="1">
                <a:solidFill>
                  <a:schemeClr val="tx1"/>
                </a:solidFill>
                <a:latin typeface="Roboto "/>
              </a:rPr>
              <a:t>esto</a:t>
            </a:r>
            <a:r>
              <a:rPr lang="en-IE" sz="2800" dirty="0">
                <a:solidFill>
                  <a:schemeClr val="tx1"/>
                </a:solidFill>
                <a:latin typeface="Roboto "/>
              </a:rPr>
              <a:t> </a:t>
            </a:r>
            <a:r>
              <a:rPr lang="en-IE" sz="2800" dirty="0" err="1">
                <a:solidFill>
                  <a:schemeClr val="tx1"/>
                </a:solidFill>
                <a:latin typeface="Roboto "/>
              </a:rPr>
              <a:t>actúa</a:t>
            </a:r>
            <a:r>
              <a:rPr lang="en-IE" sz="2800" dirty="0">
                <a:solidFill>
                  <a:schemeClr val="tx1"/>
                </a:solidFill>
                <a:latin typeface="Roboto "/>
              </a:rPr>
              <a:t> para “</a:t>
            </a:r>
            <a:r>
              <a:rPr lang="en-IE" sz="2800" dirty="0" err="1">
                <a:solidFill>
                  <a:schemeClr val="tx1"/>
                </a:solidFill>
                <a:latin typeface="Roboto "/>
              </a:rPr>
              <a:t>convencer</a:t>
            </a:r>
            <a:r>
              <a:rPr lang="en-IE" sz="2800" dirty="0">
                <a:solidFill>
                  <a:schemeClr val="tx1"/>
                </a:solidFill>
                <a:latin typeface="Roboto "/>
              </a:rPr>
              <a:t>” a la persona de que </a:t>
            </a:r>
            <a:r>
              <a:rPr lang="en-IE" sz="2800" dirty="0" err="1">
                <a:solidFill>
                  <a:schemeClr val="tx1"/>
                </a:solidFill>
                <a:latin typeface="Roboto "/>
              </a:rPr>
              <a:t>ella</a:t>
            </a:r>
            <a:r>
              <a:rPr lang="en-IE" sz="2800" dirty="0">
                <a:solidFill>
                  <a:schemeClr val="tx1"/>
                </a:solidFill>
                <a:latin typeface="Roboto "/>
              </a:rPr>
              <a:t> </a:t>
            </a:r>
            <a:r>
              <a:rPr lang="en-IE" sz="2800" dirty="0" err="1">
                <a:solidFill>
                  <a:schemeClr val="tx1"/>
                </a:solidFill>
                <a:latin typeface="Roboto "/>
              </a:rPr>
              <a:t>misma</a:t>
            </a:r>
            <a:r>
              <a:rPr lang="en-IE" sz="2800" dirty="0">
                <a:solidFill>
                  <a:schemeClr val="tx1"/>
                </a:solidFill>
                <a:latin typeface="Roboto "/>
              </a:rPr>
              <a:t> </a:t>
            </a:r>
            <a:r>
              <a:rPr lang="en-IE" sz="2800" dirty="0" err="1">
                <a:solidFill>
                  <a:schemeClr val="tx1"/>
                </a:solidFill>
                <a:latin typeface="Roboto "/>
              </a:rPr>
              <a:t>puede</a:t>
            </a:r>
            <a:r>
              <a:rPr lang="en-IE" sz="2800" dirty="0">
                <a:solidFill>
                  <a:schemeClr val="tx1"/>
                </a:solidFill>
                <a:latin typeface="Roboto "/>
              </a:rPr>
              <a:t> </a:t>
            </a:r>
            <a:r>
              <a:rPr lang="en-IE" sz="2800" dirty="0" err="1">
                <a:solidFill>
                  <a:schemeClr val="tx1"/>
                </a:solidFill>
                <a:latin typeface="Roboto "/>
              </a:rPr>
              <a:t>cambiar</a:t>
            </a:r>
            <a:r>
              <a:rPr lang="en-IE" sz="2800" dirty="0">
                <a:solidFill>
                  <a:schemeClr val="tx1"/>
                </a:solidFill>
                <a:latin typeface="Roboto "/>
              </a:rPr>
              <a:t> con </a:t>
            </a:r>
            <a:r>
              <a:rPr lang="en-IE" sz="2800" dirty="0" err="1">
                <a:solidFill>
                  <a:schemeClr val="tx1"/>
                </a:solidFill>
                <a:latin typeface="Roboto "/>
              </a:rPr>
              <a:t>su</a:t>
            </a:r>
            <a:r>
              <a:rPr lang="en-IE" sz="2800" dirty="0">
                <a:solidFill>
                  <a:schemeClr val="tx1"/>
                </a:solidFill>
                <a:latin typeface="Roboto "/>
              </a:rPr>
              <a:t> </a:t>
            </a:r>
            <a:r>
              <a:rPr lang="en-IE" sz="2800" dirty="0" err="1">
                <a:solidFill>
                  <a:schemeClr val="tx1"/>
                </a:solidFill>
                <a:latin typeface="Roboto "/>
              </a:rPr>
              <a:t>mente</a:t>
            </a:r>
            <a:r>
              <a:rPr lang="en-IE" sz="2800" dirty="0">
                <a:solidFill>
                  <a:schemeClr val="tx1"/>
                </a:solidFill>
                <a:latin typeface="Roboto "/>
              </a:rPr>
              <a:t>).</a:t>
            </a:r>
          </a:p>
          <a:p>
            <a:pPr marL="571500" indent="-342900">
              <a:buFontTx/>
              <a:buChar char="-"/>
            </a:pPr>
            <a:endParaRPr lang="en-IE" dirty="0"/>
          </a:p>
        </p:txBody>
      </p:sp>
    </p:spTree>
    <p:extLst>
      <p:ext uri="{BB962C8B-B14F-4D97-AF65-F5344CB8AC3E}">
        <p14:creationId xmlns:p14="http://schemas.microsoft.com/office/powerpoint/2010/main" val="1452625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831850" y="1709739"/>
            <a:ext cx="10515600" cy="1500188"/>
          </a:xfrm>
        </p:spPr>
        <p:txBody>
          <a:bodyPr/>
          <a:lstStyle/>
          <a:p>
            <a:r>
              <a:rPr lang="en-IE" sz="4400" dirty="0">
                <a:latin typeface="Roboto "/>
              </a:rPr>
              <a:t>COMIENZO DE LA SESIÓN</a:t>
            </a:r>
          </a:p>
        </p:txBody>
      </p:sp>
      <p:sp>
        <p:nvSpPr>
          <p:cNvPr id="3" name="Text Placeholder 2">
            <a:extLst>
              <a:ext uri="{FF2B5EF4-FFF2-40B4-BE49-F238E27FC236}">
                <a16:creationId xmlns:a16="http://schemas.microsoft.com/office/drawing/2014/main" id="{28DA4FEF-E0CF-4DD1-91DD-F5C056CE7029}"/>
              </a:ext>
            </a:extLst>
          </p:cNvPr>
          <p:cNvSpPr>
            <a:spLocks noGrp="1"/>
          </p:cNvSpPr>
          <p:nvPr>
            <p:ph type="body" idx="1"/>
          </p:nvPr>
        </p:nvSpPr>
        <p:spPr>
          <a:xfrm>
            <a:off x="949416" y="3459525"/>
            <a:ext cx="10515600" cy="1500187"/>
          </a:xfrm>
        </p:spPr>
        <p:txBody>
          <a:bodyPr/>
          <a:lstStyle/>
          <a:p>
            <a:pPr marL="571500" indent="-342900">
              <a:buFontTx/>
              <a:buChar char="-"/>
            </a:pPr>
            <a:r>
              <a:rPr lang="en-IE" sz="2800" dirty="0" err="1">
                <a:solidFill>
                  <a:schemeClr val="tx1"/>
                </a:solidFill>
                <a:latin typeface="Roboto "/>
              </a:rPr>
              <a:t>Inducción</a:t>
            </a:r>
            <a:endParaRPr lang="en-IE" sz="2800" dirty="0">
              <a:solidFill>
                <a:schemeClr val="tx1"/>
              </a:solidFill>
              <a:latin typeface="Roboto "/>
            </a:endParaRPr>
          </a:p>
          <a:p>
            <a:pPr marL="571500" indent="-342900">
              <a:buFontTx/>
              <a:buChar char="-"/>
            </a:pPr>
            <a:r>
              <a:rPr lang="en-IE" sz="2800" dirty="0" err="1">
                <a:solidFill>
                  <a:schemeClr val="tx1"/>
                </a:solidFill>
                <a:latin typeface="Roboto "/>
              </a:rPr>
              <a:t>Profundización</a:t>
            </a:r>
            <a:endParaRPr lang="en-IE" sz="2800" dirty="0">
              <a:solidFill>
                <a:schemeClr val="tx1"/>
              </a:solidFill>
              <a:latin typeface="Roboto "/>
            </a:endParaRPr>
          </a:p>
          <a:p>
            <a:pPr marL="571500" indent="-342900">
              <a:buFontTx/>
              <a:buChar char="-"/>
            </a:pPr>
            <a:r>
              <a:rPr lang="en-IE" sz="2800" dirty="0" err="1">
                <a:solidFill>
                  <a:schemeClr val="tx1"/>
                </a:solidFill>
                <a:latin typeface="Roboto "/>
              </a:rPr>
              <a:t>Retos</a:t>
            </a:r>
            <a:r>
              <a:rPr lang="en-IE" sz="2800" dirty="0">
                <a:solidFill>
                  <a:schemeClr val="tx1"/>
                </a:solidFill>
                <a:latin typeface="Roboto "/>
              </a:rPr>
              <a:t> y </a:t>
            </a:r>
            <a:r>
              <a:rPr lang="en-IE" sz="2800" dirty="0" err="1">
                <a:solidFill>
                  <a:schemeClr val="tx1"/>
                </a:solidFill>
                <a:latin typeface="Roboto "/>
              </a:rPr>
              <a:t>creación</a:t>
            </a:r>
            <a:r>
              <a:rPr lang="en-IE" sz="2800" dirty="0">
                <a:solidFill>
                  <a:schemeClr val="tx1"/>
                </a:solidFill>
                <a:latin typeface="Roboto "/>
              </a:rPr>
              <a:t> de </a:t>
            </a:r>
            <a:r>
              <a:rPr lang="en-IE" sz="2800" dirty="0" err="1">
                <a:solidFill>
                  <a:schemeClr val="tx1"/>
                </a:solidFill>
                <a:latin typeface="Roboto "/>
              </a:rPr>
              <a:t>fenómenos</a:t>
            </a:r>
            <a:r>
              <a:rPr lang="en-IE" sz="2800" dirty="0">
                <a:solidFill>
                  <a:schemeClr val="tx1"/>
                </a:solidFill>
                <a:latin typeface="Roboto "/>
              </a:rPr>
              <a:t> </a:t>
            </a:r>
            <a:r>
              <a:rPr lang="en-IE" sz="2800" dirty="0" err="1">
                <a:solidFill>
                  <a:schemeClr val="tx1"/>
                </a:solidFill>
                <a:latin typeface="Roboto "/>
              </a:rPr>
              <a:t>hipnóticos</a:t>
            </a:r>
            <a:r>
              <a:rPr lang="en-IE" sz="2800" dirty="0">
                <a:solidFill>
                  <a:schemeClr val="tx1"/>
                </a:solidFill>
                <a:latin typeface="Roboto "/>
              </a:rPr>
              <a:t> (</a:t>
            </a:r>
            <a:r>
              <a:rPr lang="en-IE" sz="2800" dirty="0" err="1">
                <a:solidFill>
                  <a:schemeClr val="tx1"/>
                </a:solidFill>
                <a:latin typeface="Roboto "/>
              </a:rPr>
              <a:t>ojos</a:t>
            </a:r>
            <a:r>
              <a:rPr lang="en-IE" sz="2800" dirty="0">
                <a:solidFill>
                  <a:schemeClr val="tx1"/>
                </a:solidFill>
                <a:latin typeface="Roboto "/>
              </a:rPr>
              <a:t> </a:t>
            </a:r>
            <a:r>
              <a:rPr lang="en-IE" sz="2800" dirty="0" err="1">
                <a:solidFill>
                  <a:schemeClr val="tx1"/>
                </a:solidFill>
                <a:latin typeface="Roboto "/>
              </a:rPr>
              <a:t>pegados</a:t>
            </a:r>
            <a:r>
              <a:rPr lang="en-IE" sz="2800" dirty="0">
                <a:solidFill>
                  <a:schemeClr val="tx1"/>
                </a:solidFill>
                <a:latin typeface="Roboto "/>
              </a:rPr>
              <a:t>, manos </a:t>
            </a:r>
            <a:r>
              <a:rPr lang="en-IE" sz="2800" dirty="0" err="1">
                <a:solidFill>
                  <a:schemeClr val="tx1"/>
                </a:solidFill>
                <a:latin typeface="Roboto "/>
              </a:rPr>
              <a:t>magnéticas</a:t>
            </a:r>
            <a:r>
              <a:rPr lang="en-IE" sz="2800" dirty="0">
                <a:solidFill>
                  <a:schemeClr val="tx1"/>
                </a:solidFill>
                <a:latin typeface="Roboto "/>
              </a:rPr>
              <a:t>, manos </a:t>
            </a:r>
            <a:r>
              <a:rPr lang="en-IE" sz="2800" dirty="0" err="1">
                <a:solidFill>
                  <a:schemeClr val="tx1"/>
                </a:solidFill>
                <a:latin typeface="Roboto "/>
              </a:rPr>
              <a:t>pegadas</a:t>
            </a:r>
            <a:r>
              <a:rPr lang="en-IE" sz="2800" dirty="0">
                <a:solidFill>
                  <a:schemeClr val="tx1"/>
                </a:solidFill>
                <a:latin typeface="Roboto "/>
              </a:rPr>
              <a:t>, </a:t>
            </a:r>
            <a:r>
              <a:rPr lang="en-IE" sz="2800" dirty="0" err="1">
                <a:solidFill>
                  <a:schemeClr val="tx1"/>
                </a:solidFill>
                <a:latin typeface="Roboto "/>
              </a:rPr>
              <a:t>brazo</a:t>
            </a:r>
            <a:r>
              <a:rPr lang="en-IE" sz="2800" dirty="0">
                <a:solidFill>
                  <a:schemeClr val="tx1"/>
                </a:solidFill>
                <a:latin typeface="Roboto "/>
              </a:rPr>
              <a:t> </a:t>
            </a:r>
            <a:r>
              <a:rPr lang="en-IE" sz="2800" dirty="0" err="1">
                <a:solidFill>
                  <a:schemeClr val="tx1"/>
                </a:solidFill>
                <a:latin typeface="Roboto "/>
              </a:rPr>
              <a:t>ligero</a:t>
            </a:r>
            <a:r>
              <a:rPr lang="en-IE" sz="2800" dirty="0">
                <a:solidFill>
                  <a:schemeClr val="tx1"/>
                </a:solidFill>
                <a:latin typeface="Roboto "/>
              </a:rPr>
              <a:t>/</a:t>
            </a:r>
            <a:r>
              <a:rPr lang="en-IE" sz="2800" dirty="0" err="1">
                <a:solidFill>
                  <a:schemeClr val="tx1"/>
                </a:solidFill>
                <a:latin typeface="Roboto "/>
              </a:rPr>
              <a:t>pesado</a:t>
            </a:r>
            <a:r>
              <a:rPr lang="en-IE" sz="2800" dirty="0">
                <a:solidFill>
                  <a:schemeClr val="tx1"/>
                </a:solidFill>
                <a:latin typeface="Roboto "/>
              </a:rPr>
              <a:t>…)</a:t>
            </a:r>
          </a:p>
          <a:p>
            <a:pPr marL="571500" indent="-342900">
              <a:buFontTx/>
              <a:buChar char="-"/>
            </a:pPr>
            <a:r>
              <a:rPr lang="en-IE" sz="2800" dirty="0">
                <a:solidFill>
                  <a:schemeClr val="tx1"/>
                </a:solidFill>
                <a:latin typeface="Roboto "/>
              </a:rPr>
              <a:t>Lugar </a:t>
            </a:r>
            <a:r>
              <a:rPr lang="en-IE" sz="2800" dirty="0" err="1">
                <a:solidFill>
                  <a:schemeClr val="tx1"/>
                </a:solidFill>
                <a:latin typeface="Roboto "/>
              </a:rPr>
              <a:t>mágico</a:t>
            </a:r>
            <a:r>
              <a:rPr lang="en-IE" sz="2800" dirty="0">
                <a:solidFill>
                  <a:schemeClr val="tx1"/>
                </a:solidFill>
                <a:latin typeface="Roboto "/>
              </a:rPr>
              <a:t>/</a:t>
            </a:r>
            <a:r>
              <a:rPr lang="en-IE" sz="2800" dirty="0" err="1">
                <a:solidFill>
                  <a:schemeClr val="tx1"/>
                </a:solidFill>
                <a:latin typeface="Roboto "/>
              </a:rPr>
              <a:t>místico</a:t>
            </a:r>
            <a:r>
              <a:rPr lang="en-IE" sz="2800" dirty="0">
                <a:solidFill>
                  <a:schemeClr val="tx1"/>
                </a:solidFill>
                <a:latin typeface="Roboto "/>
              </a:rPr>
              <a:t>/</a:t>
            </a:r>
            <a:r>
              <a:rPr lang="en-IE" sz="2800" dirty="0" err="1">
                <a:solidFill>
                  <a:schemeClr val="tx1"/>
                </a:solidFill>
                <a:latin typeface="Roboto "/>
              </a:rPr>
              <a:t>seguro</a:t>
            </a:r>
            <a:endParaRPr lang="en-IE" sz="2800" dirty="0">
              <a:solidFill>
                <a:schemeClr val="tx1"/>
              </a:solidFill>
              <a:latin typeface="Roboto "/>
            </a:endParaRPr>
          </a:p>
          <a:p>
            <a:pPr marL="571500" indent="-342900">
              <a:buFontTx/>
              <a:buChar char="-"/>
            </a:pPr>
            <a:endParaRPr lang="en-IE" dirty="0"/>
          </a:p>
        </p:txBody>
      </p:sp>
    </p:spTree>
    <p:extLst>
      <p:ext uri="{BB962C8B-B14F-4D97-AF65-F5344CB8AC3E}">
        <p14:creationId xmlns:p14="http://schemas.microsoft.com/office/powerpoint/2010/main" val="1272195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a:latin typeface="Roboto "/>
              </a:rPr>
              <a:t>LIMPIEZA EMOCIONAL (</a:t>
            </a:r>
            <a:r>
              <a:rPr lang="en-IE" sz="4400" dirty="0" err="1">
                <a:latin typeface="Roboto "/>
              </a:rPr>
              <a:t>tómate</a:t>
            </a:r>
            <a:r>
              <a:rPr lang="en-IE" sz="4400" dirty="0">
                <a:latin typeface="Roboto "/>
              </a:rPr>
              <a:t> </a:t>
            </a:r>
            <a:r>
              <a:rPr lang="en-IE" sz="4400" dirty="0" err="1">
                <a:latin typeface="Roboto "/>
              </a:rPr>
              <a:t>tu</a:t>
            </a:r>
            <a:r>
              <a:rPr lang="en-IE" sz="4400" dirty="0">
                <a:latin typeface="Roboto "/>
              </a:rPr>
              <a:t> </a:t>
            </a:r>
            <a:r>
              <a:rPr lang="en-IE" sz="4400" dirty="0" err="1">
                <a:latin typeface="Roboto "/>
              </a:rPr>
              <a:t>tiempo</a:t>
            </a:r>
            <a:r>
              <a:rPr lang="en-IE" sz="4400" dirty="0">
                <a:latin typeface="Roboto "/>
              </a:rPr>
              <a:t>) </a:t>
            </a:r>
          </a:p>
        </p:txBody>
      </p:sp>
    </p:spTree>
    <p:extLst>
      <p:ext uri="{BB962C8B-B14F-4D97-AF65-F5344CB8AC3E}">
        <p14:creationId xmlns:p14="http://schemas.microsoft.com/office/powerpoint/2010/main" val="4216445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a:latin typeface="Roboto "/>
              </a:rPr>
              <a:t>INTERVENCIONES DURANTE LA SESIÓN</a:t>
            </a:r>
          </a:p>
        </p:txBody>
      </p:sp>
    </p:spTree>
    <p:extLst>
      <p:ext uri="{BB962C8B-B14F-4D97-AF65-F5344CB8AC3E}">
        <p14:creationId xmlns:p14="http://schemas.microsoft.com/office/powerpoint/2010/main" val="2005890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9000" b="-9000"/>
          </a:stretch>
        </a:blipFill>
        <a:effectLst/>
      </p:bgPr>
    </p:bg>
    <p:spTree>
      <p:nvGrpSpPr>
        <p:cNvPr id="1" name="Shape 99"/>
        <p:cNvGrpSpPr/>
        <p:nvPr/>
      </p:nvGrpSpPr>
      <p:grpSpPr>
        <a:xfrm>
          <a:off x="0" y="0"/>
          <a:ext cx="0" cy="0"/>
          <a:chOff x="0" y="0"/>
          <a:chExt cx="0" cy="0"/>
        </a:xfrm>
      </p:grpSpPr>
      <p:sp>
        <p:nvSpPr>
          <p:cNvPr id="100" name="Shape 100"/>
          <p:cNvSpPr txBox="1"/>
          <p:nvPr/>
        </p:nvSpPr>
        <p:spPr>
          <a:xfrm>
            <a:off x="1353403" y="871306"/>
            <a:ext cx="9485194" cy="14577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400" dirty="0">
                <a:solidFill>
                  <a:schemeClr val="tx1"/>
                </a:solidFill>
                <a:latin typeface="Roboto" charset="0"/>
                <a:ea typeface="Roboto" charset="0"/>
                <a:cs typeface="Roboto" charset="0"/>
                <a:sym typeface="Roboto"/>
              </a:rPr>
              <a:t>Cada semana es como una etapa. Enhorabuena por haber llegado a esta etapa 6!</a:t>
            </a:r>
            <a:endParaRPr sz="5400" dirty="0">
              <a:solidFill>
                <a:schemeClr val="tx1"/>
              </a:solidFill>
            </a:endParaRPr>
          </a:p>
        </p:txBody>
      </p:sp>
      <p:pic>
        <p:nvPicPr>
          <p:cNvPr id="3" name="Picture 2">
            <a:extLst>
              <a:ext uri="{FF2B5EF4-FFF2-40B4-BE49-F238E27FC236}">
                <a16:creationId xmlns:a16="http://schemas.microsoft.com/office/drawing/2014/main" id="{D4D5CC31-C1FA-445F-8CFA-E0310FB65504}"/>
              </a:ext>
            </a:extLst>
          </p:cNvPr>
          <p:cNvPicPr>
            <a:picLocks noChangeAspect="1"/>
          </p:cNvPicPr>
          <p:nvPr/>
        </p:nvPicPr>
        <p:blipFill>
          <a:blip r:embed="rId4"/>
          <a:stretch>
            <a:fillRect/>
          </a:stretch>
        </p:blipFill>
        <p:spPr>
          <a:xfrm>
            <a:off x="9123541" y="6257109"/>
            <a:ext cx="2676574" cy="600891"/>
          </a:xfrm>
          <a:prstGeom prst="rect">
            <a:avLst/>
          </a:prstGeom>
        </p:spPr>
      </p:pic>
    </p:spTree>
    <p:extLst>
      <p:ext uri="{BB962C8B-B14F-4D97-AF65-F5344CB8AC3E}">
        <p14:creationId xmlns:p14="http://schemas.microsoft.com/office/powerpoint/2010/main" val="868733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err="1">
                <a:latin typeface="Roboto "/>
              </a:rPr>
              <a:t>Identificar</a:t>
            </a:r>
            <a:r>
              <a:rPr lang="en-IE" sz="4400" dirty="0">
                <a:latin typeface="Roboto "/>
              </a:rPr>
              <a:t> </a:t>
            </a:r>
            <a:r>
              <a:rPr lang="en-IE" sz="4400" dirty="0" err="1">
                <a:latin typeface="Roboto "/>
              </a:rPr>
              <a:t>todas</a:t>
            </a:r>
            <a:r>
              <a:rPr lang="en-IE" sz="4400" dirty="0">
                <a:latin typeface="Roboto "/>
              </a:rPr>
              <a:t> las </a:t>
            </a:r>
            <a:r>
              <a:rPr lang="en-IE" sz="4400" dirty="0" err="1">
                <a:latin typeface="Roboto "/>
              </a:rPr>
              <a:t>cosas</a:t>
            </a:r>
            <a:r>
              <a:rPr lang="en-IE" sz="4400" dirty="0">
                <a:latin typeface="Roboto "/>
              </a:rPr>
              <a:t> que la persona </a:t>
            </a:r>
            <a:r>
              <a:rPr lang="en-IE" sz="4400" dirty="0" err="1">
                <a:latin typeface="Roboto "/>
              </a:rPr>
              <a:t>odia</a:t>
            </a:r>
            <a:r>
              <a:rPr lang="en-IE" sz="4400" dirty="0">
                <a:latin typeface="Roboto "/>
              </a:rPr>
              <a:t> </a:t>
            </a:r>
            <a:r>
              <a:rPr lang="en-IE" sz="4400" dirty="0" err="1">
                <a:latin typeface="Roboto "/>
              </a:rPr>
              <a:t>sobre</a:t>
            </a:r>
            <a:r>
              <a:rPr lang="en-IE" sz="4400" dirty="0">
                <a:latin typeface="Roboto "/>
              </a:rPr>
              <a:t> </a:t>
            </a:r>
            <a:r>
              <a:rPr lang="en-IE" sz="4400" dirty="0" err="1">
                <a:latin typeface="Roboto "/>
              </a:rPr>
              <a:t>fumar</a:t>
            </a:r>
            <a:r>
              <a:rPr lang="en-IE" sz="4400" dirty="0">
                <a:latin typeface="Roboto "/>
              </a:rPr>
              <a:t> y </a:t>
            </a:r>
            <a:r>
              <a:rPr lang="en-IE" sz="4400" dirty="0" err="1">
                <a:latin typeface="Roboto "/>
              </a:rPr>
              <a:t>sobre</a:t>
            </a:r>
            <a:r>
              <a:rPr lang="en-IE" sz="4400" dirty="0">
                <a:latin typeface="Roboto "/>
              </a:rPr>
              <a:t> el tabaco (</a:t>
            </a:r>
            <a:r>
              <a:rPr lang="en-IE" sz="4400" dirty="0" err="1">
                <a:latin typeface="Roboto "/>
              </a:rPr>
              <a:t>sugestiones</a:t>
            </a:r>
            <a:r>
              <a:rPr lang="en-IE" sz="4400" dirty="0">
                <a:latin typeface="Roboto "/>
              </a:rPr>
              <a:t> </a:t>
            </a:r>
            <a:r>
              <a:rPr lang="en-IE" sz="4400" dirty="0" err="1">
                <a:latin typeface="Roboto "/>
              </a:rPr>
              <a:t>directas</a:t>
            </a:r>
            <a:r>
              <a:rPr lang="en-IE" sz="4400" dirty="0">
                <a:latin typeface="Roboto "/>
              </a:rPr>
              <a:t>)</a:t>
            </a:r>
          </a:p>
        </p:txBody>
      </p:sp>
    </p:spTree>
    <p:extLst>
      <p:ext uri="{BB962C8B-B14F-4D97-AF65-F5344CB8AC3E}">
        <p14:creationId xmlns:p14="http://schemas.microsoft.com/office/powerpoint/2010/main" val="238660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8000" b="-1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a:latin typeface="Roboto "/>
              </a:rPr>
              <a:t>REENCUADRE EN 6 PASOS (</a:t>
            </a:r>
            <a:r>
              <a:rPr lang="en-IE" sz="4400" dirty="0" err="1">
                <a:latin typeface="Roboto "/>
              </a:rPr>
              <a:t>esto</a:t>
            </a:r>
            <a:r>
              <a:rPr lang="en-IE" sz="4400" dirty="0">
                <a:latin typeface="Roboto "/>
              </a:rPr>
              <a:t> se </a:t>
            </a:r>
            <a:r>
              <a:rPr lang="en-IE" sz="4400" dirty="0" err="1">
                <a:latin typeface="Roboto "/>
              </a:rPr>
              <a:t>puede</a:t>
            </a:r>
            <a:r>
              <a:rPr lang="en-IE" sz="4400" dirty="0">
                <a:latin typeface="Roboto "/>
              </a:rPr>
              <a:t> </a:t>
            </a:r>
            <a:r>
              <a:rPr lang="en-IE" sz="4400" dirty="0" err="1">
                <a:latin typeface="Roboto "/>
              </a:rPr>
              <a:t>hacer</a:t>
            </a:r>
            <a:r>
              <a:rPr lang="en-IE" sz="4400" dirty="0">
                <a:latin typeface="Roboto "/>
              </a:rPr>
              <a:t> sin </a:t>
            </a:r>
            <a:r>
              <a:rPr lang="en-IE" sz="4400" dirty="0" err="1">
                <a:latin typeface="Roboto "/>
              </a:rPr>
              <a:t>verbalizar</a:t>
            </a:r>
            <a:r>
              <a:rPr lang="en-IE" sz="4400" dirty="0">
                <a:latin typeface="Roboto "/>
              </a:rPr>
              <a:t>)</a:t>
            </a:r>
          </a:p>
        </p:txBody>
      </p:sp>
      <p:sp>
        <p:nvSpPr>
          <p:cNvPr id="3" name="Text Placeholder 2">
            <a:extLst>
              <a:ext uri="{FF2B5EF4-FFF2-40B4-BE49-F238E27FC236}">
                <a16:creationId xmlns:a16="http://schemas.microsoft.com/office/drawing/2014/main" id="{28DA4FEF-E0CF-4DD1-91DD-F5C056CE7029}"/>
              </a:ext>
            </a:extLst>
          </p:cNvPr>
          <p:cNvSpPr>
            <a:spLocks noGrp="1"/>
          </p:cNvSpPr>
          <p:nvPr>
            <p:ph type="body" idx="1"/>
          </p:nvPr>
        </p:nvSpPr>
        <p:spPr/>
        <p:txBody>
          <a:bodyPr/>
          <a:lstStyle/>
          <a:p>
            <a:r>
              <a:rPr lang="en-IE" dirty="0">
                <a:solidFill>
                  <a:schemeClr val="tx1"/>
                </a:solidFill>
                <a:latin typeface="Roboto "/>
              </a:rPr>
              <a:t>NOTA: </a:t>
            </a:r>
            <a:r>
              <a:rPr lang="en-IE" dirty="0" err="1">
                <a:solidFill>
                  <a:schemeClr val="tx1"/>
                </a:solidFill>
                <a:latin typeface="Roboto "/>
              </a:rPr>
              <a:t>Dejar</a:t>
            </a:r>
            <a:r>
              <a:rPr lang="en-IE" dirty="0">
                <a:solidFill>
                  <a:schemeClr val="tx1"/>
                </a:solidFill>
                <a:latin typeface="Roboto "/>
              </a:rPr>
              <a:t> claro que la </a:t>
            </a:r>
            <a:r>
              <a:rPr lang="en-IE" dirty="0" err="1">
                <a:solidFill>
                  <a:schemeClr val="tx1"/>
                </a:solidFill>
                <a:latin typeface="Roboto "/>
              </a:rPr>
              <a:t>alternativa</a:t>
            </a:r>
            <a:r>
              <a:rPr lang="en-IE" dirty="0">
                <a:solidFill>
                  <a:schemeClr val="tx1"/>
                </a:solidFill>
                <a:latin typeface="Roboto "/>
              </a:rPr>
              <a:t> </a:t>
            </a:r>
            <a:r>
              <a:rPr lang="en-IE" dirty="0" err="1">
                <a:solidFill>
                  <a:schemeClr val="tx1"/>
                </a:solidFill>
                <a:latin typeface="Roboto "/>
              </a:rPr>
              <a:t>tiene</a:t>
            </a:r>
            <a:r>
              <a:rPr lang="en-IE" dirty="0">
                <a:solidFill>
                  <a:schemeClr val="tx1"/>
                </a:solidFill>
                <a:latin typeface="Roboto "/>
              </a:rPr>
              <a:t> que ser </a:t>
            </a:r>
            <a:r>
              <a:rPr lang="en-IE" dirty="0" err="1">
                <a:solidFill>
                  <a:schemeClr val="tx1"/>
                </a:solidFill>
                <a:latin typeface="Roboto "/>
              </a:rPr>
              <a:t>diferente</a:t>
            </a:r>
            <a:r>
              <a:rPr lang="en-IE" dirty="0">
                <a:solidFill>
                  <a:schemeClr val="tx1"/>
                </a:solidFill>
                <a:latin typeface="Roboto "/>
              </a:rPr>
              <a:t> a comer o </a:t>
            </a:r>
            <a:r>
              <a:rPr lang="en-IE" dirty="0" err="1">
                <a:solidFill>
                  <a:schemeClr val="tx1"/>
                </a:solidFill>
                <a:latin typeface="Roboto "/>
              </a:rPr>
              <a:t>crear</a:t>
            </a:r>
            <a:r>
              <a:rPr lang="en-IE" dirty="0">
                <a:solidFill>
                  <a:schemeClr val="tx1"/>
                </a:solidFill>
                <a:latin typeface="Roboto "/>
              </a:rPr>
              <a:t> </a:t>
            </a:r>
            <a:r>
              <a:rPr lang="en-IE" dirty="0" err="1">
                <a:solidFill>
                  <a:schemeClr val="tx1"/>
                </a:solidFill>
                <a:latin typeface="Roboto "/>
              </a:rPr>
              <a:t>otro</a:t>
            </a:r>
            <a:r>
              <a:rPr lang="en-IE" dirty="0">
                <a:solidFill>
                  <a:schemeClr val="tx1"/>
                </a:solidFill>
                <a:latin typeface="Roboto "/>
              </a:rPr>
              <a:t> </a:t>
            </a:r>
            <a:r>
              <a:rPr lang="en-IE" dirty="0" err="1">
                <a:solidFill>
                  <a:schemeClr val="tx1"/>
                </a:solidFill>
                <a:latin typeface="Roboto "/>
              </a:rPr>
              <a:t>hábito</a:t>
            </a:r>
            <a:r>
              <a:rPr lang="en-IE" dirty="0">
                <a:solidFill>
                  <a:schemeClr val="tx1"/>
                </a:solidFill>
                <a:latin typeface="Roboto "/>
              </a:rPr>
              <a:t> poco </a:t>
            </a:r>
            <a:r>
              <a:rPr lang="en-IE" dirty="0" err="1">
                <a:solidFill>
                  <a:schemeClr val="tx1"/>
                </a:solidFill>
                <a:latin typeface="Roboto "/>
              </a:rPr>
              <a:t>saludable</a:t>
            </a:r>
            <a:r>
              <a:rPr lang="en-IE" dirty="0">
                <a:solidFill>
                  <a:schemeClr val="tx1"/>
                </a:solidFill>
                <a:latin typeface="Roboto "/>
              </a:rPr>
              <a:t>! REPETIR</a:t>
            </a:r>
          </a:p>
        </p:txBody>
      </p:sp>
    </p:spTree>
    <p:extLst>
      <p:ext uri="{BB962C8B-B14F-4D97-AF65-F5344CB8AC3E}">
        <p14:creationId xmlns:p14="http://schemas.microsoft.com/office/powerpoint/2010/main" val="2448218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a:latin typeface="Roboto "/>
              </a:rPr>
              <a:t>ASOCIACIÓN NEGATIVA 1 (</a:t>
            </a:r>
            <a:r>
              <a:rPr lang="en-IE" sz="4400" dirty="0" err="1">
                <a:latin typeface="Roboto "/>
              </a:rPr>
              <a:t>Regresión</a:t>
            </a:r>
            <a:r>
              <a:rPr lang="en-IE" sz="4400" dirty="0">
                <a:latin typeface="Roboto "/>
              </a:rPr>
              <a:t> al primer cigarro y </a:t>
            </a:r>
            <a:r>
              <a:rPr lang="en-IE" sz="4400" dirty="0" err="1">
                <a:latin typeface="Roboto "/>
              </a:rPr>
              <a:t>volver</a:t>
            </a:r>
            <a:r>
              <a:rPr lang="en-IE" sz="4400" dirty="0">
                <a:latin typeface="Roboto "/>
              </a:rPr>
              <a:t> a </a:t>
            </a:r>
            <a:r>
              <a:rPr lang="en-IE" sz="4400" dirty="0" err="1">
                <a:latin typeface="Roboto "/>
              </a:rPr>
              <a:t>sentir</a:t>
            </a:r>
            <a:r>
              <a:rPr lang="en-IE" sz="4400" dirty="0">
                <a:latin typeface="Roboto "/>
              </a:rPr>
              <a:t> el </a:t>
            </a:r>
            <a:r>
              <a:rPr lang="en-IE" sz="4400" dirty="0" err="1">
                <a:latin typeface="Roboto "/>
              </a:rPr>
              <a:t>humo</a:t>
            </a:r>
            <a:r>
              <a:rPr lang="en-IE" sz="4400" dirty="0">
                <a:latin typeface="Roboto "/>
              </a:rPr>
              <a:t>, </a:t>
            </a:r>
            <a:r>
              <a:rPr lang="en-IE" sz="4400" dirty="0" err="1">
                <a:latin typeface="Roboto "/>
              </a:rPr>
              <a:t>tos</a:t>
            </a:r>
            <a:r>
              <a:rPr lang="en-IE" sz="4400" dirty="0">
                <a:latin typeface="Roboto "/>
              </a:rPr>
              <a:t>…</a:t>
            </a:r>
            <a:r>
              <a:rPr lang="en-IE" sz="4400" dirty="0" err="1">
                <a:latin typeface="Roboto "/>
              </a:rPr>
              <a:t>todo</a:t>
            </a:r>
            <a:r>
              <a:rPr lang="en-IE" sz="4400" dirty="0">
                <a:latin typeface="Roboto "/>
              </a:rPr>
              <a:t> lo </a:t>
            </a:r>
            <a:r>
              <a:rPr lang="en-IE" sz="4400" dirty="0" err="1">
                <a:latin typeface="Roboto "/>
              </a:rPr>
              <a:t>desagradable</a:t>
            </a:r>
            <a:r>
              <a:rPr lang="en-IE" sz="4400" dirty="0">
                <a:latin typeface="Roboto "/>
              </a:rPr>
              <a:t>)</a:t>
            </a:r>
          </a:p>
        </p:txBody>
      </p:sp>
    </p:spTree>
    <p:extLst>
      <p:ext uri="{BB962C8B-B14F-4D97-AF65-F5344CB8AC3E}">
        <p14:creationId xmlns:p14="http://schemas.microsoft.com/office/powerpoint/2010/main" val="2661262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1000" b="-6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a:latin typeface="Roboto "/>
              </a:rPr>
              <a:t>ASOCIACIÓN NEGATIVA 2 (</a:t>
            </a:r>
            <a:r>
              <a:rPr lang="en-IE" sz="4400" dirty="0" err="1">
                <a:latin typeface="Roboto "/>
              </a:rPr>
              <a:t>Incrementar</a:t>
            </a:r>
            <a:r>
              <a:rPr lang="en-IE" sz="4400" dirty="0">
                <a:latin typeface="Roboto "/>
              </a:rPr>
              <a:t> las </a:t>
            </a:r>
            <a:r>
              <a:rPr lang="en-IE" sz="4400" dirty="0" err="1">
                <a:latin typeface="Roboto "/>
              </a:rPr>
              <a:t>sensaciones</a:t>
            </a:r>
            <a:r>
              <a:rPr lang="en-IE" sz="4400" dirty="0">
                <a:latin typeface="Roboto "/>
              </a:rPr>
              <a:t> </a:t>
            </a:r>
            <a:r>
              <a:rPr lang="en-IE" sz="4400" dirty="0" err="1">
                <a:latin typeface="Roboto "/>
              </a:rPr>
              <a:t>desagradables</a:t>
            </a:r>
            <a:r>
              <a:rPr lang="en-IE" sz="4400" dirty="0">
                <a:latin typeface="Roboto "/>
              </a:rPr>
              <a:t> del tabaco- </a:t>
            </a:r>
            <a:r>
              <a:rPr lang="en-IE" sz="4400" dirty="0" err="1">
                <a:latin typeface="Roboto "/>
              </a:rPr>
              <a:t>olor</a:t>
            </a:r>
            <a:r>
              <a:rPr lang="en-IE" sz="4400" dirty="0">
                <a:latin typeface="Roboto "/>
              </a:rPr>
              <a:t>, </a:t>
            </a:r>
            <a:r>
              <a:rPr lang="en-IE" sz="4400" dirty="0" err="1">
                <a:latin typeface="Roboto "/>
              </a:rPr>
              <a:t>sabor</a:t>
            </a:r>
            <a:r>
              <a:rPr lang="en-IE" sz="4400" dirty="0">
                <a:latin typeface="Roboto "/>
              </a:rPr>
              <a:t>, dentro del </a:t>
            </a:r>
            <a:r>
              <a:rPr lang="en-IE" sz="4400" dirty="0" err="1">
                <a:latin typeface="Roboto "/>
              </a:rPr>
              <a:t>cuerpo</a:t>
            </a:r>
            <a:r>
              <a:rPr lang="en-IE" sz="4400" dirty="0">
                <a:latin typeface="Roboto "/>
              </a:rPr>
              <a:t> </a:t>
            </a:r>
            <a:r>
              <a:rPr lang="en-IE" sz="4400" dirty="0" err="1">
                <a:latin typeface="Roboto "/>
              </a:rPr>
              <a:t>sentir</a:t>
            </a:r>
            <a:r>
              <a:rPr lang="en-IE" sz="4400" dirty="0">
                <a:latin typeface="Roboto "/>
              </a:rPr>
              <a:t> </a:t>
            </a:r>
            <a:r>
              <a:rPr lang="en-IE" sz="4400" dirty="0" err="1">
                <a:latin typeface="Roboto "/>
              </a:rPr>
              <a:t>todo</a:t>
            </a:r>
            <a:r>
              <a:rPr lang="en-IE" sz="4400" dirty="0">
                <a:latin typeface="Roboto "/>
              </a:rPr>
              <a:t> el </a:t>
            </a:r>
            <a:r>
              <a:rPr lang="en-IE" sz="4400" dirty="0" err="1">
                <a:latin typeface="Roboto "/>
              </a:rPr>
              <a:t>veneno</a:t>
            </a:r>
            <a:r>
              <a:rPr lang="en-IE" sz="4400" dirty="0">
                <a:latin typeface="Roboto "/>
              </a:rPr>
              <a:t> </a:t>
            </a:r>
            <a:r>
              <a:rPr lang="en-IE" sz="4400" dirty="0" err="1">
                <a:latin typeface="Roboto "/>
              </a:rPr>
              <a:t>acumulado</a:t>
            </a:r>
            <a:r>
              <a:rPr lang="en-IE" sz="4400" dirty="0">
                <a:latin typeface="Roboto "/>
              </a:rPr>
              <a:t>…)</a:t>
            </a:r>
          </a:p>
        </p:txBody>
      </p:sp>
      <p:sp>
        <p:nvSpPr>
          <p:cNvPr id="3" name="Text Placeholder 2">
            <a:extLst>
              <a:ext uri="{FF2B5EF4-FFF2-40B4-BE49-F238E27FC236}">
                <a16:creationId xmlns:a16="http://schemas.microsoft.com/office/drawing/2014/main" id="{A5BB402B-11BA-44D5-AA66-1F701BC84324}"/>
              </a:ext>
            </a:extLst>
          </p:cNvPr>
          <p:cNvSpPr>
            <a:spLocks noGrp="1"/>
          </p:cNvSpPr>
          <p:nvPr>
            <p:ph type="body" idx="1"/>
          </p:nvPr>
        </p:nvSpPr>
        <p:spPr/>
        <p:txBody>
          <a:bodyPr/>
          <a:lstStyle/>
          <a:p>
            <a:pPr marL="571500" indent="-342900">
              <a:buFontTx/>
              <a:buChar char="-"/>
            </a:pPr>
            <a:r>
              <a:rPr lang="en-IE" dirty="0" err="1">
                <a:solidFill>
                  <a:schemeClr val="tx1"/>
                </a:solidFill>
                <a:latin typeface="Roboto "/>
              </a:rPr>
              <a:t>Ejemplo</a:t>
            </a:r>
            <a:r>
              <a:rPr lang="en-IE" dirty="0">
                <a:solidFill>
                  <a:schemeClr val="tx1"/>
                </a:solidFill>
                <a:latin typeface="Roboto "/>
              </a:rPr>
              <a:t> “La </a:t>
            </a:r>
            <a:r>
              <a:rPr lang="en-IE" dirty="0" err="1">
                <a:solidFill>
                  <a:schemeClr val="tx1"/>
                </a:solidFill>
                <a:latin typeface="Roboto "/>
              </a:rPr>
              <a:t>batidora</a:t>
            </a:r>
            <a:r>
              <a:rPr lang="en-IE" dirty="0">
                <a:solidFill>
                  <a:schemeClr val="tx1"/>
                </a:solidFill>
                <a:latin typeface="Roboto "/>
              </a:rPr>
              <a:t>”</a:t>
            </a:r>
          </a:p>
          <a:p>
            <a:pPr marL="571500" indent="-342900">
              <a:buFontTx/>
              <a:buChar char="-"/>
            </a:pPr>
            <a:r>
              <a:rPr lang="en-IE" dirty="0" err="1">
                <a:solidFill>
                  <a:schemeClr val="tx1"/>
                </a:solidFill>
                <a:latin typeface="Roboto "/>
              </a:rPr>
              <a:t>Productos</a:t>
            </a:r>
            <a:r>
              <a:rPr lang="en-IE" dirty="0">
                <a:solidFill>
                  <a:schemeClr val="tx1"/>
                </a:solidFill>
                <a:latin typeface="Roboto "/>
              </a:rPr>
              <a:t> </a:t>
            </a:r>
            <a:r>
              <a:rPr lang="en-IE" dirty="0" err="1">
                <a:solidFill>
                  <a:schemeClr val="tx1"/>
                </a:solidFill>
                <a:latin typeface="Roboto "/>
              </a:rPr>
              <a:t>químicos</a:t>
            </a:r>
            <a:r>
              <a:rPr lang="en-IE" dirty="0">
                <a:solidFill>
                  <a:schemeClr val="tx1"/>
                </a:solidFill>
                <a:latin typeface="Roboto "/>
              </a:rPr>
              <a:t> y </a:t>
            </a:r>
            <a:r>
              <a:rPr lang="en-IE" dirty="0" err="1">
                <a:solidFill>
                  <a:schemeClr val="tx1"/>
                </a:solidFill>
                <a:latin typeface="Roboto "/>
              </a:rPr>
              <a:t>veneno</a:t>
            </a:r>
            <a:r>
              <a:rPr lang="en-IE" dirty="0">
                <a:solidFill>
                  <a:schemeClr val="tx1"/>
                </a:solidFill>
                <a:latin typeface="Roboto "/>
              </a:rPr>
              <a:t> (</a:t>
            </a:r>
            <a:r>
              <a:rPr lang="en-IE" dirty="0" err="1">
                <a:solidFill>
                  <a:schemeClr val="tx1"/>
                </a:solidFill>
                <a:latin typeface="Roboto "/>
              </a:rPr>
              <a:t>alquitrán</a:t>
            </a:r>
            <a:r>
              <a:rPr lang="en-IE" dirty="0">
                <a:solidFill>
                  <a:schemeClr val="tx1"/>
                </a:solidFill>
                <a:latin typeface="Roboto "/>
              </a:rPr>
              <a:t>, </a:t>
            </a:r>
            <a:r>
              <a:rPr lang="en-IE" dirty="0" err="1">
                <a:solidFill>
                  <a:schemeClr val="tx1"/>
                </a:solidFill>
                <a:latin typeface="Roboto "/>
              </a:rPr>
              <a:t>nicotina</a:t>
            </a:r>
            <a:r>
              <a:rPr lang="en-IE" dirty="0">
                <a:solidFill>
                  <a:schemeClr val="tx1"/>
                </a:solidFill>
                <a:latin typeface="Roboto "/>
              </a:rPr>
              <a:t>…)</a:t>
            </a:r>
          </a:p>
          <a:p>
            <a:pPr marL="571500" indent="-342900">
              <a:buFontTx/>
              <a:buChar char="-"/>
            </a:pPr>
            <a:r>
              <a:rPr lang="en-IE" dirty="0">
                <a:solidFill>
                  <a:schemeClr val="tx1"/>
                </a:solidFill>
                <a:latin typeface="Roboto "/>
              </a:rPr>
              <a:t>Cigarro </a:t>
            </a:r>
            <a:r>
              <a:rPr lang="en-IE" dirty="0" err="1">
                <a:solidFill>
                  <a:schemeClr val="tx1"/>
                </a:solidFill>
                <a:latin typeface="Roboto "/>
              </a:rPr>
              <a:t>gigante</a:t>
            </a:r>
            <a:r>
              <a:rPr lang="en-IE" dirty="0">
                <a:solidFill>
                  <a:schemeClr val="tx1"/>
                </a:solidFill>
                <a:latin typeface="Roboto "/>
              </a:rPr>
              <a:t> con </a:t>
            </a:r>
            <a:r>
              <a:rPr lang="en-IE" dirty="0" err="1">
                <a:solidFill>
                  <a:schemeClr val="tx1"/>
                </a:solidFill>
                <a:latin typeface="Roboto "/>
              </a:rPr>
              <a:t>toda</a:t>
            </a:r>
            <a:r>
              <a:rPr lang="en-IE" dirty="0">
                <a:solidFill>
                  <a:schemeClr val="tx1"/>
                </a:solidFill>
                <a:latin typeface="Roboto "/>
              </a:rPr>
              <a:t> la </a:t>
            </a:r>
            <a:r>
              <a:rPr lang="en-IE" dirty="0" err="1">
                <a:solidFill>
                  <a:schemeClr val="tx1"/>
                </a:solidFill>
                <a:latin typeface="Roboto "/>
              </a:rPr>
              <a:t>nicotina</a:t>
            </a:r>
            <a:r>
              <a:rPr lang="en-IE" dirty="0">
                <a:solidFill>
                  <a:schemeClr val="tx1"/>
                </a:solidFill>
                <a:latin typeface="Roboto "/>
              </a:rPr>
              <a:t>, </a:t>
            </a:r>
            <a:r>
              <a:rPr lang="en-IE" dirty="0" err="1">
                <a:solidFill>
                  <a:schemeClr val="tx1"/>
                </a:solidFill>
                <a:latin typeface="Roboto "/>
              </a:rPr>
              <a:t>alquitrán</a:t>
            </a:r>
            <a:r>
              <a:rPr lang="en-IE" dirty="0">
                <a:solidFill>
                  <a:schemeClr val="tx1"/>
                </a:solidFill>
                <a:latin typeface="Roboto "/>
              </a:rPr>
              <a:t> </a:t>
            </a:r>
            <a:r>
              <a:rPr lang="en-IE" dirty="0" err="1">
                <a:solidFill>
                  <a:schemeClr val="tx1"/>
                </a:solidFill>
                <a:latin typeface="Roboto "/>
              </a:rPr>
              <a:t>aceite</a:t>
            </a:r>
            <a:r>
              <a:rPr lang="en-IE" dirty="0">
                <a:solidFill>
                  <a:schemeClr val="tx1"/>
                </a:solidFill>
                <a:latin typeface="Roboto "/>
              </a:rPr>
              <a:t>, </a:t>
            </a:r>
            <a:r>
              <a:rPr lang="en-IE" dirty="0" err="1">
                <a:solidFill>
                  <a:schemeClr val="tx1"/>
                </a:solidFill>
                <a:latin typeface="Roboto "/>
              </a:rPr>
              <a:t>humo</a:t>
            </a:r>
            <a:r>
              <a:rPr lang="en-IE" dirty="0">
                <a:solidFill>
                  <a:schemeClr val="tx1"/>
                </a:solidFill>
                <a:latin typeface="Roboto "/>
              </a:rPr>
              <a:t> y </a:t>
            </a:r>
            <a:r>
              <a:rPr lang="en-IE" dirty="0" err="1">
                <a:solidFill>
                  <a:schemeClr val="tx1"/>
                </a:solidFill>
                <a:latin typeface="Roboto "/>
              </a:rPr>
              <a:t>meterse</a:t>
            </a:r>
            <a:r>
              <a:rPr lang="en-IE" dirty="0">
                <a:solidFill>
                  <a:schemeClr val="tx1"/>
                </a:solidFill>
                <a:latin typeface="Roboto "/>
              </a:rPr>
              <a:t> dentro</a:t>
            </a:r>
          </a:p>
        </p:txBody>
      </p:sp>
    </p:spTree>
    <p:extLst>
      <p:ext uri="{BB962C8B-B14F-4D97-AF65-F5344CB8AC3E}">
        <p14:creationId xmlns:p14="http://schemas.microsoft.com/office/powerpoint/2010/main" val="2432546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a:latin typeface="Roboto "/>
              </a:rPr>
              <a:t>ASOCIACIÓN NEGATIVA 3 (“</a:t>
            </a:r>
            <a:r>
              <a:rPr lang="en-IE" sz="4400" dirty="0" err="1">
                <a:latin typeface="Roboto "/>
              </a:rPr>
              <a:t>enfermedad</a:t>
            </a:r>
            <a:r>
              <a:rPr lang="en-IE" sz="4400" dirty="0">
                <a:latin typeface="Roboto "/>
              </a:rPr>
              <a:t> o </a:t>
            </a:r>
            <a:r>
              <a:rPr lang="en-IE" sz="4400" dirty="0" err="1">
                <a:latin typeface="Roboto "/>
              </a:rPr>
              <a:t>fallecimiento</a:t>
            </a:r>
            <a:r>
              <a:rPr lang="en-IE" sz="4400" dirty="0">
                <a:latin typeface="Roboto "/>
              </a:rPr>
              <a:t> </a:t>
            </a:r>
            <a:r>
              <a:rPr lang="en-IE" sz="4400" dirty="0" err="1">
                <a:latin typeface="Roboto "/>
              </a:rPr>
              <a:t>en</a:t>
            </a:r>
            <a:r>
              <a:rPr lang="en-IE" sz="4400" dirty="0">
                <a:latin typeface="Roboto "/>
              </a:rPr>
              <a:t> </a:t>
            </a:r>
            <a:r>
              <a:rPr lang="en-IE" sz="4400" dirty="0" err="1">
                <a:latin typeface="Roboto "/>
              </a:rPr>
              <a:t>cama</a:t>
            </a:r>
            <a:r>
              <a:rPr lang="en-IE" sz="4400" dirty="0">
                <a:latin typeface="Roboto "/>
              </a:rPr>
              <a:t> de hospital con </a:t>
            </a:r>
            <a:r>
              <a:rPr lang="en-IE" sz="4400" dirty="0" err="1">
                <a:latin typeface="Roboto "/>
              </a:rPr>
              <a:t>seres</a:t>
            </a:r>
            <a:r>
              <a:rPr lang="en-IE" sz="4400" dirty="0">
                <a:latin typeface="Roboto "/>
              </a:rPr>
              <a:t> </a:t>
            </a:r>
            <a:r>
              <a:rPr lang="en-IE" sz="4400" dirty="0" err="1">
                <a:latin typeface="Roboto "/>
              </a:rPr>
              <a:t>queridos</a:t>
            </a:r>
            <a:r>
              <a:rPr lang="en-IE" sz="4400" dirty="0">
                <a:latin typeface="Roboto "/>
              </a:rPr>
              <a:t> </a:t>
            </a:r>
            <a:r>
              <a:rPr lang="en-IE" sz="4400" dirty="0" err="1">
                <a:latin typeface="Roboto "/>
              </a:rPr>
              <a:t>observando</a:t>
            </a:r>
            <a:r>
              <a:rPr lang="en-IE" sz="4400" dirty="0">
                <a:latin typeface="Roboto "/>
              </a:rPr>
              <a:t>” o “Ver/</a:t>
            </a:r>
            <a:r>
              <a:rPr lang="en-IE" sz="4400" dirty="0" err="1">
                <a:latin typeface="Roboto "/>
              </a:rPr>
              <a:t>sentir</a:t>
            </a:r>
            <a:r>
              <a:rPr lang="en-IE" sz="4400" dirty="0">
                <a:latin typeface="Roboto "/>
              </a:rPr>
              <a:t> a </a:t>
            </a:r>
            <a:r>
              <a:rPr lang="en-IE" sz="4400" dirty="0" err="1">
                <a:latin typeface="Roboto "/>
              </a:rPr>
              <a:t>través</a:t>
            </a:r>
            <a:r>
              <a:rPr lang="en-IE" sz="4400" dirty="0">
                <a:latin typeface="Roboto "/>
              </a:rPr>
              <a:t> de los </a:t>
            </a:r>
            <a:r>
              <a:rPr lang="en-IE" sz="4400" dirty="0" err="1">
                <a:latin typeface="Roboto "/>
              </a:rPr>
              <a:t>ojos</a:t>
            </a:r>
            <a:r>
              <a:rPr lang="en-IE" sz="4400" dirty="0">
                <a:latin typeface="Roboto "/>
              </a:rPr>
              <a:t> de un ser </a:t>
            </a:r>
            <a:r>
              <a:rPr lang="en-IE" sz="4400" dirty="0" err="1">
                <a:latin typeface="Roboto "/>
              </a:rPr>
              <a:t>querido</a:t>
            </a:r>
            <a:r>
              <a:rPr lang="en-IE" sz="4400" dirty="0">
                <a:latin typeface="Roboto "/>
              </a:rPr>
              <a:t>” )</a:t>
            </a:r>
          </a:p>
        </p:txBody>
      </p:sp>
    </p:spTree>
    <p:extLst>
      <p:ext uri="{BB962C8B-B14F-4D97-AF65-F5344CB8AC3E}">
        <p14:creationId xmlns:p14="http://schemas.microsoft.com/office/powerpoint/2010/main" val="1681477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a:latin typeface="Roboto "/>
              </a:rPr>
              <a:t>ASOCIACIÓN NEGATIVA 4 (Ver a </a:t>
            </a:r>
            <a:r>
              <a:rPr lang="en-IE" sz="4400" dirty="0" err="1">
                <a:latin typeface="Roboto "/>
              </a:rPr>
              <a:t>seres</a:t>
            </a:r>
            <a:r>
              <a:rPr lang="en-IE" sz="4400" dirty="0">
                <a:latin typeface="Roboto "/>
              </a:rPr>
              <a:t> </a:t>
            </a:r>
            <a:r>
              <a:rPr lang="en-IE" sz="4400" dirty="0" err="1">
                <a:latin typeface="Roboto "/>
              </a:rPr>
              <a:t>queridos</a:t>
            </a:r>
            <a:r>
              <a:rPr lang="en-IE" sz="4400" dirty="0">
                <a:latin typeface="Roboto "/>
              </a:rPr>
              <a:t>, </a:t>
            </a:r>
            <a:r>
              <a:rPr lang="en-IE" sz="4400" dirty="0" err="1">
                <a:latin typeface="Roboto "/>
              </a:rPr>
              <a:t>fumando</a:t>
            </a:r>
            <a:r>
              <a:rPr lang="en-IE" sz="4400" dirty="0">
                <a:latin typeface="Roboto "/>
              </a:rPr>
              <a:t> y </a:t>
            </a:r>
            <a:r>
              <a:rPr lang="en-IE" sz="4400" dirty="0" err="1">
                <a:latin typeface="Roboto "/>
              </a:rPr>
              <a:t>sentir</a:t>
            </a:r>
            <a:r>
              <a:rPr lang="en-IE" sz="4400" dirty="0">
                <a:latin typeface="Roboto "/>
              </a:rPr>
              <a:t> </a:t>
            </a:r>
            <a:r>
              <a:rPr lang="en-IE" sz="4400" dirty="0" err="1">
                <a:latin typeface="Roboto "/>
              </a:rPr>
              <a:t>culpabilidad</a:t>
            </a:r>
            <a:r>
              <a:rPr lang="en-IE" sz="4400" dirty="0">
                <a:latin typeface="Roboto "/>
              </a:rPr>
              <a:t>)</a:t>
            </a:r>
          </a:p>
        </p:txBody>
      </p:sp>
    </p:spTree>
    <p:extLst>
      <p:ext uri="{BB962C8B-B14F-4D97-AF65-F5344CB8AC3E}">
        <p14:creationId xmlns:p14="http://schemas.microsoft.com/office/powerpoint/2010/main" val="480404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a:latin typeface="Roboto "/>
              </a:rPr>
              <a:t>ASOCIACIÓN NEGATIVA 5 (“</a:t>
            </a:r>
            <a:r>
              <a:rPr lang="en-IE" sz="4400" dirty="0" err="1">
                <a:latin typeface="Roboto "/>
              </a:rPr>
              <a:t>Incrementar</a:t>
            </a:r>
            <a:r>
              <a:rPr lang="en-IE" sz="4400" dirty="0">
                <a:latin typeface="Roboto "/>
              </a:rPr>
              <a:t> la </a:t>
            </a:r>
            <a:r>
              <a:rPr lang="en-IE" sz="4400" dirty="0" err="1">
                <a:latin typeface="Roboto "/>
              </a:rPr>
              <a:t>sensación</a:t>
            </a:r>
            <a:r>
              <a:rPr lang="en-IE" sz="4400" dirty="0">
                <a:latin typeface="Roboto "/>
              </a:rPr>
              <a:t> de </a:t>
            </a:r>
            <a:r>
              <a:rPr lang="en-IE" sz="4400" dirty="0" err="1">
                <a:latin typeface="Roboto "/>
              </a:rPr>
              <a:t>todo</a:t>
            </a:r>
            <a:r>
              <a:rPr lang="en-IE" sz="4400" dirty="0">
                <a:latin typeface="Roboto "/>
              </a:rPr>
              <a:t> </a:t>
            </a:r>
            <a:r>
              <a:rPr lang="en-IE" sz="4400" dirty="0" err="1">
                <a:latin typeface="Roboto "/>
              </a:rPr>
              <a:t>aquello</a:t>
            </a:r>
            <a:r>
              <a:rPr lang="en-IE" sz="4400" dirty="0">
                <a:latin typeface="Roboto "/>
              </a:rPr>
              <a:t> que </a:t>
            </a:r>
            <a:r>
              <a:rPr lang="en-IE" sz="4400" dirty="0" err="1">
                <a:latin typeface="Roboto "/>
              </a:rPr>
              <a:t>odia</a:t>
            </a:r>
            <a:r>
              <a:rPr lang="en-IE" sz="4400" dirty="0">
                <a:latin typeface="Roboto "/>
              </a:rPr>
              <a:t> y </a:t>
            </a:r>
            <a:r>
              <a:rPr lang="en-IE" sz="4400" dirty="0" err="1">
                <a:latin typeface="Roboto "/>
              </a:rPr>
              <a:t>consecuencias</a:t>
            </a:r>
            <a:r>
              <a:rPr lang="en-IE" sz="4400" dirty="0">
                <a:latin typeface="Roboto "/>
              </a:rPr>
              <a:t> </a:t>
            </a:r>
            <a:r>
              <a:rPr lang="en-IE" sz="4400" dirty="0" err="1">
                <a:latin typeface="Roboto "/>
              </a:rPr>
              <a:t>negativas</a:t>
            </a:r>
            <a:r>
              <a:rPr lang="en-IE" sz="4400" dirty="0">
                <a:latin typeface="Roboto "/>
              </a:rPr>
              <a:t> de </a:t>
            </a:r>
            <a:r>
              <a:rPr lang="en-IE" sz="4400" dirty="0" err="1">
                <a:latin typeface="Roboto "/>
              </a:rPr>
              <a:t>fumar</a:t>
            </a:r>
            <a:r>
              <a:rPr lang="en-IE" sz="4400" dirty="0">
                <a:latin typeface="Roboto "/>
              </a:rPr>
              <a:t>: </a:t>
            </a:r>
            <a:r>
              <a:rPr lang="en-IE" sz="4400" dirty="0" err="1">
                <a:latin typeface="Roboto "/>
              </a:rPr>
              <a:t>Pérdida</a:t>
            </a:r>
            <a:r>
              <a:rPr lang="en-IE" sz="4400" dirty="0">
                <a:latin typeface="Roboto "/>
              </a:rPr>
              <a:t> de </a:t>
            </a:r>
            <a:r>
              <a:rPr lang="en-IE" sz="4400" dirty="0" err="1">
                <a:latin typeface="Roboto "/>
              </a:rPr>
              <a:t>salud</a:t>
            </a:r>
            <a:r>
              <a:rPr lang="en-IE" sz="4400" dirty="0">
                <a:latin typeface="Roboto "/>
              </a:rPr>
              <a:t>, </a:t>
            </a:r>
            <a:r>
              <a:rPr lang="en-IE" sz="4400" dirty="0" err="1">
                <a:latin typeface="Roboto "/>
              </a:rPr>
              <a:t>olor</a:t>
            </a:r>
            <a:r>
              <a:rPr lang="en-IE" sz="4400" dirty="0">
                <a:latin typeface="Roboto "/>
              </a:rPr>
              <a:t> de la </a:t>
            </a:r>
            <a:r>
              <a:rPr lang="en-IE" sz="4400" dirty="0" err="1">
                <a:latin typeface="Roboto "/>
              </a:rPr>
              <a:t>ropa</a:t>
            </a:r>
            <a:r>
              <a:rPr lang="en-IE" sz="4400" dirty="0">
                <a:latin typeface="Roboto "/>
              </a:rPr>
              <a:t>, mala </a:t>
            </a:r>
            <a:r>
              <a:rPr lang="en-IE" sz="4400" dirty="0" err="1">
                <a:latin typeface="Roboto "/>
              </a:rPr>
              <a:t>respiración</a:t>
            </a:r>
            <a:r>
              <a:rPr lang="en-IE" sz="4400" dirty="0">
                <a:latin typeface="Roboto "/>
              </a:rPr>
              <a:t>, </a:t>
            </a:r>
            <a:r>
              <a:rPr lang="en-IE" sz="4400" dirty="0" err="1">
                <a:latin typeface="Roboto "/>
              </a:rPr>
              <a:t>salir</a:t>
            </a:r>
            <a:r>
              <a:rPr lang="en-IE" sz="4400" dirty="0">
                <a:latin typeface="Roboto "/>
              </a:rPr>
              <a:t> a la </a:t>
            </a:r>
            <a:r>
              <a:rPr lang="en-IE" sz="4400" dirty="0" err="1">
                <a:latin typeface="Roboto "/>
              </a:rPr>
              <a:t>calle</a:t>
            </a:r>
            <a:r>
              <a:rPr lang="en-IE" sz="4400" dirty="0">
                <a:latin typeface="Roboto "/>
              </a:rPr>
              <a:t> a pasar </a:t>
            </a:r>
            <a:r>
              <a:rPr lang="en-IE" sz="4400" dirty="0" err="1">
                <a:latin typeface="Roboto "/>
              </a:rPr>
              <a:t>frio</a:t>
            </a:r>
            <a:r>
              <a:rPr lang="en-IE" sz="4400" dirty="0">
                <a:latin typeface="Roboto "/>
              </a:rPr>
              <a:t>, </a:t>
            </a:r>
            <a:r>
              <a:rPr lang="en-IE" sz="4400" dirty="0" err="1">
                <a:latin typeface="Roboto "/>
              </a:rPr>
              <a:t>miradas</a:t>
            </a:r>
            <a:r>
              <a:rPr lang="en-IE" sz="4400" dirty="0">
                <a:latin typeface="Roboto "/>
              </a:rPr>
              <a:t> de </a:t>
            </a:r>
            <a:r>
              <a:rPr lang="en-IE" sz="4400" dirty="0" err="1">
                <a:latin typeface="Roboto "/>
              </a:rPr>
              <a:t>desaprobación</a:t>
            </a:r>
            <a:r>
              <a:rPr lang="en-IE" sz="4400" dirty="0">
                <a:latin typeface="Roboto "/>
              </a:rPr>
              <a:t> de personas o </a:t>
            </a:r>
            <a:r>
              <a:rPr lang="en-IE" sz="4400" dirty="0" err="1">
                <a:latin typeface="Roboto "/>
              </a:rPr>
              <a:t>familiares</a:t>
            </a:r>
            <a:r>
              <a:rPr lang="en-IE" sz="4400" dirty="0">
                <a:latin typeface="Roboto "/>
              </a:rPr>
              <a:t>)</a:t>
            </a:r>
          </a:p>
        </p:txBody>
      </p:sp>
    </p:spTree>
    <p:extLst>
      <p:ext uri="{BB962C8B-B14F-4D97-AF65-F5344CB8AC3E}">
        <p14:creationId xmlns:p14="http://schemas.microsoft.com/office/powerpoint/2010/main" val="3574517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a:latin typeface="Roboto "/>
              </a:rPr>
              <a:t>ASOCIACIÓN NEGATIVA 6 (“</a:t>
            </a:r>
            <a:r>
              <a:rPr lang="en-IE" sz="4400" dirty="0" err="1">
                <a:latin typeface="Roboto "/>
              </a:rPr>
              <a:t>Imaginar</a:t>
            </a:r>
            <a:r>
              <a:rPr lang="en-IE" sz="4400" dirty="0">
                <a:latin typeface="Roboto "/>
              </a:rPr>
              <a:t> persona que no </a:t>
            </a:r>
            <a:r>
              <a:rPr lang="en-IE" sz="4400" dirty="0" err="1">
                <a:latin typeface="Roboto "/>
              </a:rPr>
              <a:t>te</a:t>
            </a:r>
            <a:r>
              <a:rPr lang="en-IE" sz="4400" dirty="0">
                <a:latin typeface="Roboto "/>
              </a:rPr>
              <a:t> </a:t>
            </a:r>
            <a:r>
              <a:rPr lang="en-IE" sz="4400" dirty="0" err="1">
                <a:latin typeface="Roboto "/>
              </a:rPr>
              <a:t>gusta</a:t>
            </a:r>
            <a:r>
              <a:rPr lang="en-IE" sz="4400" dirty="0">
                <a:latin typeface="Roboto "/>
              </a:rPr>
              <a:t> u </a:t>
            </a:r>
            <a:r>
              <a:rPr lang="en-IE" sz="4400" dirty="0" err="1">
                <a:latin typeface="Roboto "/>
              </a:rPr>
              <a:t>odias</a:t>
            </a:r>
            <a:r>
              <a:rPr lang="en-IE" sz="4400" dirty="0">
                <a:latin typeface="Roboto "/>
              </a:rPr>
              <a:t>, </a:t>
            </a:r>
            <a:r>
              <a:rPr lang="en-IE" sz="4400" dirty="0" err="1">
                <a:latin typeface="Roboto "/>
              </a:rPr>
              <a:t>como</a:t>
            </a:r>
            <a:r>
              <a:rPr lang="en-IE" sz="4400" dirty="0">
                <a:latin typeface="Roboto "/>
              </a:rPr>
              <a:t> </a:t>
            </a:r>
            <a:r>
              <a:rPr lang="en-IE" sz="4400" dirty="0" err="1">
                <a:latin typeface="Roboto "/>
              </a:rPr>
              <a:t>si</a:t>
            </a:r>
            <a:r>
              <a:rPr lang="en-IE" sz="4400" dirty="0">
                <a:latin typeface="Roboto "/>
              </a:rPr>
              <a:t> </a:t>
            </a:r>
            <a:r>
              <a:rPr lang="en-IE" sz="4400" dirty="0" err="1">
                <a:latin typeface="Roboto "/>
              </a:rPr>
              <a:t>fuera</a:t>
            </a:r>
            <a:r>
              <a:rPr lang="en-IE" sz="4400" dirty="0">
                <a:latin typeface="Roboto "/>
              </a:rPr>
              <a:t> un </a:t>
            </a:r>
            <a:r>
              <a:rPr lang="en-IE" sz="4400" dirty="0" err="1">
                <a:latin typeface="Roboto "/>
              </a:rPr>
              <a:t>paquete</a:t>
            </a:r>
            <a:r>
              <a:rPr lang="en-IE" sz="4400" dirty="0">
                <a:latin typeface="Roboto "/>
              </a:rPr>
              <a:t> de tabaco </a:t>
            </a:r>
            <a:r>
              <a:rPr lang="en-IE" sz="4400" dirty="0" err="1">
                <a:latin typeface="Roboto "/>
              </a:rPr>
              <a:t>gigante</a:t>
            </a:r>
            <a:r>
              <a:rPr lang="en-IE" sz="4400" dirty="0">
                <a:latin typeface="Roboto "/>
              </a:rPr>
              <a:t>. El </a:t>
            </a:r>
            <a:r>
              <a:rPr lang="en-IE" sz="4400" dirty="0" err="1">
                <a:latin typeface="Roboto "/>
              </a:rPr>
              <a:t>paquete</a:t>
            </a:r>
            <a:r>
              <a:rPr lang="en-IE" sz="4400" dirty="0">
                <a:latin typeface="Roboto "/>
              </a:rPr>
              <a:t> con la </a:t>
            </a:r>
            <a:r>
              <a:rPr lang="en-IE" sz="4400" dirty="0" err="1">
                <a:latin typeface="Roboto "/>
              </a:rPr>
              <a:t>cara</a:t>
            </a:r>
            <a:r>
              <a:rPr lang="en-IE" sz="4400" dirty="0">
                <a:latin typeface="Roboto "/>
              </a:rPr>
              <a:t> de la persona que </a:t>
            </a:r>
            <a:r>
              <a:rPr lang="en-IE" sz="4400" dirty="0" err="1">
                <a:latin typeface="Roboto "/>
              </a:rPr>
              <a:t>odias</a:t>
            </a:r>
            <a:r>
              <a:rPr lang="en-IE" sz="4400" dirty="0">
                <a:latin typeface="Roboto "/>
              </a:rPr>
              <a:t>, “</a:t>
            </a:r>
            <a:r>
              <a:rPr lang="en-IE" sz="4400" dirty="0" err="1">
                <a:latin typeface="Roboto "/>
              </a:rPr>
              <a:t>tiene</a:t>
            </a:r>
            <a:r>
              <a:rPr lang="en-IE" sz="4400" dirty="0">
                <a:latin typeface="Roboto "/>
              </a:rPr>
              <a:t> el control </a:t>
            </a:r>
            <a:r>
              <a:rPr lang="en-IE" sz="4400" dirty="0" err="1">
                <a:latin typeface="Roboto "/>
              </a:rPr>
              <a:t>sobre</a:t>
            </a:r>
            <a:r>
              <a:rPr lang="en-IE" sz="4400" dirty="0">
                <a:latin typeface="Roboto "/>
              </a:rPr>
              <a:t> </a:t>
            </a:r>
            <a:r>
              <a:rPr lang="en-IE" sz="4400" dirty="0" err="1">
                <a:latin typeface="Roboto "/>
              </a:rPr>
              <a:t>tí</a:t>
            </a:r>
            <a:r>
              <a:rPr lang="en-IE" sz="4400" dirty="0">
                <a:latin typeface="Roboto "/>
              </a:rPr>
              <a:t>, se </a:t>
            </a:r>
            <a:r>
              <a:rPr lang="en-IE" sz="4400" dirty="0" err="1">
                <a:latin typeface="Roboto "/>
              </a:rPr>
              <a:t>rie</a:t>
            </a:r>
            <a:r>
              <a:rPr lang="en-IE" sz="4400" dirty="0">
                <a:latin typeface="Roboto "/>
              </a:rPr>
              <a:t> de </a:t>
            </a:r>
            <a:r>
              <a:rPr lang="en-IE" sz="4400" dirty="0" err="1">
                <a:latin typeface="Roboto "/>
              </a:rPr>
              <a:t>tí</a:t>
            </a:r>
            <a:r>
              <a:rPr lang="en-IE" sz="4400" dirty="0">
                <a:latin typeface="Roboto "/>
              </a:rPr>
              <a:t>”. </a:t>
            </a:r>
            <a:r>
              <a:rPr lang="en-IE" sz="4400" dirty="0" err="1">
                <a:latin typeface="Roboto "/>
              </a:rPr>
              <a:t>Imaginar</a:t>
            </a:r>
            <a:r>
              <a:rPr lang="en-IE" sz="4400" dirty="0">
                <a:latin typeface="Roboto "/>
              </a:rPr>
              <a:t> </a:t>
            </a:r>
            <a:r>
              <a:rPr lang="en-IE" sz="4400" dirty="0" err="1">
                <a:latin typeface="Roboto "/>
              </a:rPr>
              <a:t>cómo</a:t>
            </a:r>
            <a:r>
              <a:rPr lang="en-IE" sz="4400" dirty="0">
                <a:latin typeface="Roboto "/>
              </a:rPr>
              <a:t> </a:t>
            </a:r>
            <a:r>
              <a:rPr lang="en-IE" sz="4400" dirty="0" err="1">
                <a:latin typeface="Roboto "/>
              </a:rPr>
              <a:t>tienes</a:t>
            </a:r>
            <a:r>
              <a:rPr lang="en-IE" sz="4400" dirty="0">
                <a:latin typeface="Roboto "/>
              </a:rPr>
              <a:t> la </a:t>
            </a:r>
            <a:r>
              <a:rPr lang="en-IE" sz="4400" dirty="0" err="1">
                <a:latin typeface="Roboto "/>
              </a:rPr>
              <a:t>oportunidad</a:t>
            </a:r>
            <a:r>
              <a:rPr lang="en-IE" sz="4400" dirty="0">
                <a:latin typeface="Roboto "/>
              </a:rPr>
              <a:t> de </a:t>
            </a:r>
            <a:r>
              <a:rPr lang="en-IE" sz="4400" dirty="0" err="1">
                <a:latin typeface="Roboto "/>
              </a:rPr>
              <a:t>reducirlo</a:t>
            </a:r>
            <a:r>
              <a:rPr lang="en-IE" sz="4400" dirty="0">
                <a:latin typeface="Roboto "/>
              </a:rPr>
              <a:t> y </a:t>
            </a:r>
            <a:r>
              <a:rPr lang="en-IE" sz="4400" dirty="0" err="1">
                <a:latin typeface="Roboto "/>
              </a:rPr>
              <a:t>tirarlo</a:t>
            </a:r>
            <a:r>
              <a:rPr lang="en-IE" sz="4400" dirty="0">
                <a:latin typeface="Roboto "/>
              </a:rPr>
              <a:t> a la </a:t>
            </a:r>
            <a:r>
              <a:rPr lang="en-IE" sz="4400" dirty="0" err="1">
                <a:latin typeface="Roboto "/>
              </a:rPr>
              <a:t>basura</a:t>
            </a:r>
            <a:r>
              <a:rPr lang="en-IE" sz="4400" dirty="0">
                <a:latin typeface="Roboto "/>
              </a:rPr>
              <a:t>)</a:t>
            </a:r>
          </a:p>
        </p:txBody>
      </p:sp>
    </p:spTree>
    <p:extLst>
      <p:ext uri="{BB962C8B-B14F-4D97-AF65-F5344CB8AC3E}">
        <p14:creationId xmlns:p14="http://schemas.microsoft.com/office/powerpoint/2010/main" val="1259065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a:latin typeface="Roboto "/>
              </a:rPr>
              <a:t>OTRA TÉCNICA (“</a:t>
            </a:r>
            <a:r>
              <a:rPr lang="en-IE" sz="4400" dirty="0" err="1">
                <a:latin typeface="Roboto "/>
              </a:rPr>
              <a:t>Regresión</a:t>
            </a:r>
            <a:r>
              <a:rPr lang="en-IE" sz="4400" dirty="0">
                <a:latin typeface="Roboto "/>
              </a:rPr>
              <a:t> </a:t>
            </a:r>
            <a:r>
              <a:rPr lang="en-IE" sz="4400" dirty="0" err="1">
                <a:latin typeface="Roboto "/>
              </a:rPr>
              <a:t>justo</a:t>
            </a:r>
            <a:r>
              <a:rPr lang="en-IE" sz="4400" dirty="0">
                <a:latin typeface="Roboto "/>
              </a:rPr>
              <a:t> al </a:t>
            </a:r>
            <a:r>
              <a:rPr lang="en-IE" sz="4400" dirty="0" err="1">
                <a:latin typeface="Roboto "/>
              </a:rPr>
              <a:t>momento</a:t>
            </a:r>
            <a:r>
              <a:rPr lang="en-IE" sz="4400" dirty="0">
                <a:latin typeface="Roboto "/>
              </a:rPr>
              <a:t> antes del primer cigarro y </a:t>
            </a:r>
            <a:r>
              <a:rPr lang="en-IE" sz="4400" dirty="0" err="1">
                <a:latin typeface="Roboto "/>
              </a:rPr>
              <a:t>realizar</a:t>
            </a:r>
            <a:r>
              <a:rPr lang="en-IE" sz="4400" dirty="0">
                <a:latin typeface="Roboto "/>
              </a:rPr>
              <a:t> </a:t>
            </a:r>
            <a:r>
              <a:rPr lang="en-IE" sz="4400" dirty="0" err="1">
                <a:latin typeface="Roboto "/>
              </a:rPr>
              <a:t>técnica</a:t>
            </a:r>
            <a:r>
              <a:rPr lang="en-IE" sz="4400" dirty="0">
                <a:latin typeface="Roboto "/>
              </a:rPr>
              <a:t> del </a:t>
            </a:r>
            <a:r>
              <a:rPr lang="en-IE" sz="4400" dirty="0" err="1">
                <a:latin typeface="Roboto "/>
              </a:rPr>
              <a:t>ni</a:t>
            </a:r>
            <a:r>
              <a:rPr lang="es-ES" sz="4400" dirty="0" err="1">
                <a:latin typeface="Roboto "/>
              </a:rPr>
              <a:t>ño</a:t>
            </a:r>
            <a:r>
              <a:rPr lang="es-ES" sz="4400" dirty="0">
                <a:latin typeface="Roboto "/>
              </a:rPr>
              <a:t> informado. Entender que la causa por la que </a:t>
            </a:r>
            <a:r>
              <a:rPr lang="es-ES" sz="4400" dirty="0" err="1">
                <a:latin typeface="Roboto "/>
              </a:rPr>
              <a:t>empez</a:t>
            </a:r>
            <a:r>
              <a:rPr lang="en-IE" sz="4400" dirty="0">
                <a:latin typeface="Roboto "/>
              </a:rPr>
              <a:t>ó a </a:t>
            </a:r>
            <a:r>
              <a:rPr lang="en-IE" sz="4400" dirty="0" err="1">
                <a:latin typeface="Roboto "/>
              </a:rPr>
              <a:t>fumar</a:t>
            </a:r>
            <a:r>
              <a:rPr lang="en-IE" sz="4400" dirty="0">
                <a:latin typeface="Roboto "/>
              </a:rPr>
              <a:t> es </a:t>
            </a:r>
            <a:r>
              <a:rPr lang="en-IE" sz="4400" dirty="0" err="1">
                <a:latin typeface="Roboto "/>
              </a:rPr>
              <a:t>diferente</a:t>
            </a:r>
            <a:r>
              <a:rPr lang="en-IE" sz="4400" dirty="0">
                <a:latin typeface="Roboto "/>
              </a:rPr>
              <a:t> por la que </a:t>
            </a:r>
            <a:r>
              <a:rPr lang="en-IE" sz="4400" dirty="0" err="1">
                <a:latin typeface="Roboto "/>
              </a:rPr>
              <a:t>fumaba</a:t>
            </a:r>
            <a:r>
              <a:rPr lang="en-IE" sz="4400" dirty="0">
                <a:latin typeface="Roboto "/>
              </a:rPr>
              <a:t> </a:t>
            </a:r>
            <a:r>
              <a:rPr lang="en-IE" sz="4400" dirty="0" err="1">
                <a:latin typeface="Roboto "/>
              </a:rPr>
              <a:t>como</a:t>
            </a:r>
            <a:r>
              <a:rPr lang="en-IE" sz="4400" dirty="0">
                <a:latin typeface="Roboto "/>
              </a:rPr>
              <a:t> </a:t>
            </a:r>
            <a:r>
              <a:rPr lang="en-IE" sz="4400" dirty="0" err="1">
                <a:latin typeface="Roboto "/>
              </a:rPr>
              <a:t>adulto</a:t>
            </a:r>
            <a:r>
              <a:rPr lang="en-IE" sz="4400" dirty="0">
                <a:latin typeface="Roboto "/>
              </a:rPr>
              <a:t>)</a:t>
            </a:r>
          </a:p>
        </p:txBody>
      </p:sp>
    </p:spTree>
    <p:extLst>
      <p:ext uri="{BB962C8B-B14F-4D97-AF65-F5344CB8AC3E}">
        <p14:creationId xmlns:p14="http://schemas.microsoft.com/office/powerpoint/2010/main" val="1105521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a:latin typeface="Roboto "/>
              </a:rPr>
              <a:t>ANCLAR EL CIGARRO A UNA EMOCIÓN NEGATIVA</a:t>
            </a:r>
          </a:p>
        </p:txBody>
      </p:sp>
    </p:spTree>
    <p:extLst>
      <p:ext uri="{BB962C8B-B14F-4D97-AF65-F5344CB8AC3E}">
        <p14:creationId xmlns:p14="http://schemas.microsoft.com/office/powerpoint/2010/main" val="726041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08000" b="-10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3F12-4D8F-43D1-8F72-D680CF7982FF}"/>
              </a:ext>
            </a:extLst>
          </p:cNvPr>
          <p:cNvSpPr>
            <a:spLocks noGrp="1"/>
          </p:cNvSpPr>
          <p:nvPr>
            <p:ph type="title"/>
          </p:nvPr>
        </p:nvSpPr>
        <p:spPr>
          <a:xfrm>
            <a:off x="1484993" y="1319348"/>
            <a:ext cx="10515600" cy="2852737"/>
          </a:xfrm>
        </p:spPr>
        <p:txBody>
          <a:bodyPr/>
          <a:lstStyle/>
          <a:p>
            <a:r>
              <a:rPr lang="en-IE" sz="5400" dirty="0" err="1">
                <a:latin typeface="Roboto"/>
              </a:rPr>
              <a:t>Protocolo</a:t>
            </a:r>
            <a:r>
              <a:rPr lang="en-IE" sz="5400" dirty="0">
                <a:latin typeface="Roboto"/>
              </a:rPr>
              <a:t> Para </a:t>
            </a:r>
            <a:r>
              <a:rPr lang="en-IE" sz="5400" dirty="0" err="1">
                <a:latin typeface="Roboto"/>
              </a:rPr>
              <a:t>Tabaquismo</a:t>
            </a:r>
            <a:endParaRPr lang="en-IE" sz="5400" dirty="0">
              <a:latin typeface="Roboto"/>
            </a:endParaRPr>
          </a:p>
        </p:txBody>
      </p:sp>
    </p:spTree>
    <p:extLst>
      <p:ext uri="{BB962C8B-B14F-4D97-AF65-F5344CB8AC3E}">
        <p14:creationId xmlns:p14="http://schemas.microsoft.com/office/powerpoint/2010/main" val="3611273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a:latin typeface="Roboto "/>
              </a:rPr>
              <a:t>ORDEN POST HIPNÓTICA (“</a:t>
            </a:r>
            <a:r>
              <a:rPr lang="en-IE" sz="4400" dirty="0" err="1">
                <a:latin typeface="Roboto "/>
              </a:rPr>
              <a:t>cada</a:t>
            </a:r>
            <a:r>
              <a:rPr lang="en-IE" sz="4400" dirty="0">
                <a:latin typeface="Roboto "/>
              </a:rPr>
              <a:t> </a:t>
            </a:r>
            <a:r>
              <a:rPr lang="en-IE" sz="4400" dirty="0" err="1">
                <a:latin typeface="Roboto "/>
              </a:rPr>
              <a:t>vez</a:t>
            </a:r>
            <a:r>
              <a:rPr lang="en-IE" sz="4400" dirty="0">
                <a:latin typeface="Roboto "/>
              </a:rPr>
              <a:t> que </a:t>
            </a:r>
            <a:r>
              <a:rPr lang="en-IE" sz="4400" dirty="0" err="1">
                <a:latin typeface="Roboto "/>
              </a:rPr>
              <a:t>te</a:t>
            </a:r>
            <a:r>
              <a:rPr lang="en-IE" sz="4400" dirty="0">
                <a:latin typeface="Roboto "/>
              </a:rPr>
              <a:t> </a:t>
            </a:r>
            <a:r>
              <a:rPr lang="en-IE" sz="4400" dirty="0" err="1">
                <a:latin typeface="Roboto "/>
              </a:rPr>
              <a:t>acerques</a:t>
            </a:r>
            <a:r>
              <a:rPr lang="en-IE" sz="4400" dirty="0">
                <a:latin typeface="Roboto "/>
              </a:rPr>
              <a:t> un cigarro a la boca, </a:t>
            </a:r>
            <a:r>
              <a:rPr lang="en-IE" sz="4400" dirty="0" err="1">
                <a:latin typeface="Roboto "/>
              </a:rPr>
              <a:t>sentirás</a:t>
            </a:r>
            <a:r>
              <a:rPr lang="en-IE" sz="4400" dirty="0">
                <a:latin typeface="Roboto "/>
              </a:rPr>
              <a:t> </a:t>
            </a:r>
            <a:r>
              <a:rPr lang="en-IE" sz="4400" dirty="0" err="1">
                <a:latin typeface="Roboto "/>
              </a:rPr>
              <a:t>esa</a:t>
            </a:r>
            <a:r>
              <a:rPr lang="en-IE" sz="4400" dirty="0">
                <a:latin typeface="Roboto "/>
              </a:rPr>
              <a:t> </a:t>
            </a:r>
            <a:r>
              <a:rPr lang="en-IE" sz="4400" dirty="0" err="1">
                <a:latin typeface="Roboto "/>
              </a:rPr>
              <a:t>sensación</a:t>
            </a:r>
            <a:r>
              <a:rPr lang="en-IE" sz="4400" dirty="0">
                <a:latin typeface="Roboto "/>
              </a:rPr>
              <a:t> </a:t>
            </a:r>
            <a:r>
              <a:rPr lang="en-IE" sz="4400" dirty="0" err="1">
                <a:latin typeface="Roboto "/>
              </a:rPr>
              <a:t>desagradable</a:t>
            </a:r>
            <a:r>
              <a:rPr lang="en-IE" sz="4400" dirty="0">
                <a:latin typeface="Roboto "/>
              </a:rPr>
              <a:t>, </a:t>
            </a:r>
            <a:r>
              <a:rPr lang="en-IE" sz="4400" dirty="0" err="1">
                <a:latin typeface="Roboto "/>
              </a:rPr>
              <a:t>esa</a:t>
            </a:r>
            <a:r>
              <a:rPr lang="en-IE" sz="4400" dirty="0">
                <a:latin typeface="Roboto "/>
              </a:rPr>
              <a:t> </a:t>
            </a:r>
            <a:r>
              <a:rPr lang="en-IE" sz="4400" dirty="0" err="1">
                <a:latin typeface="Roboto "/>
              </a:rPr>
              <a:t>emoción</a:t>
            </a:r>
            <a:r>
              <a:rPr lang="en-IE" sz="4400" dirty="0">
                <a:latin typeface="Roboto "/>
              </a:rPr>
              <a:t> </a:t>
            </a:r>
            <a:r>
              <a:rPr lang="en-IE" sz="4400" dirty="0" err="1">
                <a:latin typeface="Roboto "/>
              </a:rPr>
              <a:t>negativa</a:t>
            </a:r>
            <a:r>
              <a:rPr lang="en-IE" sz="4400" dirty="0">
                <a:latin typeface="Roboto "/>
              </a:rPr>
              <a:t>…”)</a:t>
            </a:r>
          </a:p>
        </p:txBody>
      </p:sp>
    </p:spTree>
    <p:extLst>
      <p:ext uri="{BB962C8B-B14F-4D97-AF65-F5344CB8AC3E}">
        <p14:creationId xmlns:p14="http://schemas.microsoft.com/office/powerpoint/2010/main" val="2764581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a:latin typeface="Roboto "/>
              </a:rPr>
              <a:t>REENCUADRES (</a:t>
            </a:r>
            <a:r>
              <a:rPr lang="en-IE" sz="4400" dirty="0" err="1">
                <a:latin typeface="Roboto "/>
              </a:rPr>
              <a:t>desbancar</a:t>
            </a:r>
            <a:r>
              <a:rPr lang="en-IE" sz="4400" dirty="0">
                <a:latin typeface="Roboto "/>
              </a:rPr>
              <a:t> o </a:t>
            </a:r>
            <a:r>
              <a:rPr lang="en-IE" sz="4400" dirty="0" err="1">
                <a:latin typeface="Roboto "/>
              </a:rPr>
              <a:t>cuestionar</a:t>
            </a:r>
            <a:r>
              <a:rPr lang="en-IE" sz="4400" dirty="0">
                <a:latin typeface="Roboto "/>
              </a:rPr>
              <a:t> las </a:t>
            </a:r>
            <a:r>
              <a:rPr lang="en-IE" sz="4400" dirty="0" err="1">
                <a:latin typeface="Roboto "/>
              </a:rPr>
              <a:t>razones</a:t>
            </a:r>
            <a:r>
              <a:rPr lang="en-IE" sz="4400" dirty="0">
                <a:latin typeface="Roboto "/>
              </a:rPr>
              <a:t> o </a:t>
            </a:r>
            <a:r>
              <a:rPr lang="en-IE" sz="4400" dirty="0" err="1">
                <a:latin typeface="Roboto "/>
              </a:rPr>
              <a:t>beneficios</a:t>
            </a:r>
            <a:r>
              <a:rPr lang="en-IE" sz="4400" dirty="0">
                <a:latin typeface="Roboto "/>
              </a:rPr>
              <a:t> que la persona </a:t>
            </a:r>
            <a:r>
              <a:rPr lang="en-IE" sz="4400" dirty="0" err="1">
                <a:latin typeface="Roboto "/>
              </a:rPr>
              <a:t>piensa</a:t>
            </a:r>
            <a:r>
              <a:rPr lang="en-IE" sz="4400" dirty="0">
                <a:latin typeface="Roboto "/>
              </a:rPr>
              <a:t> que le da el tabaco) </a:t>
            </a:r>
          </a:p>
        </p:txBody>
      </p:sp>
      <p:sp>
        <p:nvSpPr>
          <p:cNvPr id="3" name="Text Placeholder 2">
            <a:extLst>
              <a:ext uri="{FF2B5EF4-FFF2-40B4-BE49-F238E27FC236}">
                <a16:creationId xmlns:a16="http://schemas.microsoft.com/office/drawing/2014/main" id="{A5BB402B-11BA-44D5-AA66-1F701BC84324}"/>
              </a:ext>
            </a:extLst>
          </p:cNvPr>
          <p:cNvSpPr>
            <a:spLocks noGrp="1"/>
          </p:cNvSpPr>
          <p:nvPr>
            <p:ph type="body" idx="1"/>
          </p:nvPr>
        </p:nvSpPr>
        <p:spPr/>
        <p:txBody>
          <a:bodyPr/>
          <a:lstStyle/>
          <a:p>
            <a:r>
              <a:rPr lang="en-IE" dirty="0" err="1">
                <a:solidFill>
                  <a:schemeClr val="tx1"/>
                </a:solidFill>
                <a:latin typeface="Roboto "/>
              </a:rPr>
              <a:t>Ejemplo</a:t>
            </a:r>
            <a:r>
              <a:rPr lang="en-IE" dirty="0">
                <a:solidFill>
                  <a:schemeClr val="tx1"/>
                </a:solidFill>
                <a:latin typeface="Roboto "/>
              </a:rPr>
              <a:t>: </a:t>
            </a:r>
            <a:r>
              <a:rPr lang="en-IE" dirty="0" err="1">
                <a:solidFill>
                  <a:schemeClr val="tx1"/>
                </a:solidFill>
                <a:latin typeface="Roboto "/>
              </a:rPr>
              <a:t>Relajación</a:t>
            </a:r>
            <a:r>
              <a:rPr lang="en-IE" dirty="0">
                <a:solidFill>
                  <a:schemeClr val="tx1"/>
                </a:solidFill>
                <a:latin typeface="Roboto "/>
              </a:rPr>
              <a:t>, </a:t>
            </a:r>
            <a:r>
              <a:rPr lang="en-IE" dirty="0" err="1">
                <a:solidFill>
                  <a:schemeClr val="tx1"/>
                </a:solidFill>
                <a:latin typeface="Roboto "/>
              </a:rPr>
              <a:t>seguridad</a:t>
            </a:r>
            <a:r>
              <a:rPr lang="en-IE" dirty="0">
                <a:solidFill>
                  <a:schemeClr val="tx1"/>
                </a:solidFill>
                <a:latin typeface="Roboto "/>
              </a:rPr>
              <a:t>, </a:t>
            </a:r>
            <a:r>
              <a:rPr lang="en-IE" dirty="0" err="1">
                <a:solidFill>
                  <a:schemeClr val="tx1"/>
                </a:solidFill>
                <a:latin typeface="Roboto "/>
              </a:rPr>
              <a:t>concentración</a:t>
            </a:r>
            <a:r>
              <a:rPr lang="en-IE" dirty="0">
                <a:solidFill>
                  <a:schemeClr val="tx1"/>
                </a:solidFill>
                <a:latin typeface="Roboto "/>
              </a:rPr>
              <a:t>, diversion, </a:t>
            </a:r>
            <a:r>
              <a:rPr lang="en-IE" dirty="0" err="1">
                <a:solidFill>
                  <a:schemeClr val="tx1"/>
                </a:solidFill>
                <a:latin typeface="Roboto "/>
              </a:rPr>
              <a:t>confianza</a:t>
            </a:r>
            <a:r>
              <a:rPr lang="en-IE" dirty="0">
                <a:solidFill>
                  <a:schemeClr val="tx1"/>
                </a:solidFill>
                <a:latin typeface="Roboto "/>
              </a:rPr>
              <a:t>, </a:t>
            </a:r>
            <a:r>
              <a:rPr lang="en-IE" dirty="0" err="1">
                <a:solidFill>
                  <a:schemeClr val="tx1"/>
                </a:solidFill>
                <a:latin typeface="Roboto "/>
              </a:rPr>
              <a:t>conocer</a:t>
            </a:r>
            <a:r>
              <a:rPr lang="en-IE" dirty="0">
                <a:solidFill>
                  <a:schemeClr val="tx1"/>
                </a:solidFill>
                <a:latin typeface="Roboto "/>
              </a:rPr>
              <a:t> </a:t>
            </a:r>
            <a:r>
              <a:rPr lang="en-IE" dirty="0" err="1">
                <a:solidFill>
                  <a:schemeClr val="tx1"/>
                </a:solidFill>
                <a:latin typeface="Roboto "/>
              </a:rPr>
              <a:t>gente</a:t>
            </a:r>
            <a:r>
              <a:rPr lang="en-IE" dirty="0">
                <a:solidFill>
                  <a:schemeClr val="tx1"/>
                </a:solidFill>
                <a:latin typeface="Roboto "/>
              </a:rPr>
              <a:t> (</a:t>
            </a:r>
            <a:r>
              <a:rPr lang="en-IE" dirty="0" err="1">
                <a:solidFill>
                  <a:schemeClr val="tx1"/>
                </a:solidFill>
                <a:latin typeface="Roboto "/>
              </a:rPr>
              <a:t>sociabilidad</a:t>
            </a:r>
            <a:r>
              <a:rPr lang="en-IE" dirty="0">
                <a:solidFill>
                  <a:schemeClr val="tx1"/>
                </a:solidFill>
                <a:latin typeface="Roboto "/>
              </a:rPr>
              <a:t>), </a:t>
            </a:r>
            <a:r>
              <a:rPr lang="en-IE" dirty="0" err="1">
                <a:solidFill>
                  <a:schemeClr val="tx1"/>
                </a:solidFill>
                <a:latin typeface="Roboto "/>
              </a:rPr>
              <a:t>sentirse</a:t>
            </a:r>
            <a:r>
              <a:rPr lang="en-IE" dirty="0">
                <a:solidFill>
                  <a:schemeClr val="tx1"/>
                </a:solidFill>
                <a:latin typeface="Roboto "/>
              </a:rPr>
              <a:t> bien…</a:t>
            </a:r>
          </a:p>
        </p:txBody>
      </p:sp>
    </p:spTree>
    <p:extLst>
      <p:ext uri="{BB962C8B-B14F-4D97-AF65-F5344CB8AC3E}">
        <p14:creationId xmlns:p14="http://schemas.microsoft.com/office/powerpoint/2010/main" val="1232286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s-ES" sz="4400" dirty="0">
                <a:latin typeface="Roboto "/>
              </a:rPr>
              <a:t>SUGESTIONES DIRECTAS CON TODAS LAS RAZONES POR LAS QUE LA PERSONA HA DEJADO DE FUMAR, LOS BENEFICIOS, TODO LO NEGATIVO QUE HA DEJADO ATRÁS</a:t>
            </a:r>
            <a:endParaRPr lang="en-IE" sz="4400" dirty="0">
              <a:latin typeface="Roboto "/>
            </a:endParaRPr>
          </a:p>
        </p:txBody>
      </p:sp>
    </p:spTree>
    <p:extLst>
      <p:ext uri="{BB962C8B-B14F-4D97-AF65-F5344CB8AC3E}">
        <p14:creationId xmlns:p14="http://schemas.microsoft.com/office/powerpoint/2010/main" val="3574555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a:latin typeface="Roboto "/>
              </a:rPr>
              <a:t>CAMBIAR HISTORIA CON REGRESIÓN AL MOMENTO ANTES DEL PRIMER CIGARRO (Técnica del </a:t>
            </a:r>
            <a:r>
              <a:rPr lang="es-ES" sz="4400" dirty="0">
                <a:latin typeface="Roboto "/>
              </a:rPr>
              <a:t>niño informado</a:t>
            </a:r>
            <a:r>
              <a:rPr lang="en-IE" sz="4400" dirty="0">
                <a:latin typeface="Roboto "/>
              </a:rPr>
              <a:t>). “Los </a:t>
            </a:r>
            <a:r>
              <a:rPr lang="en-IE" sz="4400" dirty="0" err="1">
                <a:latin typeface="Roboto "/>
              </a:rPr>
              <a:t>ni</a:t>
            </a:r>
            <a:r>
              <a:rPr lang="es-ES" sz="4400" dirty="0" err="1">
                <a:latin typeface="Roboto "/>
              </a:rPr>
              <a:t>ños</a:t>
            </a:r>
            <a:r>
              <a:rPr lang="es-ES" sz="4400" dirty="0">
                <a:latin typeface="Roboto "/>
              </a:rPr>
              <a:t> y adolescentes fuman, los adultos no fuman”</a:t>
            </a:r>
            <a:endParaRPr lang="en-IE" sz="4400" dirty="0">
              <a:latin typeface="Roboto "/>
            </a:endParaRPr>
          </a:p>
        </p:txBody>
      </p:sp>
    </p:spTree>
    <p:extLst>
      <p:ext uri="{BB962C8B-B14F-4D97-AF65-F5344CB8AC3E}">
        <p14:creationId xmlns:p14="http://schemas.microsoft.com/office/powerpoint/2010/main" val="3885864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831850" y="2467384"/>
            <a:ext cx="10515600" cy="2852737"/>
          </a:xfrm>
        </p:spPr>
        <p:txBody>
          <a:bodyPr/>
          <a:lstStyle/>
          <a:p>
            <a:r>
              <a:rPr lang="en-IE" sz="4400" dirty="0">
                <a:latin typeface="Roboto "/>
              </a:rPr>
              <a:t>PUEDES CREAR ANCLAJE POSITIVO PARA RECHAZAR Y DECIR QUE “NO, GRACIAS” ANTE LAS TENTACIONES DE OFRECIMIENTO DE TABACO (REGRESIÓN A RECURSO POSITIVO, MOMENTO FÉLIZ, MOMENTO DE ÉXITO, DE CONTROL…)</a:t>
            </a:r>
          </a:p>
        </p:txBody>
      </p:sp>
    </p:spTree>
    <p:extLst>
      <p:ext uri="{BB962C8B-B14F-4D97-AF65-F5344CB8AC3E}">
        <p14:creationId xmlns:p14="http://schemas.microsoft.com/office/powerpoint/2010/main" val="131566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a:latin typeface="Roboto "/>
              </a:rPr>
              <a:t>ELECCIÓN DE DEJAR DE FUMAR PARA SIEMPRE (LOS DOS CAMINOS)</a:t>
            </a:r>
          </a:p>
        </p:txBody>
      </p:sp>
    </p:spTree>
    <p:extLst>
      <p:ext uri="{BB962C8B-B14F-4D97-AF65-F5344CB8AC3E}">
        <p14:creationId xmlns:p14="http://schemas.microsoft.com/office/powerpoint/2010/main" val="3228426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2000" b="-3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831850" y="2258378"/>
            <a:ext cx="10515600" cy="2852737"/>
          </a:xfrm>
        </p:spPr>
        <p:txBody>
          <a:bodyPr/>
          <a:lstStyle/>
          <a:p>
            <a:r>
              <a:rPr lang="en-IE" sz="4400" dirty="0">
                <a:latin typeface="Roboto "/>
              </a:rPr>
              <a:t>GENERADOR DE NUEVO COMPORTAMIENTO (romper las </a:t>
            </a:r>
            <a:r>
              <a:rPr lang="en-IE" sz="4400" dirty="0" err="1">
                <a:latin typeface="Roboto "/>
              </a:rPr>
              <a:t>asociaciones</a:t>
            </a:r>
            <a:r>
              <a:rPr lang="en-IE" sz="4400" dirty="0">
                <a:latin typeface="Roboto "/>
              </a:rPr>
              <a:t> que </a:t>
            </a:r>
            <a:r>
              <a:rPr lang="en-IE" sz="4400" dirty="0" err="1">
                <a:latin typeface="Roboto "/>
              </a:rPr>
              <a:t>tenía</a:t>
            </a:r>
            <a:r>
              <a:rPr lang="en-IE" sz="4400" dirty="0">
                <a:latin typeface="Roboto "/>
              </a:rPr>
              <a:t> con el tabaco).</a:t>
            </a:r>
            <a:br>
              <a:rPr lang="en-IE" sz="4400" dirty="0">
                <a:latin typeface="Roboto "/>
              </a:rPr>
            </a:br>
            <a:br>
              <a:rPr lang="en-IE" sz="4400" dirty="0">
                <a:latin typeface="Roboto "/>
              </a:rPr>
            </a:br>
            <a:r>
              <a:rPr lang="en-IE" sz="4400" dirty="0">
                <a:latin typeface="Roboto "/>
              </a:rPr>
              <a:t>“…</a:t>
            </a:r>
            <a:r>
              <a:rPr lang="en-IE" sz="4400" dirty="0" err="1">
                <a:latin typeface="Roboto "/>
              </a:rPr>
              <a:t>donde</a:t>
            </a:r>
            <a:r>
              <a:rPr lang="en-IE" sz="4400" dirty="0">
                <a:latin typeface="Roboto "/>
              </a:rPr>
              <a:t> antes </a:t>
            </a:r>
            <a:r>
              <a:rPr lang="en-IE" sz="4400" dirty="0" err="1">
                <a:latin typeface="Roboto "/>
              </a:rPr>
              <a:t>fumabas</a:t>
            </a:r>
            <a:r>
              <a:rPr lang="en-IE" sz="4400" dirty="0">
                <a:latin typeface="Roboto "/>
              </a:rPr>
              <a:t>, </a:t>
            </a:r>
            <a:r>
              <a:rPr lang="en-IE" sz="4400" dirty="0" err="1">
                <a:latin typeface="Roboto "/>
              </a:rPr>
              <a:t>ahora</a:t>
            </a:r>
            <a:r>
              <a:rPr lang="en-IE" sz="4400" dirty="0">
                <a:latin typeface="Roboto "/>
              </a:rPr>
              <a:t> </a:t>
            </a:r>
            <a:r>
              <a:rPr lang="en-IE" sz="4400" dirty="0" err="1">
                <a:latin typeface="Roboto "/>
              </a:rPr>
              <a:t>tienes</a:t>
            </a:r>
            <a:r>
              <a:rPr lang="en-IE" sz="4400" dirty="0">
                <a:latin typeface="Roboto "/>
              </a:rPr>
              <a:t> </a:t>
            </a:r>
            <a:r>
              <a:rPr lang="en-IE" sz="4400" dirty="0" err="1">
                <a:latin typeface="Roboto "/>
              </a:rPr>
              <a:t>alternativas</a:t>
            </a:r>
            <a:r>
              <a:rPr lang="en-IE" sz="4400" dirty="0">
                <a:latin typeface="Roboto "/>
              </a:rPr>
              <a:t>…”</a:t>
            </a:r>
          </a:p>
        </p:txBody>
      </p:sp>
    </p:spTree>
    <p:extLst>
      <p:ext uri="{BB962C8B-B14F-4D97-AF65-F5344CB8AC3E}">
        <p14:creationId xmlns:p14="http://schemas.microsoft.com/office/powerpoint/2010/main" val="1760804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2000" b="-3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a:latin typeface="Roboto "/>
              </a:rPr>
              <a:t>GENERADOR DE NUEVO COMPORTAMIENTO (</a:t>
            </a:r>
            <a:r>
              <a:rPr lang="en-IE" sz="4400" dirty="0" err="1">
                <a:latin typeface="Roboto "/>
              </a:rPr>
              <a:t>Donde</a:t>
            </a:r>
            <a:r>
              <a:rPr lang="en-IE" sz="4400" dirty="0">
                <a:latin typeface="Roboto "/>
              </a:rPr>
              <a:t> antes </a:t>
            </a:r>
            <a:r>
              <a:rPr lang="en-IE" sz="4400" dirty="0" err="1">
                <a:latin typeface="Roboto "/>
              </a:rPr>
              <a:t>solías</a:t>
            </a:r>
            <a:r>
              <a:rPr lang="en-IE" sz="4400" dirty="0">
                <a:latin typeface="Roboto "/>
              </a:rPr>
              <a:t> </a:t>
            </a:r>
            <a:r>
              <a:rPr lang="en-IE" sz="4400" dirty="0" err="1">
                <a:latin typeface="Roboto "/>
              </a:rPr>
              <a:t>fumar</a:t>
            </a:r>
            <a:r>
              <a:rPr lang="en-IE" sz="4400" dirty="0">
                <a:latin typeface="Roboto "/>
              </a:rPr>
              <a:t>, </a:t>
            </a:r>
            <a:r>
              <a:rPr lang="en-IE" sz="4400" dirty="0" err="1">
                <a:latin typeface="Roboto "/>
              </a:rPr>
              <a:t>ahora</a:t>
            </a:r>
            <a:r>
              <a:rPr lang="en-IE" sz="4400" dirty="0">
                <a:latin typeface="Roboto "/>
              </a:rPr>
              <a:t> </a:t>
            </a:r>
            <a:r>
              <a:rPr lang="en-IE" sz="4400" dirty="0" err="1">
                <a:latin typeface="Roboto "/>
              </a:rPr>
              <a:t>respiras</a:t>
            </a:r>
            <a:r>
              <a:rPr lang="en-IE" sz="4400" dirty="0">
                <a:latin typeface="Roboto "/>
              </a:rPr>
              <a:t> </a:t>
            </a:r>
            <a:r>
              <a:rPr lang="en-IE" sz="4400" dirty="0" err="1">
                <a:latin typeface="Roboto "/>
              </a:rPr>
              <a:t>profundamente</a:t>
            </a:r>
            <a:r>
              <a:rPr lang="en-IE" sz="4400" dirty="0">
                <a:latin typeface="Roboto "/>
              </a:rPr>
              <a:t>, </a:t>
            </a:r>
            <a:r>
              <a:rPr lang="en-IE" sz="4400" dirty="0" err="1">
                <a:latin typeface="Roboto "/>
              </a:rPr>
              <a:t>bebes</a:t>
            </a:r>
            <a:r>
              <a:rPr lang="en-IE" sz="4400" dirty="0">
                <a:latin typeface="Roboto "/>
              </a:rPr>
              <a:t> </a:t>
            </a:r>
            <a:r>
              <a:rPr lang="en-IE" sz="4400" dirty="0" err="1">
                <a:latin typeface="Roboto "/>
              </a:rPr>
              <a:t>agua</a:t>
            </a:r>
            <a:r>
              <a:rPr lang="en-IE" sz="4400" dirty="0">
                <a:latin typeface="Roboto "/>
              </a:rPr>
              <a:t>, </a:t>
            </a:r>
            <a:r>
              <a:rPr lang="en-IE" sz="4400" dirty="0" err="1">
                <a:latin typeface="Roboto "/>
              </a:rPr>
              <a:t>hablas</a:t>
            </a:r>
            <a:r>
              <a:rPr lang="en-IE" sz="4400" dirty="0">
                <a:latin typeface="Roboto "/>
              </a:rPr>
              <a:t> con </a:t>
            </a:r>
            <a:r>
              <a:rPr lang="en-IE" sz="4400" dirty="0" err="1">
                <a:latin typeface="Roboto "/>
              </a:rPr>
              <a:t>alguien</a:t>
            </a:r>
            <a:r>
              <a:rPr lang="en-IE" sz="4400" dirty="0">
                <a:latin typeface="Roboto "/>
              </a:rPr>
              <a:t>…)</a:t>
            </a:r>
          </a:p>
        </p:txBody>
      </p:sp>
    </p:spTree>
    <p:extLst>
      <p:ext uri="{BB962C8B-B14F-4D97-AF65-F5344CB8AC3E}">
        <p14:creationId xmlns:p14="http://schemas.microsoft.com/office/powerpoint/2010/main" val="806654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a:latin typeface="Roboto "/>
              </a:rPr>
              <a:t>RAZONES POR LAS QUE UNA PERSONA VUELVE A FUMAR (</a:t>
            </a:r>
            <a:r>
              <a:rPr lang="en-IE" sz="4400" dirty="0" err="1">
                <a:latin typeface="Roboto "/>
              </a:rPr>
              <a:t>estrés</a:t>
            </a:r>
            <a:r>
              <a:rPr lang="en-IE" sz="4400" dirty="0">
                <a:latin typeface="Roboto "/>
              </a:rPr>
              <a:t>, </a:t>
            </a:r>
            <a:r>
              <a:rPr lang="en-IE" sz="4400" dirty="0" err="1">
                <a:latin typeface="Roboto "/>
              </a:rPr>
              <a:t>curiosidad</a:t>
            </a:r>
            <a:r>
              <a:rPr lang="en-IE" sz="4400" dirty="0">
                <a:latin typeface="Roboto "/>
              </a:rPr>
              <a:t>, </a:t>
            </a:r>
            <a:r>
              <a:rPr lang="en-IE" sz="4400" dirty="0" err="1">
                <a:latin typeface="Roboto "/>
              </a:rPr>
              <a:t>demasiada</a:t>
            </a:r>
            <a:r>
              <a:rPr lang="en-IE" sz="4400" dirty="0">
                <a:latin typeface="Roboto "/>
              </a:rPr>
              <a:t> </a:t>
            </a:r>
            <a:r>
              <a:rPr lang="en-IE" sz="4400" dirty="0" err="1">
                <a:latin typeface="Roboto "/>
              </a:rPr>
              <a:t>confianza</a:t>
            </a:r>
            <a:r>
              <a:rPr lang="en-IE" sz="4400" dirty="0">
                <a:latin typeface="Roboto "/>
              </a:rPr>
              <a:t>, </a:t>
            </a:r>
            <a:r>
              <a:rPr lang="en-IE" sz="4400" dirty="0" err="1">
                <a:latin typeface="Roboto "/>
              </a:rPr>
              <a:t>aburrimiento</a:t>
            </a:r>
            <a:r>
              <a:rPr lang="en-IE" sz="4400" dirty="0">
                <a:latin typeface="Roboto "/>
              </a:rPr>
              <a:t>…)</a:t>
            </a:r>
          </a:p>
        </p:txBody>
      </p:sp>
    </p:spTree>
    <p:extLst>
      <p:ext uri="{BB962C8B-B14F-4D97-AF65-F5344CB8AC3E}">
        <p14:creationId xmlns:p14="http://schemas.microsoft.com/office/powerpoint/2010/main" val="16789811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p:txBody>
          <a:bodyPr/>
          <a:lstStyle/>
          <a:p>
            <a:r>
              <a:rPr lang="en-IE" sz="4400" dirty="0">
                <a:latin typeface="Roboto "/>
              </a:rPr>
              <a:t>PUENTE AL FUTURO CON TODOS LOS BENEFICIOS DE SER UN EX-FUMADOR PERMANENTE</a:t>
            </a:r>
          </a:p>
        </p:txBody>
      </p:sp>
    </p:spTree>
    <p:extLst>
      <p:ext uri="{BB962C8B-B14F-4D97-AF65-F5344CB8AC3E}">
        <p14:creationId xmlns:p14="http://schemas.microsoft.com/office/powerpoint/2010/main" val="3761316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838200" y="1056595"/>
            <a:ext cx="10515600" cy="2852737"/>
          </a:xfrm>
        </p:spPr>
        <p:txBody>
          <a:bodyPr/>
          <a:lstStyle/>
          <a:p>
            <a:r>
              <a:rPr lang="en-IE" sz="5400" dirty="0">
                <a:latin typeface="Roboto "/>
                <a:cs typeface="Myanmar Text" panose="020B0502040204020203" pitchFamily="34" charset="0"/>
              </a:rPr>
              <a:t>6 CLAVES QUE INCREMENTAN EL ÉXITO</a:t>
            </a:r>
          </a:p>
        </p:txBody>
      </p:sp>
    </p:spTree>
    <p:extLst>
      <p:ext uri="{BB962C8B-B14F-4D97-AF65-F5344CB8AC3E}">
        <p14:creationId xmlns:p14="http://schemas.microsoft.com/office/powerpoint/2010/main" val="23102624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a:latin typeface="Roboto "/>
              </a:rPr>
              <a:t>EMERGER Y TESTEAR (¿</a:t>
            </a:r>
            <a:r>
              <a:rPr lang="en-IE" sz="4400" dirty="0" err="1">
                <a:latin typeface="Roboto "/>
              </a:rPr>
              <a:t>Qué</a:t>
            </a:r>
            <a:r>
              <a:rPr lang="en-IE" sz="4400" dirty="0">
                <a:latin typeface="Roboto "/>
              </a:rPr>
              <a:t> </a:t>
            </a:r>
            <a:r>
              <a:rPr lang="en-IE" sz="4400" dirty="0" err="1">
                <a:latin typeface="Roboto "/>
              </a:rPr>
              <a:t>sucede</a:t>
            </a:r>
            <a:r>
              <a:rPr lang="en-IE" sz="4400" dirty="0">
                <a:latin typeface="Roboto "/>
              </a:rPr>
              <a:t> </a:t>
            </a:r>
            <a:r>
              <a:rPr lang="en-IE" sz="4400" dirty="0" err="1">
                <a:latin typeface="Roboto "/>
              </a:rPr>
              <a:t>cuando</a:t>
            </a:r>
            <a:r>
              <a:rPr lang="en-IE" sz="4400" dirty="0">
                <a:latin typeface="Roboto "/>
              </a:rPr>
              <a:t> </a:t>
            </a:r>
            <a:r>
              <a:rPr lang="en-IE" sz="4400" dirty="0" err="1">
                <a:latin typeface="Roboto "/>
              </a:rPr>
              <a:t>te</a:t>
            </a:r>
            <a:r>
              <a:rPr lang="en-IE" sz="4400" dirty="0">
                <a:latin typeface="Roboto "/>
              </a:rPr>
              <a:t> </a:t>
            </a:r>
            <a:r>
              <a:rPr lang="en-IE" sz="4400" dirty="0" err="1">
                <a:latin typeface="Roboto "/>
              </a:rPr>
              <a:t>acercas</a:t>
            </a:r>
            <a:r>
              <a:rPr lang="en-IE" sz="4400" dirty="0">
                <a:latin typeface="Roboto "/>
              </a:rPr>
              <a:t> o </a:t>
            </a:r>
            <a:r>
              <a:rPr lang="en-IE" sz="4400" dirty="0" err="1">
                <a:latin typeface="Roboto "/>
              </a:rPr>
              <a:t>ves</a:t>
            </a:r>
            <a:r>
              <a:rPr lang="en-IE" sz="4400" dirty="0">
                <a:latin typeface="Roboto "/>
              </a:rPr>
              <a:t> un </a:t>
            </a:r>
            <a:r>
              <a:rPr lang="en-IE" sz="4400" dirty="0" err="1">
                <a:latin typeface="Roboto "/>
              </a:rPr>
              <a:t>cigarro</a:t>
            </a:r>
            <a:r>
              <a:rPr lang="en-IE" sz="4400" dirty="0">
                <a:latin typeface="Roboto "/>
              </a:rPr>
              <a:t>?)</a:t>
            </a:r>
          </a:p>
        </p:txBody>
      </p:sp>
    </p:spTree>
    <p:extLst>
      <p:ext uri="{BB962C8B-B14F-4D97-AF65-F5344CB8AC3E}">
        <p14:creationId xmlns:p14="http://schemas.microsoft.com/office/powerpoint/2010/main" val="2442885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a:latin typeface="Roboto "/>
              </a:rPr>
              <a:t>DESHACERSE DE TODO EL TABACO Y TIRARLO A LA BASURA</a:t>
            </a:r>
          </a:p>
        </p:txBody>
      </p:sp>
    </p:spTree>
    <p:extLst>
      <p:ext uri="{BB962C8B-B14F-4D97-AF65-F5344CB8AC3E}">
        <p14:creationId xmlns:p14="http://schemas.microsoft.com/office/powerpoint/2010/main" val="20472594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a:latin typeface="Roboto "/>
              </a:rPr>
              <a:t>AGENDAR SESIÓN 2 DE SEGUIMIENTO Y CELEBRACIÓN DEL ÉXITO COMO EX-FUMADOR PERMANENTE PARA SIEMPRE (2-3 días </a:t>
            </a:r>
            <a:r>
              <a:rPr lang="en-IE" sz="4400" dirty="0" err="1">
                <a:latin typeface="Roboto "/>
              </a:rPr>
              <a:t>después</a:t>
            </a:r>
            <a:r>
              <a:rPr lang="en-IE" sz="4400" dirty="0">
                <a:latin typeface="Roboto "/>
              </a:rPr>
              <a:t>)</a:t>
            </a:r>
          </a:p>
        </p:txBody>
      </p:sp>
    </p:spTree>
    <p:extLst>
      <p:ext uri="{BB962C8B-B14F-4D97-AF65-F5344CB8AC3E}">
        <p14:creationId xmlns:p14="http://schemas.microsoft.com/office/powerpoint/2010/main" val="1811826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p:txBody>
          <a:bodyPr/>
          <a:lstStyle/>
          <a:p>
            <a:r>
              <a:rPr lang="en-IE" sz="4400" dirty="0">
                <a:latin typeface="Roboto "/>
              </a:rPr>
              <a:t>Si la persona </a:t>
            </a:r>
            <a:r>
              <a:rPr lang="en-IE" sz="4400" dirty="0" err="1">
                <a:latin typeface="Roboto "/>
              </a:rPr>
              <a:t>sigue</a:t>
            </a:r>
            <a:r>
              <a:rPr lang="en-IE" sz="4400" dirty="0">
                <a:latin typeface="Roboto "/>
              </a:rPr>
              <a:t> sin </a:t>
            </a:r>
            <a:r>
              <a:rPr lang="en-IE" sz="4400" dirty="0" err="1">
                <a:latin typeface="Roboto "/>
              </a:rPr>
              <a:t>fumar</a:t>
            </a:r>
            <a:r>
              <a:rPr lang="en-IE" sz="4400" dirty="0">
                <a:latin typeface="Roboto "/>
              </a:rPr>
              <a:t>, no </a:t>
            </a:r>
            <a:r>
              <a:rPr lang="en-IE" sz="4400" dirty="0" err="1">
                <a:latin typeface="Roboto "/>
              </a:rPr>
              <a:t>hace</a:t>
            </a:r>
            <a:r>
              <a:rPr lang="en-IE" sz="4400" dirty="0">
                <a:latin typeface="Roboto "/>
              </a:rPr>
              <a:t> </a:t>
            </a:r>
            <a:r>
              <a:rPr lang="en-IE" sz="4400" dirty="0" err="1">
                <a:latin typeface="Roboto "/>
              </a:rPr>
              <a:t>falta</a:t>
            </a:r>
            <a:r>
              <a:rPr lang="en-IE" sz="4400" dirty="0">
                <a:latin typeface="Roboto "/>
              </a:rPr>
              <a:t> </a:t>
            </a:r>
            <a:r>
              <a:rPr lang="en-IE" sz="4400" dirty="0" err="1">
                <a:latin typeface="Roboto "/>
              </a:rPr>
              <a:t>hacer</a:t>
            </a:r>
            <a:r>
              <a:rPr lang="en-IE" sz="4400" dirty="0">
                <a:latin typeface="Roboto "/>
              </a:rPr>
              <a:t> nada </a:t>
            </a:r>
            <a:r>
              <a:rPr lang="en-IE" sz="4400" dirty="0" err="1">
                <a:latin typeface="Roboto "/>
              </a:rPr>
              <a:t>más</a:t>
            </a:r>
            <a:r>
              <a:rPr lang="en-IE" sz="4400" dirty="0">
                <a:latin typeface="Roboto "/>
              </a:rPr>
              <a:t>, y se </a:t>
            </a:r>
            <a:r>
              <a:rPr lang="en-IE" sz="4400" dirty="0" err="1">
                <a:latin typeface="Roboto "/>
              </a:rPr>
              <a:t>habla</a:t>
            </a:r>
            <a:r>
              <a:rPr lang="en-IE" sz="4400" dirty="0">
                <a:latin typeface="Roboto "/>
              </a:rPr>
              <a:t> de los </a:t>
            </a:r>
            <a:r>
              <a:rPr lang="en-IE" sz="4400" dirty="0" err="1">
                <a:latin typeface="Roboto "/>
              </a:rPr>
              <a:t>beneficios</a:t>
            </a:r>
            <a:r>
              <a:rPr lang="en-IE" sz="4400" dirty="0">
                <a:latin typeface="Roboto "/>
              </a:rPr>
              <a:t> y se le da la </a:t>
            </a:r>
            <a:r>
              <a:rPr lang="en-IE" sz="4400" dirty="0" err="1">
                <a:latin typeface="Roboto "/>
              </a:rPr>
              <a:t>enhorabuena</a:t>
            </a:r>
            <a:r>
              <a:rPr lang="en-IE" sz="4400" dirty="0">
                <a:latin typeface="Roboto "/>
              </a:rPr>
              <a:t> por ser un ex-</a:t>
            </a:r>
            <a:r>
              <a:rPr lang="en-IE" sz="4400" dirty="0" err="1">
                <a:latin typeface="Roboto "/>
              </a:rPr>
              <a:t>fumador</a:t>
            </a:r>
            <a:r>
              <a:rPr lang="en-IE" sz="4400" dirty="0">
                <a:latin typeface="Roboto "/>
              </a:rPr>
              <a:t> </a:t>
            </a:r>
            <a:r>
              <a:rPr lang="en-IE" sz="4400" dirty="0" err="1">
                <a:latin typeface="Roboto "/>
              </a:rPr>
              <a:t>permanente</a:t>
            </a:r>
            <a:r>
              <a:rPr lang="en-IE" sz="4400" dirty="0">
                <a:latin typeface="Roboto "/>
              </a:rPr>
              <a:t>. </a:t>
            </a:r>
          </a:p>
        </p:txBody>
      </p:sp>
    </p:spTree>
    <p:extLst>
      <p:ext uri="{BB962C8B-B14F-4D97-AF65-F5344CB8AC3E}">
        <p14:creationId xmlns:p14="http://schemas.microsoft.com/office/powerpoint/2010/main" val="291213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838200" y="2903968"/>
            <a:ext cx="10515600" cy="2852737"/>
          </a:xfrm>
        </p:spPr>
        <p:txBody>
          <a:bodyPr/>
          <a:lstStyle/>
          <a:p>
            <a:r>
              <a:rPr lang="en-IE" sz="4000" dirty="0">
                <a:latin typeface="Roboto "/>
              </a:rPr>
              <a:t>NO TIENES QUE HACER TODOS LOS EJERCICIOS DE “AVERSIÓN”, SINO HASTA QUE SIENTAS QUE LA PERSONA “HA TENIDO SUFICIENTE” CON EL ANCLAJE NEGATIVO Y YA SIENTE RECHAZO HACIA EL CIGARRO</a:t>
            </a:r>
          </a:p>
        </p:txBody>
      </p:sp>
    </p:spTree>
    <p:extLst>
      <p:ext uri="{BB962C8B-B14F-4D97-AF65-F5344CB8AC3E}">
        <p14:creationId xmlns:p14="http://schemas.microsoft.com/office/powerpoint/2010/main" val="3557896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1151709" y="2002631"/>
            <a:ext cx="10515600" cy="2852737"/>
          </a:xfrm>
        </p:spPr>
        <p:txBody>
          <a:bodyPr/>
          <a:lstStyle/>
          <a:p>
            <a:r>
              <a:rPr lang="en-IE" sz="4000" dirty="0">
                <a:latin typeface="Roboto "/>
              </a:rPr>
              <a:t>SUGIERE SIEMPRE QUE “DESPUÉS DE LA SESIÓN 1, LA GENTE SALE COMO NO FUMADOR O EX-FUMADOR PERMANENTE PARA SIEMPRE”</a:t>
            </a:r>
          </a:p>
        </p:txBody>
      </p:sp>
    </p:spTree>
    <p:extLst>
      <p:ext uri="{BB962C8B-B14F-4D97-AF65-F5344CB8AC3E}">
        <p14:creationId xmlns:p14="http://schemas.microsoft.com/office/powerpoint/2010/main" val="25655618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838200" y="2903968"/>
            <a:ext cx="10515600" cy="2852737"/>
          </a:xfrm>
        </p:spPr>
        <p:txBody>
          <a:bodyPr/>
          <a:lstStyle/>
          <a:p>
            <a:r>
              <a:rPr lang="en-IE" sz="4000" dirty="0">
                <a:latin typeface="Roboto "/>
              </a:rPr>
              <a:t>OTRAS HERRAMIENTAS PARA TRABAJAR CON FUMADORES:</a:t>
            </a:r>
            <a:br>
              <a:rPr lang="en-IE" sz="4000" dirty="0">
                <a:latin typeface="Roboto "/>
              </a:rPr>
            </a:br>
            <a:r>
              <a:rPr lang="en-IE" sz="4000" dirty="0">
                <a:latin typeface="Roboto "/>
              </a:rPr>
              <a:t>- </a:t>
            </a:r>
            <a:r>
              <a:rPr lang="en-IE" sz="4000" dirty="0" err="1">
                <a:latin typeface="Roboto "/>
              </a:rPr>
              <a:t>Colapso</a:t>
            </a:r>
            <a:r>
              <a:rPr lang="en-IE" sz="4000" dirty="0">
                <a:latin typeface="Roboto "/>
              </a:rPr>
              <a:t> de </a:t>
            </a:r>
            <a:r>
              <a:rPr lang="en-IE" sz="4000" dirty="0" err="1">
                <a:latin typeface="Roboto "/>
              </a:rPr>
              <a:t>anclajes</a:t>
            </a:r>
            <a:r>
              <a:rPr lang="en-IE" sz="4000" dirty="0">
                <a:latin typeface="Roboto "/>
              </a:rPr>
              <a:t> (</a:t>
            </a:r>
            <a:r>
              <a:rPr lang="en-IE" sz="4000" dirty="0" err="1">
                <a:latin typeface="Roboto "/>
              </a:rPr>
              <a:t>momento</a:t>
            </a:r>
            <a:r>
              <a:rPr lang="en-IE" sz="4000" dirty="0">
                <a:latin typeface="Roboto "/>
              </a:rPr>
              <a:t> </a:t>
            </a:r>
            <a:r>
              <a:rPr lang="en-IE" sz="4000" dirty="0" err="1">
                <a:latin typeface="Roboto "/>
              </a:rPr>
              <a:t>donde</a:t>
            </a:r>
            <a:r>
              <a:rPr lang="en-IE" sz="4000" dirty="0">
                <a:latin typeface="Roboto "/>
              </a:rPr>
              <a:t> </a:t>
            </a:r>
            <a:r>
              <a:rPr lang="en-IE" sz="4000" dirty="0" err="1">
                <a:latin typeface="Roboto "/>
              </a:rPr>
              <a:t>tiene</a:t>
            </a:r>
            <a:r>
              <a:rPr lang="en-IE" sz="4000" dirty="0">
                <a:latin typeface="Roboto "/>
              </a:rPr>
              <a:t> </a:t>
            </a:r>
            <a:r>
              <a:rPr lang="en-IE" sz="4000" dirty="0" err="1">
                <a:latin typeface="Roboto "/>
              </a:rPr>
              <a:t>ganas</a:t>
            </a:r>
            <a:r>
              <a:rPr lang="en-IE" sz="4000" dirty="0">
                <a:latin typeface="Roboto "/>
              </a:rPr>
              <a:t> de </a:t>
            </a:r>
            <a:r>
              <a:rPr lang="en-IE" sz="4000" dirty="0" err="1">
                <a:latin typeface="Roboto "/>
              </a:rPr>
              <a:t>fumar</a:t>
            </a:r>
            <a:r>
              <a:rPr lang="en-IE" sz="4000" dirty="0">
                <a:latin typeface="Roboto "/>
              </a:rPr>
              <a:t> vs </a:t>
            </a:r>
            <a:r>
              <a:rPr lang="en-IE" sz="4000" dirty="0" err="1">
                <a:latin typeface="Roboto "/>
              </a:rPr>
              <a:t>momento</a:t>
            </a:r>
            <a:r>
              <a:rPr lang="en-IE" sz="4000" dirty="0">
                <a:latin typeface="Roboto "/>
              </a:rPr>
              <a:t> </a:t>
            </a:r>
            <a:r>
              <a:rPr lang="en-IE" sz="4000" dirty="0" err="1">
                <a:latin typeface="Roboto "/>
              </a:rPr>
              <a:t>féliz</a:t>
            </a:r>
            <a:r>
              <a:rPr lang="en-IE" sz="4000" dirty="0">
                <a:latin typeface="Roboto "/>
              </a:rPr>
              <a:t>/de control/de </a:t>
            </a:r>
            <a:r>
              <a:rPr lang="en-IE" sz="4000" dirty="0" err="1">
                <a:latin typeface="Roboto "/>
              </a:rPr>
              <a:t>confianza</a:t>
            </a:r>
            <a:r>
              <a:rPr lang="en-IE" sz="4000" dirty="0">
                <a:latin typeface="Roboto "/>
              </a:rPr>
              <a:t>/ de </a:t>
            </a:r>
            <a:r>
              <a:rPr lang="en-IE" sz="4000" dirty="0" err="1">
                <a:latin typeface="Roboto "/>
              </a:rPr>
              <a:t>salud</a:t>
            </a:r>
            <a:r>
              <a:rPr lang="en-IE" sz="4000" dirty="0">
                <a:latin typeface="Roboto "/>
              </a:rPr>
              <a:t>)</a:t>
            </a:r>
            <a:br>
              <a:rPr lang="en-IE" sz="4000" dirty="0">
                <a:latin typeface="Roboto "/>
              </a:rPr>
            </a:br>
            <a:r>
              <a:rPr lang="en-IE" sz="4000" dirty="0">
                <a:latin typeface="Roboto "/>
              </a:rPr>
              <a:t>- </a:t>
            </a:r>
            <a:r>
              <a:rPr lang="en-IE" sz="4000" dirty="0" err="1">
                <a:latin typeface="Roboto "/>
              </a:rPr>
              <a:t>Reencuadre</a:t>
            </a:r>
            <a:r>
              <a:rPr lang="en-IE" sz="4000" dirty="0">
                <a:latin typeface="Roboto "/>
              </a:rPr>
              <a:t> entre </a:t>
            </a:r>
            <a:r>
              <a:rPr lang="en-IE" sz="4000" dirty="0" err="1">
                <a:latin typeface="Roboto "/>
              </a:rPr>
              <a:t>partes</a:t>
            </a:r>
            <a:r>
              <a:rPr lang="en-IE" sz="4000" dirty="0">
                <a:latin typeface="Roboto "/>
              </a:rPr>
              <a:t> </a:t>
            </a:r>
            <a:r>
              <a:rPr lang="en-IE" sz="4000" dirty="0" err="1">
                <a:latin typeface="Roboto "/>
              </a:rPr>
              <a:t>subconsciente</a:t>
            </a:r>
            <a:r>
              <a:rPr lang="en-IE" sz="4000" dirty="0">
                <a:latin typeface="Roboto "/>
              </a:rPr>
              <a:t> (Visual con </a:t>
            </a:r>
            <a:r>
              <a:rPr lang="en-IE" sz="4000" dirty="0" err="1">
                <a:latin typeface="Roboto "/>
              </a:rPr>
              <a:t>símbolos</a:t>
            </a:r>
            <a:r>
              <a:rPr lang="en-IE" sz="4000" dirty="0">
                <a:latin typeface="Roboto "/>
              </a:rPr>
              <a:t> </a:t>
            </a:r>
            <a:r>
              <a:rPr lang="en-IE" sz="4000" dirty="0" err="1">
                <a:latin typeface="Roboto "/>
              </a:rPr>
              <a:t>en</a:t>
            </a:r>
            <a:r>
              <a:rPr lang="en-IE" sz="4000" dirty="0">
                <a:latin typeface="Roboto "/>
              </a:rPr>
              <a:t> las manos)</a:t>
            </a:r>
            <a:br>
              <a:rPr lang="en-IE" sz="4000" dirty="0">
                <a:latin typeface="Roboto "/>
              </a:rPr>
            </a:br>
            <a:r>
              <a:rPr lang="en-IE" sz="4000" dirty="0">
                <a:latin typeface="Roboto "/>
              </a:rPr>
              <a:t>- </a:t>
            </a:r>
            <a:r>
              <a:rPr lang="en-IE" sz="4000" dirty="0" err="1">
                <a:latin typeface="Roboto "/>
              </a:rPr>
              <a:t>Utilizar</a:t>
            </a:r>
            <a:r>
              <a:rPr lang="en-IE" sz="4000" dirty="0">
                <a:latin typeface="Roboto "/>
              </a:rPr>
              <a:t> </a:t>
            </a:r>
            <a:r>
              <a:rPr lang="en-IE" sz="4000" dirty="0" err="1">
                <a:latin typeface="Roboto "/>
              </a:rPr>
              <a:t>otro</a:t>
            </a:r>
            <a:r>
              <a:rPr lang="en-IE" sz="4000" dirty="0">
                <a:latin typeface="Roboto "/>
              </a:rPr>
              <a:t> </a:t>
            </a:r>
            <a:r>
              <a:rPr lang="en-IE" sz="4000" dirty="0" err="1">
                <a:latin typeface="Roboto "/>
              </a:rPr>
              <a:t>trabajo</a:t>
            </a:r>
            <a:r>
              <a:rPr lang="en-IE" sz="4000" dirty="0">
                <a:latin typeface="Roboto "/>
              </a:rPr>
              <a:t> de </a:t>
            </a:r>
            <a:r>
              <a:rPr lang="en-IE" sz="4000" dirty="0" err="1">
                <a:latin typeface="Roboto "/>
              </a:rPr>
              <a:t>aversión</a:t>
            </a:r>
            <a:endParaRPr lang="en-IE" sz="4000" dirty="0">
              <a:latin typeface="Roboto "/>
            </a:endParaRPr>
          </a:p>
        </p:txBody>
      </p:sp>
    </p:spTree>
    <p:extLst>
      <p:ext uri="{BB962C8B-B14F-4D97-AF65-F5344CB8AC3E}">
        <p14:creationId xmlns:p14="http://schemas.microsoft.com/office/powerpoint/2010/main" val="33669277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1000" b="-8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DEED-DE0F-463F-9CC1-1106E0F55E42}"/>
              </a:ext>
            </a:extLst>
          </p:cNvPr>
          <p:cNvSpPr>
            <a:spLocks noGrp="1"/>
          </p:cNvSpPr>
          <p:nvPr>
            <p:ph type="title"/>
          </p:nvPr>
        </p:nvSpPr>
        <p:spPr>
          <a:xfrm>
            <a:off x="929640" y="2303076"/>
            <a:ext cx="10515600" cy="2852737"/>
          </a:xfrm>
        </p:spPr>
        <p:txBody>
          <a:bodyPr/>
          <a:lstStyle/>
          <a:p>
            <a:r>
              <a:rPr lang="en-IE" sz="4000" dirty="0">
                <a:latin typeface="Roboto "/>
              </a:rPr>
              <a:t>Si la persona ha </a:t>
            </a:r>
            <a:r>
              <a:rPr lang="en-IE" sz="4000" dirty="0" err="1">
                <a:latin typeface="Roboto "/>
              </a:rPr>
              <a:t>fumado</a:t>
            </a:r>
            <a:r>
              <a:rPr lang="en-IE" sz="4000" dirty="0">
                <a:latin typeface="Roboto "/>
              </a:rPr>
              <a:t> </a:t>
            </a:r>
            <a:r>
              <a:rPr lang="en-IE" sz="4000" dirty="0" err="1">
                <a:latin typeface="Roboto "/>
              </a:rPr>
              <a:t>algún</a:t>
            </a:r>
            <a:r>
              <a:rPr lang="en-IE" sz="4000" dirty="0">
                <a:latin typeface="Roboto "/>
              </a:rPr>
              <a:t> cigarro, hay que </a:t>
            </a:r>
            <a:r>
              <a:rPr lang="en-IE" sz="4000" dirty="0" err="1">
                <a:latin typeface="Roboto "/>
              </a:rPr>
              <a:t>determinar</a:t>
            </a:r>
            <a:r>
              <a:rPr lang="en-IE" sz="4000" dirty="0">
                <a:latin typeface="Roboto "/>
              </a:rPr>
              <a:t> el </a:t>
            </a:r>
            <a:r>
              <a:rPr lang="en-IE" sz="4000" dirty="0" err="1">
                <a:latin typeface="Roboto "/>
              </a:rPr>
              <a:t>momento</a:t>
            </a:r>
            <a:r>
              <a:rPr lang="en-IE" sz="4000" dirty="0">
                <a:latin typeface="Roboto "/>
              </a:rPr>
              <a:t> y la </a:t>
            </a:r>
            <a:r>
              <a:rPr lang="en-IE" sz="4000" dirty="0" err="1">
                <a:latin typeface="Roboto "/>
              </a:rPr>
              <a:t>razón</a:t>
            </a:r>
            <a:r>
              <a:rPr lang="en-IE" sz="4000" dirty="0">
                <a:latin typeface="Roboto "/>
              </a:rPr>
              <a:t> por lo que lo </a:t>
            </a:r>
            <a:r>
              <a:rPr lang="en-IE" sz="4000" dirty="0" err="1">
                <a:latin typeface="Roboto "/>
              </a:rPr>
              <a:t>hizo</a:t>
            </a:r>
            <a:r>
              <a:rPr lang="en-IE" sz="4000" dirty="0">
                <a:latin typeface="Roboto "/>
              </a:rPr>
              <a:t>, y </a:t>
            </a:r>
            <a:r>
              <a:rPr lang="en-IE" sz="4000" dirty="0" err="1">
                <a:latin typeface="Roboto "/>
              </a:rPr>
              <a:t>hacer</a:t>
            </a:r>
            <a:r>
              <a:rPr lang="en-IE" sz="4000" dirty="0">
                <a:latin typeface="Roboto "/>
              </a:rPr>
              <a:t> </a:t>
            </a:r>
            <a:r>
              <a:rPr lang="en-IE" sz="4000" dirty="0" err="1">
                <a:latin typeface="Roboto "/>
              </a:rPr>
              <a:t>ajustes</a:t>
            </a:r>
            <a:r>
              <a:rPr lang="en-IE" sz="4000" dirty="0">
                <a:latin typeface="Roboto "/>
              </a:rPr>
              <a:t> </a:t>
            </a:r>
            <a:r>
              <a:rPr lang="en-IE" sz="4000" dirty="0" err="1">
                <a:latin typeface="Roboto "/>
              </a:rPr>
              <a:t>en</a:t>
            </a:r>
            <a:r>
              <a:rPr lang="en-IE" sz="4000" dirty="0">
                <a:latin typeface="Roboto "/>
              </a:rPr>
              <a:t> una </a:t>
            </a:r>
            <a:r>
              <a:rPr lang="en-IE" sz="4000" dirty="0" err="1">
                <a:latin typeface="Roboto "/>
              </a:rPr>
              <a:t>sesión</a:t>
            </a:r>
            <a:r>
              <a:rPr lang="en-IE" sz="4000" dirty="0">
                <a:latin typeface="Roboto "/>
              </a:rPr>
              <a:t> </a:t>
            </a:r>
            <a:r>
              <a:rPr lang="en-IE" sz="4000" dirty="0" err="1">
                <a:latin typeface="Roboto "/>
              </a:rPr>
              <a:t>más</a:t>
            </a:r>
            <a:r>
              <a:rPr lang="en-IE" sz="4000" dirty="0">
                <a:latin typeface="Roboto "/>
              </a:rPr>
              <a:t> </a:t>
            </a:r>
            <a:r>
              <a:rPr lang="en-IE" sz="4000" dirty="0" err="1">
                <a:latin typeface="Roboto "/>
              </a:rPr>
              <a:t>corta</a:t>
            </a:r>
            <a:r>
              <a:rPr lang="en-IE" sz="4000" dirty="0">
                <a:latin typeface="Roboto "/>
              </a:rPr>
              <a:t> con las </a:t>
            </a:r>
            <a:r>
              <a:rPr lang="en-IE" sz="4000" dirty="0" err="1">
                <a:latin typeface="Roboto "/>
              </a:rPr>
              <a:t>herramientas</a:t>
            </a:r>
            <a:r>
              <a:rPr lang="en-IE" sz="4000" dirty="0">
                <a:latin typeface="Roboto "/>
              </a:rPr>
              <a:t> que </a:t>
            </a:r>
            <a:r>
              <a:rPr lang="en-IE" sz="4000" dirty="0" err="1">
                <a:latin typeface="Roboto "/>
              </a:rPr>
              <a:t>tienes</a:t>
            </a:r>
            <a:endParaRPr lang="en-IE" sz="4000" dirty="0">
              <a:latin typeface="Roboto "/>
            </a:endParaRPr>
          </a:p>
        </p:txBody>
      </p:sp>
    </p:spTree>
    <p:extLst>
      <p:ext uri="{BB962C8B-B14F-4D97-AF65-F5344CB8AC3E}">
        <p14:creationId xmlns:p14="http://schemas.microsoft.com/office/powerpoint/2010/main" val="2981447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5E4E-CC10-4957-8E26-24D2D12A5F1F}"/>
              </a:ext>
            </a:extLst>
          </p:cNvPr>
          <p:cNvSpPr>
            <a:spLocks noGrp="1"/>
          </p:cNvSpPr>
          <p:nvPr>
            <p:ph type="title"/>
          </p:nvPr>
        </p:nvSpPr>
        <p:spPr>
          <a:xfrm>
            <a:off x="1994444" y="1435418"/>
            <a:ext cx="10515600" cy="2852737"/>
          </a:xfrm>
        </p:spPr>
        <p:txBody>
          <a:bodyPr/>
          <a:lstStyle/>
          <a:p>
            <a:r>
              <a:rPr lang="en-IE" sz="5400" dirty="0">
                <a:latin typeface="Roboto "/>
              </a:rPr>
              <a:t>PREGUNTAS</a:t>
            </a:r>
          </a:p>
        </p:txBody>
      </p:sp>
    </p:spTree>
    <p:extLst>
      <p:ext uri="{BB962C8B-B14F-4D97-AF65-F5344CB8AC3E}">
        <p14:creationId xmlns:p14="http://schemas.microsoft.com/office/powerpoint/2010/main" val="4266212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4000" b="-8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E91F1-1D6E-441E-8D8E-E64348676CA7}"/>
              </a:ext>
            </a:extLst>
          </p:cNvPr>
          <p:cNvSpPr>
            <a:spLocks noGrp="1"/>
          </p:cNvSpPr>
          <p:nvPr>
            <p:ph type="title"/>
          </p:nvPr>
        </p:nvSpPr>
        <p:spPr>
          <a:xfrm>
            <a:off x="1676400" y="899840"/>
            <a:ext cx="10515600" cy="2852737"/>
          </a:xfrm>
        </p:spPr>
        <p:txBody>
          <a:bodyPr/>
          <a:lstStyle/>
          <a:p>
            <a:r>
              <a:rPr lang="en-IE" sz="5400" dirty="0">
                <a:latin typeface="Roboto "/>
              </a:rPr>
              <a:t>DESCANSO 10 MINUTOS</a:t>
            </a:r>
            <a:br>
              <a:rPr lang="en-IE" dirty="0"/>
            </a:br>
            <a:endParaRPr lang="en-IE" dirty="0"/>
          </a:p>
        </p:txBody>
      </p:sp>
    </p:spTree>
    <p:extLst>
      <p:ext uri="{BB962C8B-B14F-4D97-AF65-F5344CB8AC3E}">
        <p14:creationId xmlns:p14="http://schemas.microsoft.com/office/powerpoint/2010/main" val="3334679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8000" b="-6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81035-5DF3-469A-97D9-5C77216F417E}"/>
              </a:ext>
            </a:extLst>
          </p:cNvPr>
          <p:cNvSpPr>
            <a:spLocks noGrp="1"/>
          </p:cNvSpPr>
          <p:nvPr>
            <p:ph type="title"/>
          </p:nvPr>
        </p:nvSpPr>
        <p:spPr>
          <a:xfrm>
            <a:off x="838200" y="2859270"/>
            <a:ext cx="10515600" cy="2852737"/>
          </a:xfrm>
        </p:spPr>
        <p:txBody>
          <a:bodyPr/>
          <a:lstStyle/>
          <a:p>
            <a:r>
              <a:rPr lang="en-IE" sz="4400" dirty="0">
                <a:latin typeface="Roboto "/>
              </a:rPr>
              <a:t>1- NO FUMAR EL DÍA DE LA SESIÓN (</a:t>
            </a:r>
            <a:r>
              <a:rPr lang="en-IE" sz="4400" dirty="0" err="1">
                <a:latin typeface="Roboto "/>
              </a:rPr>
              <a:t>demuestra</a:t>
            </a:r>
            <a:r>
              <a:rPr lang="en-IE" sz="4400" dirty="0">
                <a:latin typeface="Roboto "/>
              </a:rPr>
              <a:t> que </a:t>
            </a:r>
            <a:r>
              <a:rPr lang="en-IE" sz="4400" dirty="0" err="1">
                <a:latin typeface="Roboto "/>
              </a:rPr>
              <a:t>puedes</a:t>
            </a:r>
            <a:r>
              <a:rPr lang="en-IE" sz="4400" dirty="0">
                <a:latin typeface="Roboto "/>
              </a:rPr>
              <a:t> </a:t>
            </a:r>
            <a:r>
              <a:rPr lang="en-IE" sz="4400" dirty="0" err="1">
                <a:latin typeface="Roboto "/>
              </a:rPr>
              <a:t>quitarle</a:t>
            </a:r>
            <a:r>
              <a:rPr lang="en-IE" sz="4400" dirty="0">
                <a:latin typeface="Roboto "/>
              </a:rPr>
              <a:t> las </a:t>
            </a:r>
            <a:r>
              <a:rPr lang="en-IE" sz="4400" dirty="0" err="1">
                <a:latin typeface="Roboto "/>
              </a:rPr>
              <a:t>ganas</a:t>
            </a:r>
            <a:r>
              <a:rPr lang="en-IE" sz="4400" dirty="0">
                <a:latin typeface="Roboto "/>
              </a:rPr>
              <a:t> de </a:t>
            </a:r>
            <a:r>
              <a:rPr lang="en-IE" sz="4400" dirty="0" err="1">
                <a:latin typeface="Roboto "/>
              </a:rPr>
              <a:t>fumar</a:t>
            </a:r>
            <a:r>
              <a:rPr lang="en-IE" sz="4400" dirty="0">
                <a:latin typeface="Roboto "/>
              </a:rPr>
              <a:t> </a:t>
            </a:r>
            <a:r>
              <a:rPr lang="en-IE" sz="4400" dirty="0" err="1">
                <a:latin typeface="Roboto "/>
              </a:rPr>
              <a:t>inmediatamente</a:t>
            </a:r>
            <a:r>
              <a:rPr lang="en-IE" sz="4400" dirty="0">
                <a:latin typeface="Roboto "/>
              </a:rPr>
              <a:t> al </a:t>
            </a:r>
            <a:r>
              <a:rPr lang="en-IE" sz="4400" dirty="0" err="1">
                <a:latin typeface="Roboto "/>
              </a:rPr>
              <a:t>llegar</a:t>
            </a:r>
            <a:r>
              <a:rPr lang="en-IE" sz="4400" dirty="0">
                <a:latin typeface="Roboto "/>
              </a:rPr>
              <a:t> a </a:t>
            </a:r>
            <a:r>
              <a:rPr lang="en-IE" sz="4400" dirty="0" err="1">
                <a:latin typeface="Roboto "/>
              </a:rPr>
              <a:t>tu</a:t>
            </a:r>
            <a:r>
              <a:rPr lang="en-IE" sz="4400" dirty="0">
                <a:latin typeface="Roboto "/>
              </a:rPr>
              <a:t> </a:t>
            </a:r>
            <a:r>
              <a:rPr lang="en-IE" sz="4400" dirty="0" err="1">
                <a:latin typeface="Roboto "/>
              </a:rPr>
              <a:t>sesión</a:t>
            </a:r>
            <a:r>
              <a:rPr lang="en-IE" sz="4400" dirty="0">
                <a:latin typeface="Roboto "/>
              </a:rPr>
              <a:t>) </a:t>
            </a:r>
            <a:br>
              <a:rPr lang="en-IE" sz="4400" dirty="0">
                <a:latin typeface="Roboto "/>
              </a:rPr>
            </a:br>
            <a:br>
              <a:rPr lang="en-IE" sz="4400" dirty="0">
                <a:latin typeface="Roboto "/>
              </a:rPr>
            </a:br>
            <a:r>
              <a:rPr lang="en-IE" sz="4400" dirty="0" err="1">
                <a:latin typeface="Roboto "/>
              </a:rPr>
              <a:t>Ej</a:t>
            </a:r>
            <a:r>
              <a:rPr lang="en-IE" sz="4400" dirty="0">
                <a:latin typeface="Roboto "/>
              </a:rPr>
              <a:t>. </a:t>
            </a:r>
            <a:r>
              <a:rPr lang="en-IE" sz="4400" dirty="0" err="1">
                <a:latin typeface="Roboto "/>
              </a:rPr>
              <a:t>Reducir</a:t>
            </a:r>
            <a:r>
              <a:rPr lang="en-IE" sz="4400" dirty="0">
                <a:latin typeface="Roboto "/>
              </a:rPr>
              <a:t> </a:t>
            </a:r>
            <a:r>
              <a:rPr lang="en-IE" sz="4400" dirty="0" err="1">
                <a:latin typeface="Roboto "/>
              </a:rPr>
              <a:t>ansiedad</a:t>
            </a:r>
            <a:r>
              <a:rPr lang="en-IE" sz="4400" dirty="0">
                <a:latin typeface="Roboto "/>
              </a:rPr>
              <a:t>/</a:t>
            </a:r>
            <a:r>
              <a:rPr lang="en-IE" sz="4400" dirty="0" err="1">
                <a:latin typeface="Roboto "/>
              </a:rPr>
              <a:t>ganas</a:t>
            </a:r>
            <a:r>
              <a:rPr lang="en-IE" sz="4400" dirty="0">
                <a:latin typeface="Roboto "/>
              </a:rPr>
              <a:t> de </a:t>
            </a:r>
            <a:r>
              <a:rPr lang="en-IE" sz="4400" dirty="0" err="1">
                <a:latin typeface="Roboto "/>
              </a:rPr>
              <a:t>fumar</a:t>
            </a:r>
            <a:r>
              <a:rPr lang="en-IE" sz="4400" dirty="0">
                <a:latin typeface="Roboto "/>
              </a:rPr>
              <a:t> del 10 a lo </a:t>
            </a:r>
            <a:r>
              <a:rPr lang="en-IE" sz="4400" dirty="0" err="1">
                <a:latin typeface="Roboto "/>
              </a:rPr>
              <a:t>mínimo</a:t>
            </a:r>
            <a:r>
              <a:rPr lang="en-IE" sz="4400" dirty="0">
                <a:latin typeface="Roboto "/>
              </a:rPr>
              <a:t> o hasta que se </a:t>
            </a:r>
            <a:r>
              <a:rPr lang="en-IE" sz="4400" dirty="0" err="1">
                <a:latin typeface="Roboto "/>
              </a:rPr>
              <a:t>sientan</a:t>
            </a:r>
            <a:r>
              <a:rPr lang="en-IE" sz="4400" dirty="0">
                <a:latin typeface="Roboto "/>
              </a:rPr>
              <a:t> que la </a:t>
            </a:r>
            <a:r>
              <a:rPr lang="en-IE" sz="4400" dirty="0" err="1">
                <a:latin typeface="Roboto "/>
              </a:rPr>
              <a:t>sensación</a:t>
            </a:r>
            <a:r>
              <a:rPr lang="en-IE" sz="4400" dirty="0">
                <a:latin typeface="Roboto "/>
              </a:rPr>
              <a:t> es </a:t>
            </a:r>
            <a:r>
              <a:rPr lang="en-IE" sz="4400" dirty="0" err="1">
                <a:latin typeface="Roboto "/>
              </a:rPr>
              <a:t>llevadera</a:t>
            </a:r>
            <a:endParaRPr lang="en-IE" sz="4400" dirty="0">
              <a:latin typeface="Roboto "/>
            </a:endParaRPr>
          </a:p>
        </p:txBody>
      </p:sp>
    </p:spTree>
    <p:extLst>
      <p:ext uri="{BB962C8B-B14F-4D97-AF65-F5344CB8AC3E}">
        <p14:creationId xmlns:p14="http://schemas.microsoft.com/office/powerpoint/2010/main" val="35507017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sz="4800" dirty="0" err="1">
                <a:latin typeface="Roboto"/>
              </a:rPr>
              <a:t>Terapia</a:t>
            </a:r>
            <a:r>
              <a:rPr lang="en-IE" sz="4800" dirty="0">
                <a:latin typeface="Roboto"/>
              </a:rPr>
              <a:t> GESTALT con </a:t>
            </a:r>
            <a:r>
              <a:rPr lang="en-IE" sz="4800" dirty="0" err="1">
                <a:latin typeface="Roboto"/>
              </a:rPr>
              <a:t>hipnosis</a:t>
            </a:r>
            <a:r>
              <a:rPr lang="en-IE" sz="4800" dirty="0">
                <a:latin typeface="Roboto"/>
              </a:rPr>
              <a:t> (</a:t>
            </a:r>
            <a:r>
              <a:rPr lang="en-IE" sz="4800" dirty="0" err="1">
                <a:latin typeface="Roboto"/>
              </a:rPr>
              <a:t>cambio</a:t>
            </a:r>
            <a:r>
              <a:rPr lang="en-IE" sz="4800" dirty="0">
                <a:latin typeface="Roboto"/>
              </a:rPr>
              <a:t> de roles):</a:t>
            </a:r>
            <a:br>
              <a:rPr lang="en-IE" sz="4800" dirty="0">
                <a:latin typeface="Roboto"/>
              </a:rPr>
            </a:br>
            <a:br>
              <a:rPr lang="en-IE" sz="4800" dirty="0">
                <a:latin typeface="Roboto"/>
              </a:rPr>
            </a:br>
            <a:r>
              <a:rPr lang="en-IE" sz="4800" dirty="0">
                <a:latin typeface="Roboto"/>
              </a:rPr>
              <a:t>Para </a:t>
            </a:r>
            <a:r>
              <a:rPr lang="en-IE" sz="4800" dirty="0" err="1">
                <a:latin typeface="Roboto"/>
              </a:rPr>
              <a:t>Perdón</a:t>
            </a:r>
            <a:r>
              <a:rPr lang="en-IE" sz="4800" dirty="0">
                <a:latin typeface="Roboto"/>
              </a:rPr>
              <a:t> O </a:t>
            </a:r>
            <a:r>
              <a:rPr lang="en-IE" sz="4800" dirty="0" err="1">
                <a:latin typeface="Roboto"/>
              </a:rPr>
              <a:t>Resolución</a:t>
            </a:r>
            <a:r>
              <a:rPr lang="en-IE" sz="4800" dirty="0">
                <a:latin typeface="Roboto"/>
              </a:rPr>
              <a:t> De </a:t>
            </a:r>
            <a:r>
              <a:rPr lang="en-IE" sz="4800" dirty="0" err="1">
                <a:latin typeface="Roboto"/>
              </a:rPr>
              <a:t>Conflicto</a:t>
            </a:r>
            <a:r>
              <a:rPr lang="en-IE" sz="4800" dirty="0">
                <a:latin typeface="Roboto"/>
              </a:rPr>
              <a:t> Con </a:t>
            </a:r>
            <a:r>
              <a:rPr lang="en-IE" sz="4800" dirty="0" err="1">
                <a:latin typeface="Roboto"/>
              </a:rPr>
              <a:t>Alguien</a:t>
            </a:r>
            <a:endParaRPr lang="en-IE" sz="4800" dirty="0">
              <a:latin typeface="Roboto"/>
            </a:endParaRPr>
          </a:p>
        </p:txBody>
      </p:sp>
    </p:spTree>
    <p:extLst>
      <p:ext uri="{BB962C8B-B14F-4D97-AF65-F5344CB8AC3E}">
        <p14:creationId xmlns:p14="http://schemas.microsoft.com/office/powerpoint/2010/main" val="23003747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a:xfrm>
            <a:off x="838200" y="2415133"/>
            <a:ext cx="10515600" cy="2852737"/>
          </a:xfrm>
        </p:spPr>
        <p:txBody>
          <a:bodyPr/>
          <a:lstStyle/>
          <a:p>
            <a:r>
              <a:rPr lang="en-IE" sz="3200" dirty="0">
                <a:latin typeface="Roboto"/>
              </a:rPr>
              <a:t>PASO 1 - “</a:t>
            </a:r>
            <a:r>
              <a:rPr lang="en-IE" sz="3200" dirty="0" err="1">
                <a:latin typeface="Roboto"/>
              </a:rPr>
              <a:t>Imagina</a:t>
            </a:r>
            <a:r>
              <a:rPr lang="en-IE" sz="3200" dirty="0">
                <a:latin typeface="Roboto"/>
              </a:rPr>
              <a:t> que X (</a:t>
            </a:r>
            <a:r>
              <a:rPr lang="en-IE" sz="3200" dirty="0" err="1">
                <a:latin typeface="Roboto"/>
              </a:rPr>
              <a:t>nombre</a:t>
            </a:r>
            <a:r>
              <a:rPr lang="en-IE" sz="3200" dirty="0">
                <a:latin typeface="Roboto"/>
              </a:rPr>
              <a:t> de la persona) </a:t>
            </a:r>
            <a:r>
              <a:rPr lang="en-IE" sz="3200" dirty="0" err="1">
                <a:latin typeface="Roboto"/>
              </a:rPr>
              <a:t>está</a:t>
            </a:r>
            <a:r>
              <a:rPr lang="en-IE" sz="3200" dirty="0">
                <a:latin typeface="Roboto"/>
              </a:rPr>
              <a:t> </a:t>
            </a:r>
            <a:r>
              <a:rPr lang="en-IE" sz="3200" dirty="0" err="1">
                <a:latin typeface="Roboto"/>
              </a:rPr>
              <a:t>en</a:t>
            </a:r>
            <a:r>
              <a:rPr lang="en-IE" sz="3200" dirty="0">
                <a:latin typeface="Roboto"/>
              </a:rPr>
              <a:t> </a:t>
            </a:r>
            <a:r>
              <a:rPr lang="en-IE" sz="3200" dirty="0" err="1">
                <a:latin typeface="Roboto"/>
              </a:rPr>
              <a:t>frente</a:t>
            </a:r>
            <a:r>
              <a:rPr lang="en-IE" sz="3200" dirty="0">
                <a:latin typeface="Roboto"/>
              </a:rPr>
              <a:t> de </a:t>
            </a:r>
            <a:r>
              <a:rPr lang="en-IE" sz="3200" dirty="0" err="1">
                <a:latin typeface="Roboto"/>
              </a:rPr>
              <a:t>tí</a:t>
            </a:r>
            <a:r>
              <a:rPr lang="en-IE" sz="3200" dirty="0">
                <a:latin typeface="Roboto"/>
              </a:rPr>
              <a:t>. </a:t>
            </a:r>
            <a:r>
              <a:rPr lang="en-IE" sz="3200" dirty="0" err="1">
                <a:latin typeface="Roboto"/>
              </a:rPr>
              <a:t>Él</a:t>
            </a:r>
            <a:r>
              <a:rPr lang="en-IE" sz="3200" dirty="0">
                <a:latin typeface="Roboto"/>
              </a:rPr>
              <a:t>/Ella </a:t>
            </a:r>
            <a:r>
              <a:rPr lang="en-IE" sz="3200" dirty="0" err="1">
                <a:latin typeface="Roboto"/>
              </a:rPr>
              <a:t>va</a:t>
            </a:r>
            <a:r>
              <a:rPr lang="en-IE" sz="3200" dirty="0">
                <a:latin typeface="Roboto"/>
              </a:rPr>
              <a:t> a </a:t>
            </a:r>
            <a:r>
              <a:rPr lang="en-IE" sz="3200" dirty="0" err="1">
                <a:latin typeface="Roboto"/>
              </a:rPr>
              <a:t>escuchar</a:t>
            </a:r>
            <a:r>
              <a:rPr lang="en-IE" sz="3200" dirty="0">
                <a:latin typeface="Roboto"/>
              </a:rPr>
              <a:t> </a:t>
            </a:r>
            <a:r>
              <a:rPr lang="en-IE" sz="3200" dirty="0" err="1">
                <a:latin typeface="Roboto"/>
              </a:rPr>
              <a:t>todo</a:t>
            </a:r>
            <a:r>
              <a:rPr lang="en-IE" sz="3200" dirty="0">
                <a:latin typeface="Roboto"/>
              </a:rPr>
              <a:t> lo que </a:t>
            </a:r>
            <a:r>
              <a:rPr lang="en-IE" sz="3200" dirty="0" err="1">
                <a:latin typeface="Roboto"/>
              </a:rPr>
              <a:t>tienes</a:t>
            </a:r>
            <a:r>
              <a:rPr lang="en-IE" sz="3200" dirty="0">
                <a:latin typeface="Roboto"/>
              </a:rPr>
              <a:t> que </a:t>
            </a:r>
            <a:r>
              <a:rPr lang="en-IE" sz="3200" dirty="0" err="1">
                <a:latin typeface="Roboto"/>
              </a:rPr>
              <a:t>decir</a:t>
            </a:r>
            <a:r>
              <a:rPr lang="en-IE" sz="3200" dirty="0">
                <a:latin typeface="Roboto"/>
              </a:rPr>
              <a:t>. </a:t>
            </a:r>
            <a:r>
              <a:rPr lang="en-IE" sz="3200" dirty="0" err="1">
                <a:latin typeface="Roboto"/>
              </a:rPr>
              <a:t>Dile</a:t>
            </a:r>
            <a:r>
              <a:rPr lang="en-IE" sz="3200" dirty="0">
                <a:latin typeface="Roboto"/>
              </a:rPr>
              <a:t> </a:t>
            </a:r>
            <a:r>
              <a:rPr lang="en-IE" sz="3200" dirty="0" err="1">
                <a:latin typeface="Roboto"/>
              </a:rPr>
              <a:t>ahora</a:t>
            </a:r>
            <a:r>
              <a:rPr lang="en-IE" sz="3200" dirty="0">
                <a:latin typeface="Roboto"/>
              </a:rPr>
              <a:t> a </a:t>
            </a:r>
            <a:r>
              <a:rPr lang="en-IE" sz="3200" dirty="0" err="1">
                <a:latin typeface="Roboto"/>
              </a:rPr>
              <a:t>esa</a:t>
            </a:r>
            <a:r>
              <a:rPr lang="en-IE" sz="3200" dirty="0">
                <a:latin typeface="Roboto"/>
              </a:rPr>
              <a:t> persona </a:t>
            </a:r>
            <a:r>
              <a:rPr lang="en-IE" sz="3200" dirty="0" err="1">
                <a:latin typeface="Roboto"/>
              </a:rPr>
              <a:t>cómo</a:t>
            </a:r>
            <a:r>
              <a:rPr lang="en-IE" sz="3200" dirty="0">
                <a:latin typeface="Roboto"/>
              </a:rPr>
              <a:t> sus </a:t>
            </a:r>
            <a:r>
              <a:rPr lang="en-IE" sz="3200" dirty="0" err="1">
                <a:latin typeface="Roboto"/>
              </a:rPr>
              <a:t>acciones</a:t>
            </a:r>
            <a:r>
              <a:rPr lang="en-IE" sz="3200" dirty="0">
                <a:latin typeface="Roboto"/>
              </a:rPr>
              <a:t> </a:t>
            </a:r>
            <a:r>
              <a:rPr lang="en-IE" sz="3200" dirty="0" err="1">
                <a:latin typeface="Roboto"/>
              </a:rPr>
              <a:t>te</a:t>
            </a:r>
            <a:r>
              <a:rPr lang="en-IE" sz="3200" dirty="0">
                <a:latin typeface="Roboto"/>
              </a:rPr>
              <a:t> </a:t>
            </a:r>
            <a:r>
              <a:rPr lang="en-IE" sz="3200" dirty="0" err="1">
                <a:latin typeface="Roboto"/>
              </a:rPr>
              <a:t>hicieron</a:t>
            </a:r>
            <a:r>
              <a:rPr lang="en-IE" sz="3200" dirty="0">
                <a:latin typeface="Roboto"/>
              </a:rPr>
              <a:t> </a:t>
            </a:r>
            <a:r>
              <a:rPr lang="en-IE" sz="3200" dirty="0" err="1">
                <a:latin typeface="Roboto"/>
              </a:rPr>
              <a:t>sentir</a:t>
            </a:r>
            <a:r>
              <a:rPr lang="en-IE" sz="3200" dirty="0">
                <a:latin typeface="Roboto"/>
              </a:rPr>
              <a:t> o </a:t>
            </a:r>
            <a:r>
              <a:rPr lang="en-IE" sz="3200" dirty="0" err="1">
                <a:latin typeface="Roboto"/>
              </a:rPr>
              <a:t>te</a:t>
            </a:r>
            <a:r>
              <a:rPr lang="en-IE" sz="3200" dirty="0">
                <a:latin typeface="Roboto"/>
              </a:rPr>
              <a:t> </a:t>
            </a:r>
            <a:r>
              <a:rPr lang="en-IE" sz="3200" dirty="0" err="1">
                <a:latin typeface="Roboto"/>
              </a:rPr>
              <a:t>hirieron</a:t>
            </a:r>
            <a:r>
              <a:rPr lang="en-IE" sz="3200" dirty="0">
                <a:latin typeface="Roboto"/>
              </a:rPr>
              <a:t> </a:t>
            </a:r>
            <a:r>
              <a:rPr lang="en-IE" sz="3200" dirty="0" err="1">
                <a:latin typeface="Roboto"/>
              </a:rPr>
              <a:t>en</a:t>
            </a:r>
            <a:r>
              <a:rPr lang="en-IE" sz="3200" dirty="0">
                <a:latin typeface="Roboto"/>
              </a:rPr>
              <a:t> </a:t>
            </a:r>
            <a:r>
              <a:rPr lang="en-IE" sz="3200" dirty="0" err="1">
                <a:latin typeface="Roboto"/>
              </a:rPr>
              <a:t>aquél</a:t>
            </a:r>
            <a:r>
              <a:rPr lang="en-IE" sz="3200" dirty="0">
                <a:latin typeface="Roboto"/>
              </a:rPr>
              <a:t> </a:t>
            </a:r>
            <a:r>
              <a:rPr lang="en-IE" sz="3200" dirty="0" err="1">
                <a:latin typeface="Roboto"/>
              </a:rPr>
              <a:t>momento</a:t>
            </a:r>
            <a:r>
              <a:rPr lang="en-IE" sz="3200" dirty="0">
                <a:latin typeface="Roboto"/>
              </a:rPr>
              <a:t> y </a:t>
            </a:r>
            <a:r>
              <a:rPr lang="en-IE" sz="3200" dirty="0" err="1">
                <a:latin typeface="Roboto"/>
              </a:rPr>
              <a:t>después</a:t>
            </a:r>
            <a:r>
              <a:rPr lang="en-IE" sz="3200" dirty="0">
                <a:latin typeface="Roboto"/>
              </a:rPr>
              <a:t>. (</a:t>
            </a:r>
            <a:r>
              <a:rPr lang="en-IE" sz="3200" dirty="0" err="1">
                <a:latin typeface="Roboto"/>
              </a:rPr>
              <a:t>Insiste</a:t>
            </a:r>
            <a:r>
              <a:rPr lang="en-IE" sz="3200" dirty="0">
                <a:latin typeface="Roboto"/>
              </a:rPr>
              <a:t> </a:t>
            </a:r>
            <a:r>
              <a:rPr lang="en-IE" sz="3200" dirty="0" err="1">
                <a:latin typeface="Roboto"/>
              </a:rPr>
              <a:t>en</a:t>
            </a:r>
            <a:r>
              <a:rPr lang="en-IE" sz="3200" dirty="0">
                <a:latin typeface="Roboto"/>
              </a:rPr>
              <a:t> que la persona </a:t>
            </a:r>
            <a:r>
              <a:rPr lang="en-IE" sz="3200" dirty="0" err="1">
                <a:latin typeface="Roboto"/>
              </a:rPr>
              <a:t>está</a:t>
            </a:r>
            <a:r>
              <a:rPr lang="en-IE" sz="3200" dirty="0">
                <a:latin typeface="Roboto"/>
              </a:rPr>
              <a:t> </a:t>
            </a:r>
            <a:r>
              <a:rPr lang="en-IE" sz="3200" dirty="0" err="1">
                <a:latin typeface="Roboto"/>
              </a:rPr>
              <a:t>segura</a:t>
            </a:r>
            <a:r>
              <a:rPr lang="en-IE" sz="3200" dirty="0">
                <a:latin typeface="Roboto"/>
              </a:rPr>
              <a:t> e </a:t>
            </a:r>
            <a:r>
              <a:rPr lang="en-IE" sz="3200" dirty="0" err="1">
                <a:latin typeface="Roboto"/>
              </a:rPr>
              <a:t>invita</a:t>
            </a:r>
            <a:r>
              <a:rPr lang="en-IE" sz="3200" dirty="0">
                <a:latin typeface="Roboto"/>
              </a:rPr>
              <a:t> a </a:t>
            </a:r>
            <a:r>
              <a:rPr lang="en-IE" sz="3200" dirty="0" err="1">
                <a:latin typeface="Roboto"/>
              </a:rPr>
              <a:t>hablar</a:t>
            </a:r>
            <a:r>
              <a:rPr lang="en-IE" sz="3200" dirty="0">
                <a:latin typeface="Roboto"/>
              </a:rPr>
              <a:t> </a:t>
            </a:r>
            <a:r>
              <a:rPr lang="en-IE" sz="3200" dirty="0" err="1">
                <a:latin typeface="Roboto"/>
              </a:rPr>
              <a:t>si</a:t>
            </a:r>
            <a:r>
              <a:rPr lang="en-IE" sz="3200" dirty="0">
                <a:latin typeface="Roboto"/>
              </a:rPr>
              <a:t> no lo </a:t>
            </a:r>
            <a:r>
              <a:rPr lang="en-IE" sz="3200" dirty="0" err="1">
                <a:latin typeface="Roboto"/>
              </a:rPr>
              <a:t>hace</a:t>
            </a:r>
            <a:r>
              <a:rPr lang="en-IE" sz="3200" dirty="0">
                <a:latin typeface="Roboto"/>
              </a:rPr>
              <a:t>)</a:t>
            </a:r>
            <a:br>
              <a:rPr lang="en-IE" sz="3200" dirty="0">
                <a:latin typeface="Roboto"/>
              </a:rPr>
            </a:br>
            <a:br>
              <a:rPr lang="en-IE" sz="3200" dirty="0">
                <a:latin typeface="Roboto"/>
              </a:rPr>
            </a:br>
            <a:r>
              <a:rPr lang="en-IE" sz="3200" dirty="0">
                <a:latin typeface="Roboto"/>
              </a:rPr>
              <a:t>RECUERDA: </a:t>
            </a:r>
            <a:r>
              <a:rPr lang="en-IE" sz="3200" dirty="0" err="1">
                <a:latin typeface="Roboto"/>
              </a:rPr>
              <a:t>Tienes</a:t>
            </a:r>
            <a:r>
              <a:rPr lang="en-IE" sz="3200" dirty="0">
                <a:latin typeface="Roboto"/>
              </a:rPr>
              <a:t> </a:t>
            </a:r>
            <a:r>
              <a:rPr lang="en-IE" sz="3200" dirty="0" err="1">
                <a:latin typeface="Roboto"/>
              </a:rPr>
              <a:t>todo</a:t>
            </a:r>
            <a:r>
              <a:rPr lang="en-IE" sz="3200" dirty="0">
                <a:latin typeface="Roboto"/>
              </a:rPr>
              <a:t> el </a:t>
            </a:r>
            <a:r>
              <a:rPr lang="en-IE" sz="3200" dirty="0" err="1">
                <a:latin typeface="Roboto"/>
              </a:rPr>
              <a:t>conocimiento</a:t>
            </a:r>
            <a:r>
              <a:rPr lang="en-IE" sz="3200" dirty="0">
                <a:latin typeface="Roboto"/>
              </a:rPr>
              <a:t>, </a:t>
            </a:r>
            <a:r>
              <a:rPr lang="en-IE" sz="3200" dirty="0" err="1">
                <a:latin typeface="Roboto"/>
              </a:rPr>
              <a:t>experiencia</a:t>
            </a:r>
            <a:r>
              <a:rPr lang="en-IE" sz="3200" dirty="0">
                <a:latin typeface="Roboto"/>
              </a:rPr>
              <a:t>, </a:t>
            </a:r>
            <a:r>
              <a:rPr lang="en-IE" sz="3200" dirty="0" err="1">
                <a:latin typeface="Roboto"/>
              </a:rPr>
              <a:t>sabiduría</a:t>
            </a:r>
            <a:r>
              <a:rPr lang="en-IE" sz="3200" dirty="0">
                <a:latin typeface="Roboto"/>
              </a:rPr>
              <a:t>, </a:t>
            </a:r>
            <a:r>
              <a:rPr lang="en-IE" sz="3200" dirty="0" err="1">
                <a:latin typeface="Roboto"/>
              </a:rPr>
              <a:t>entendimiento</a:t>
            </a:r>
            <a:r>
              <a:rPr lang="en-IE" sz="3200" dirty="0">
                <a:latin typeface="Roboto"/>
              </a:rPr>
              <a:t>, </a:t>
            </a:r>
            <a:r>
              <a:rPr lang="en-IE" sz="3200" dirty="0" err="1">
                <a:latin typeface="Roboto"/>
              </a:rPr>
              <a:t>inteligencia</a:t>
            </a:r>
            <a:r>
              <a:rPr lang="en-IE" sz="3200" dirty="0">
                <a:latin typeface="Roboto"/>
              </a:rPr>
              <a:t> de </a:t>
            </a:r>
            <a:r>
              <a:rPr lang="en-IE" sz="3200" dirty="0" err="1">
                <a:latin typeface="Roboto"/>
              </a:rPr>
              <a:t>tu</a:t>
            </a:r>
            <a:r>
              <a:rPr lang="en-IE" sz="3200" dirty="0">
                <a:latin typeface="Roboto"/>
              </a:rPr>
              <a:t> </a:t>
            </a:r>
            <a:r>
              <a:rPr lang="en-IE" sz="3200" dirty="0" err="1">
                <a:latin typeface="Roboto"/>
              </a:rPr>
              <a:t>yo</a:t>
            </a:r>
            <a:r>
              <a:rPr lang="en-IE" sz="3200" dirty="0">
                <a:latin typeface="Roboto"/>
              </a:rPr>
              <a:t> </a:t>
            </a:r>
            <a:r>
              <a:rPr lang="en-IE" sz="3200" dirty="0" err="1">
                <a:latin typeface="Roboto"/>
              </a:rPr>
              <a:t>adulto</a:t>
            </a:r>
            <a:r>
              <a:rPr lang="en-IE" sz="3200" dirty="0">
                <a:latin typeface="Roboto"/>
              </a:rPr>
              <a:t>.</a:t>
            </a:r>
          </a:p>
        </p:txBody>
      </p:sp>
    </p:spTree>
    <p:extLst>
      <p:ext uri="{BB962C8B-B14F-4D97-AF65-F5344CB8AC3E}">
        <p14:creationId xmlns:p14="http://schemas.microsoft.com/office/powerpoint/2010/main" val="14543896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p:txBody>
          <a:bodyPr/>
          <a:lstStyle/>
          <a:p>
            <a:r>
              <a:rPr lang="en-IE" sz="4400" dirty="0">
                <a:latin typeface="Roboto"/>
              </a:rPr>
              <a:t>PASO 2- Pasar a </a:t>
            </a:r>
            <a:r>
              <a:rPr lang="en-IE" sz="4400" dirty="0" err="1">
                <a:latin typeface="Roboto"/>
              </a:rPr>
              <a:t>ver</a:t>
            </a:r>
            <a:r>
              <a:rPr lang="en-IE" sz="4400" dirty="0">
                <a:latin typeface="Roboto"/>
              </a:rPr>
              <a:t> a </a:t>
            </a:r>
            <a:r>
              <a:rPr lang="en-IE" sz="4400" dirty="0" err="1">
                <a:latin typeface="Roboto"/>
              </a:rPr>
              <a:t>través</a:t>
            </a:r>
            <a:r>
              <a:rPr lang="en-IE" sz="4400" dirty="0">
                <a:latin typeface="Roboto"/>
              </a:rPr>
              <a:t> de los </a:t>
            </a:r>
            <a:r>
              <a:rPr lang="en-IE" sz="4400" dirty="0" err="1">
                <a:latin typeface="Roboto"/>
              </a:rPr>
              <a:t>ojos</a:t>
            </a:r>
            <a:r>
              <a:rPr lang="en-IE" sz="4400" dirty="0">
                <a:latin typeface="Roboto"/>
              </a:rPr>
              <a:t> de la persona que ha </a:t>
            </a:r>
            <a:r>
              <a:rPr lang="en-IE" sz="4400" dirty="0" err="1">
                <a:latin typeface="Roboto"/>
              </a:rPr>
              <a:t>realizado</a:t>
            </a:r>
            <a:r>
              <a:rPr lang="en-IE" sz="4400" dirty="0">
                <a:latin typeface="Roboto"/>
              </a:rPr>
              <a:t> el da</a:t>
            </a:r>
            <a:r>
              <a:rPr lang="es-ES" sz="4400" dirty="0" err="1">
                <a:latin typeface="Roboto"/>
              </a:rPr>
              <a:t>ño</a:t>
            </a:r>
            <a:r>
              <a:rPr lang="es-ES" sz="4400" dirty="0">
                <a:latin typeface="Roboto"/>
              </a:rPr>
              <a:t>, </a:t>
            </a:r>
            <a:r>
              <a:rPr lang="es-ES" sz="4400" dirty="0" err="1">
                <a:latin typeface="Roboto"/>
              </a:rPr>
              <a:t>despu</a:t>
            </a:r>
            <a:r>
              <a:rPr lang="en-IE" sz="4400" dirty="0" err="1">
                <a:latin typeface="Roboto"/>
              </a:rPr>
              <a:t>és</a:t>
            </a:r>
            <a:r>
              <a:rPr lang="en-IE" sz="4400" dirty="0">
                <a:latin typeface="Roboto"/>
              </a:rPr>
              <a:t> de </a:t>
            </a:r>
            <a:r>
              <a:rPr lang="en-IE" sz="4400" dirty="0" err="1">
                <a:latin typeface="Roboto"/>
              </a:rPr>
              <a:t>haber</a:t>
            </a:r>
            <a:r>
              <a:rPr lang="en-IE" sz="4400" dirty="0">
                <a:latin typeface="Roboto"/>
              </a:rPr>
              <a:t> </a:t>
            </a:r>
            <a:r>
              <a:rPr lang="en-IE" sz="4400" dirty="0" err="1">
                <a:latin typeface="Roboto"/>
              </a:rPr>
              <a:t>dicho</a:t>
            </a:r>
            <a:r>
              <a:rPr lang="en-IE" sz="4400" dirty="0">
                <a:latin typeface="Roboto"/>
              </a:rPr>
              <a:t> lo que </a:t>
            </a:r>
            <a:r>
              <a:rPr lang="en-IE" sz="4400" dirty="0" err="1">
                <a:latin typeface="Roboto"/>
              </a:rPr>
              <a:t>necesitaba</a:t>
            </a:r>
            <a:r>
              <a:rPr lang="en-IE" sz="4400" dirty="0">
                <a:latin typeface="Roboto"/>
              </a:rPr>
              <a:t> </a:t>
            </a:r>
            <a:r>
              <a:rPr lang="en-IE" sz="4400" dirty="0" err="1">
                <a:latin typeface="Roboto"/>
              </a:rPr>
              <a:t>decir</a:t>
            </a:r>
            <a:r>
              <a:rPr lang="en-IE" sz="4400" dirty="0">
                <a:latin typeface="Roboto"/>
              </a:rPr>
              <a:t> y </a:t>
            </a:r>
            <a:r>
              <a:rPr lang="en-IE" sz="4400" dirty="0" err="1">
                <a:latin typeface="Roboto"/>
              </a:rPr>
              <a:t>soltar</a:t>
            </a:r>
            <a:endParaRPr lang="en-IE" sz="4400" dirty="0">
              <a:latin typeface="Roboto"/>
            </a:endParaRPr>
          </a:p>
        </p:txBody>
      </p:sp>
    </p:spTree>
    <p:extLst>
      <p:ext uri="{BB962C8B-B14F-4D97-AF65-F5344CB8AC3E}">
        <p14:creationId xmlns:p14="http://schemas.microsoft.com/office/powerpoint/2010/main" val="4948595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p:txBody>
          <a:bodyPr/>
          <a:lstStyle/>
          <a:p>
            <a:r>
              <a:rPr lang="en-IE" sz="4800" dirty="0">
                <a:latin typeface="Roboto"/>
              </a:rPr>
              <a:t>PASO 3 - </a:t>
            </a:r>
            <a:r>
              <a:rPr lang="en-IE" sz="4800" dirty="0" err="1">
                <a:latin typeface="Roboto"/>
              </a:rPr>
              <a:t>Cuando</a:t>
            </a:r>
            <a:r>
              <a:rPr lang="en-IE" sz="4800" dirty="0">
                <a:latin typeface="Roboto"/>
              </a:rPr>
              <a:t> se </a:t>
            </a:r>
            <a:r>
              <a:rPr lang="en-IE" sz="4800" dirty="0" err="1">
                <a:latin typeface="Roboto"/>
              </a:rPr>
              <a:t>haya</a:t>
            </a:r>
            <a:r>
              <a:rPr lang="en-IE" sz="4800" dirty="0">
                <a:latin typeface="Roboto"/>
              </a:rPr>
              <a:t> </a:t>
            </a:r>
            <a:r>
              <a:rPr lang="en-IE" sz="4800" dirty="0" err="1">
                <a:latin typeface="Roboto"/>
              </a:rPr>
              <a:t>producido</a:t>
            </a:r>
            <a:r>
              <a:rPr lang="en-IE" sz="4800" dirty="0">
                <a:latin typeface="Roboto"/>
              </a:rPr>
              <a:t> ese </a:t>
            </a:r>
            <a:r>
              <a:rPr lang="en-IE" sz="4800" dirty="0" err="1">
                <a:latin typeface="Roboto"/>
              </a:rPr>
              <a:t>intercambio</a:t>
            </a:r>
            <a:r>
              <a:rPr lang="en-IE" sz="4800" dirty="0">
                <a:latin typeface="Roboto"/>
              </a:rPr>
              <a:t> de </a:t>
            </a:r>
            <a:r>
              <a:rPr lang="en-IE" sz="4800" dirty="0" err="1">
                <a:latin typeface="Roboto"/>
              </a:rPr>
              <a:t>diálogo</a:t>
            </a:r>
            <a:r>
              <a:rPr lang="en-IE" sz="4800" dirty="0">
                <a:latin typeface="Roboto"/>
              </a:rPr>
              <a:t>: </a:t>
            </a:r>
            <a:r>
              <a:rPr lang="es-ES" sz="4800" dirty="0">
                <a:latin typeface="Roboto"/>
              </a:rPr>
              <a:t>¿</a:t>
            </a:r>
            <a:r>
              <a:rPr lang="en-IE" sz="4800" dirty="0">
                <a:latin typeface="Roboto"/>
              </a:rPr>
              <a:t>Hay algo </a:t>
            </a:r>
            <a:r>
              <a:rPr lang="en-IE" sz="4800" dirty="0" err="1">
                <a:latin typeface="Roboto"/>
              </a:rPr>
              <a:t>más</a:t>
            </a:r>
            <a:r>
              <a:rPr lang="en-IE" sz="4800" dirty="0">
                <a:latin typeface="Roboto"/>
              </a:rPr>
              <a:t> que </a:t>
            </a:r>
            <a:r>
              <a:rPr lang="en-IE" sz="4800" dirty="0" err="1">
                <a:latin typeface="Roboto"/>
              </a:rPr>
              <a:t>quieres</a:t>
            </a:r>
            <a:r>
              <a:rPr lang="en-IE" sz="4800" dirty="0">
                <a:latin typeface="Roboto"/>
              </a:rPr>
              <a:t> </a:t>
            </a:r>
            <a:r>
              <a:rPr lang="en-IE" sz="4800" dirty="0" err="1">
                <a:latin typeface="Roboto"/>
              </a:rPr>
              <a:t>decir</a:t>
            </a:r>
            <a:r>
              <a:rPr lang="en-IE" sz="4800" dirty="0">
                <a:latin typeface="Roboto"/>
              </a:rPr>
              <a:t>?</a:t>
            </a:r>
          </a:p>
        </p:txBody>
      </p:sp>
    </p:spTree>
    <p:extLst>
      <p:ext uri="{BB962C8B-B14F-4D97-AF65-F5344CB8AC3E}">
        <p14:creationId xmlns:p14="http://schemas.microsoft.com/office/powerpoint/2010/main" val="40827824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a:xfrm>
            <a:off x="1080044" y="2807018"/>
            <a:ext cx="10515600" cy="2852737"/>
          </a:xfrm>
        </p:spPr>
        <p:txBody>
          <a:bodyPr/>
          <a:lstStyle/>
          <a:p>
            <a:r>
              <a:rPr lang="en-IE" sz="3600" dirty="0">
                <a:latin typeface="Roboto"/>
              </a:rPr>
              <a:t>LO IMPORTANTE:  ¿“</a:t>
            </a:r>
            <a:r>
              <a:rPr lang="en-IE" sz="3600" dirty="0" err="1">
                <a:latin typeface="Roboto"/>
              </a:rPr>
              <a:t>Estás</a:t>
            </a:r>
            <a:r>
              <a:rPr lang="en-IE" sz="3600" dirty="0">
                <a:latin typeface="Roboto"/>
              </a:rPr>
              <a:t> </a:t>
            </a:r>
            <a:r>
              <a:rPr lang="en-IE" sz="3600" dirty="0" err="1">
                <a:latin typeface="Roboto"/>
              </a:rPr>
              <a:t>dispuesto</a:t>
            </a:r>
            <a:r>
              <a:rPr lang="en-IE" sz="3600" dirty="0">
                <a:latin typeface="Roboto"/>
              </a:rPr>
              <a:t> a </a:t>
            </a:r>
            <a:r>
              <a:rPr lang="en-IE" sz="3600" dirty="0" err="1">
                <a:latin typeface="Roboto"/>
              </a:rPr>
              <a:t>perdonarte</a:t>
            </a:r>
            <a:r>
              <a:rPr lang="en-IE" sz="3600" dirty="0">
                <a:latin typeface="Roboto"/>
              </a:rPr>
              <a:t> y </a:t>
            </a:r>
            <a:r>
              <a:rPr lang="en-IE" sz="3600" dirty="0" err="1">
                <a:latin typeface="Roboto"/>
              </a:rPr>
              <a:t>perdonar</a:t>
            </a:r>
            <a:r>
              <a:rPr lang="en-IE" sz="3600" dirty="0">
                <a:latin typeface="Roboto"/>
              </a:rPr>
              <a:t> a </a:t>
            </a:r>
            <a:r>
              <a:rPr lang="en-IE" sz="3600" dirty="0" err="1">
                <a:latin typeface="Roboto"/>
              </a:rPr>
              <a:t>esa</a:t>
            </a:r>
            <a:r>
              <a:rPr lang="en-IE" sz="3600" dirty="0">
                <a:latin typeface="Roboto"/>
              </a:rPr>
              <a:t> persona por lo que </a:t>
            </a:r>
            <a:r>
              <a:rPr lang="en-IE" sz="3600" dirty="0" err="1">
                <a:latin typeface="Roboto"/>
              </a:rPr>
              <a:t>sucedió</a:t>
            </a:r>
            <a:r>
              <a:rPr lang="en-IE" sz="3600" dirty="0">
                <a:latin typeface="Roboto"/>
              </a:rPr>
              <a:t> o por las </a:t>
            </a:r>
            <a:r>
              <a:rPr lang="en-IE" sz="3600" dirty="0" err="1">
                <a:latin typeface="Roboto"/>
              </a:rPr>
              <a:t>disculpas</a:t>
            </a:r>
            <a:r>
              <a:rPr lang="en-IE" sz="3600" dirty="0">
                <a:latin typeface="Roboto"/>
              </a:rPr>
              <a:t> que </a:t>
            </a:r>
            <a:r>
              <a:rPr lang="en-IE" sz="3600" dirty="0" err="1">
                <a:latin typeface="Roboto"/>
              </a:rPr>
              <a:t>te</a:t>
            </a:r>
            <a:r>
              <a:rPr lang="en-IE" sz="3600" dirty="0">
                <a:latin typeface="Roboto"/>
              </a:rPr>
              <a:t> </a:t>
            </a:r>
            <a:r>
              <a:rPr lang="en-IE" sz="3600" dirty="0" err="1">
                <a:latin typeface="Roboto"/>
              </a:rPr>
              <a:t>debería</a:t>
            </a:r>
            <a:r>
              <a:rPr lang="en-IE" sz="3600" dirty="0">
                <a:latin typeface="Roboto"/>
              </a:rPr>
              <a:t> </a:t>
            </a:r>
            <a:r>
              <a:rPr lang="en-IE" sz="3600" dirty="0" err="1">
                <a:latin typeface="Roboto"/>
              </a:rPr>
              <a:t>dar</a:t>
            </a:r>
            <a:r>
              <a:rPr lang="en-IE" sz="3600" dirty="0">
                <a:latin typeface="Roboto"/>
              </a:rPr>
              <a:t> </a:t>
            </a:r>
            <a:r>
              <a:rPr lang="en-IE" sz="3600" dirty="0" err="1">
                <a:latin typeface="Roboto"/>
              </a:rPr>
              <a:t>esa</a:t>
            </a:r>
            <a:r>
              <a:rPr lang="en-IE" sz="3600" dirty="0">
                <a:latin typeface="Roboto"/>
              </a:rPr>
              <a:t> persona?” </a:t>
            </a:r>
            <a:br>
              <a:rPr lang="en-IE" sz="3600" dirty="0">
                <a:latin typeface="Roboto"/>
              </a:rPr>
            </a:br>
            <a:br>
              <a:rPr lang="en-IE" sz="3600" dirty="0">
                <a:latin typeface="Roboto"/>
              </a:rPr>
            </a:br>
            <a:r>
              <a:rPr lang="en-IE" sz="3600" dirty="0">
                <a:latin typeface="Roboto"/>
              </a:rPr>
              <a:t>No por </a:t>
            </a:r>
            <a:r>
              <a:rPr lang="en-IE" sz="3600" dirty="0" err="1">
                <a:latin typeface="Roboto"/>
              </a:rPr>
              <a:t>ella</a:t>
            </a:r>
            <a:r>
              <a:rPr lang="en-IE" sz="3600" dirty="0">
                <a:latin typeface="Roboto"/>
              </a:rPr>
              <a:t>, </a:t>
            </a:r>
            <a:r>
              <a:rPr lang="en-IE" sz="3600" dirty="0" err="1">
                <a:latin typeface="Roboto"/>
              </a:rPr>
              <a:t>sino</a:t>
            </a:r>
            <a:r>
              <a:rPr lang="en-IE" sz="3600" dirty="0">
                <a:latin typeface="Roboto"/>
              </a:rPr>
              <a:t> por </a:t>
            </a:r>
            <a:r>
              <a:rPr lang="en-IE" sz="3600" dirty="0" err="1">
                <a:latin typeface="Roboto"/>
              </a:rPr>
              <a:t>tí</a:t>
            </a:r>
            <a:r>
              <a:rPr lang="en-IE" sz="3600" dirty="0">
                <a:latin typeface="Roboto"/>
              </a:rPr>
              <a:t>, </a:t>
            </a:r>
            <a:r>
              <a:rPr lang="en-IE" sz="3600" dirty="0" err="1">
                <a:latin typeface="Roboto"/>
              </a:rPr>
              <a:t>porque</a:t>
            </a:r>
            <a:r>
              <a:rPr lang="en-IE" sz="3600" dirty="0">
                <a:latin typeface="Roboto"/>
              </a:rPr>
              <a:t> </a:t>
            </a:r>
            <a:r>
              <a:rPr lang="en-IE" sz="3600" dirty="0" err="1">
                <a:latin typeface="Roboto"/>
              </a:rPr>
              <a:t>cuando</a:t>
            </a:r>
            <a:r>
              <a:rPr lang="en-IE" sz="3600" dirty="0">
                <a:latin typeface="Roboto"/>
              </a:rPr>
              <a:t> </a:t>
            </a:r>
            <a:r>
              <a:rPr lang="en-IE" sz="3600" dirty="0" err="1">
                <a:latin typeface="Roboto"/>
              </a:rPr>
              <a:t>tú</a:t>
            </a:r>
            <a:r>
              <a:rPr lang="en-IE" sz="3600" dirty="0">
                <a:latin typeface="Roboto"/>
              </a:rPr>
              <a:t> </a:t>
            </a:r>
            <a:r>
              <a:rPr lang="en-IE" sz="3600" dirty="0" err="1">
                <a:latin typeface="Roboto"/>
              </a:rPr>
              <a:t>perdonas</a:t>
            </a:r>
            <a:r>
              <a:rPr lang="en-IE" sz="3600" dirty="0">
                <a:latin typeface="Roboto"/>
              </a:rPr>
              <a:t>, </a:t>
            </a:r>
            <a:r>
              <a:rPr lang="en-IE" sz="3600" dirty="0" err="1">
                <a:latin typeface="Roboto"/>
              </a:rPr>
              <a:t>serás</a:t>
            </a:r>
            <a:r>
              <a:rPr lang="en-IE" sz="3600" dirty="0">
                <a:latin typeface="Roboto"/>
              </a:rPr>
              <a:t> </a:t>
            </a:r>
            <a:r>
              <a:rPr lang="en-IE" sz="3600" dirty="0" err="1">
                <a:latin typeface="Roboto"/>
              </a:rPr>
              <a:t>capaz</a:t>
            </a:r>
            <a:r>
              <a:rPr lang="en-IE" sz="3600" dirty="0">
                <a:latin typeface="Roboto"/>
              </a:rPr>
              <a:t> de </a:t>
            </a:r>
            <a:r>
              <a:rPr lang="en-IE" sz="3600" dirty="0" err="1">
                <a:latin typeface="Roboto"/>
              </a:rPr>
              <a:t>hacer</a:t>
            </a:r>
            <a:r>
              <a:rPr lang="en-IE" sz="3600" dirty="0">
                <a:latin typeface="Roboto"/>
              </a:rPr>
              <a:t> que </a:t>
            </a:r>
            <a:r>
              <a:rPr lang="en-IE" sz="3600" dirty="0" err="1">
                <a:latin typeface="Roboto"/>
              </a:rPr>
              <a:t>deje</a:t>
            </a:r>
            <a:r>
              <a:rPr lang="en-IE" sz="3600" dirty="0">
                <a:latin typeface="Roboto"/>
              </a:rPr>
              <a:t> de </a:t>
            </a:r>
            <a:r>
              <a:rPr lang="en-IE" sz="3600" dirty="0" err="1">
                <a:latin typeface="Roboto"/>
              </a:rPr>
              <a:t>tener</a:t>
            </a:r>
            <a:r>
              <a:rPr lang="en-IE" sz="3600" dirty="0">
                <a:latin typeface="Roboto"/>
              </a:rPr>
              <a:t> </a:t>
            </a:r>
            <a:r>
              <a:rPr lang="en-IE" sz="3600" dirty="0" err="1">
                <a:latin typeface="Roboto"/>
              </a:rPr>
              <a:t>poder</a:t>
            </a:r>
            <a:r>
              <a:rPr lang="en-IE" sz="3600" dirty="0">
                <a:latin typeface="Roboto"/>
              </a:rPr>
              <a:t> </a:t>
            </a:r>
            <a:r>
              <a:rPr lang="en-IE" sz="3600" dirty="0" err="1">
                <a:latin typeface="Roboto"/>
              </a:rPr>
              <a:t>sobre</a:t>
            </a:r>
            <a:r>
              <a:rPr lang="en-IE" sz="3600" dirty="0">
                <a:latin typeface="Roboto"/>
              </a:rPr>
              <a:t> </a:t>
            </a:r>
            <a:r>
              <a:rPr lang="en-IE" sz="3600" dirty="0" err="1">
                <a:latin typeface="Roboto"/>
              </a:rPr>
              <a:t>tí</a:t>
            </a:r>
            <a:r>
              <a:rPr lang="en-IE" sz="3600" dirty="0">
                <a:latin typeface="Roboto"/>
              </a:rPr>
              <a:t>. No </a:t>
            </a:r>
            <a:r>
              <a:rPr lang="en-IE" sz="3600" dirty="0" err="1">
                <a:latin typeface="Roboto"/>
              </a:rPr>
              <a:t>significa</a:t>
            </a:r>
            <a:r>
              <a:rPr lang="en-IE" sz="3600" dirty="0">
                <a:latin typeface="Roboto"/>
              </a:rPr>
              <a:t> que lo que </a:t>
            </a:r>
            <a:r>
              <a:rPr lang="en-IE" sz="3600" dirty="0" err="1">
                <a:latin typeface="Roboto"/>
              </a:rPr>
              <a:t>hizo</a:t>
            </a:r>
            <a:r>
              <a:rPr lang="en-IE" sz="3600" dirty="0">
                <a:latin typeface="Roboto"/>
              </a:rPr>
              <a:t> </a:t>
            </a:r>
            <a:r>
              <a:rPr lang="en-IE" sz="3600" dirty="0" err="1">
                <a:latin typeface="Roboto"/>
              </a:rPr>
              <a:t>está</a:t>
            </a:r>
            <a:r>
              <a:rPr lang="en-IE" sz="3600" dirty="0">
                <a:latin typeface="Roboto"/>
              </a:rPr>
              <a:t> bien, </a:t>
            </a:r>
            <a:r>
              <a:rPr lang="en-IE" sz="3600" dirty="0" err="1">
                <a:latin typeface="Roboto"/>
              </a:rPr>
              <a:t>sino</a:t>
            </a:r>
            <a:r>
              <a:rPr lang="en-IE" sz="3600" dirty="0">
                <a:latin typeface="Roboto"/>
              </a:rPr>
              <a:t> que decides </a:t>
            </a:r>
            <a:r>
              <a:rPr lang="en-IE" sz="3600" dirty="0" err="1">
                <a:latin typeface="Roboto"/>
              </a:rPr>
              <a:t>dejar</a:t>
            </a:r>
            <a:r>
              <a:rPr lang="en-IE" sz="3600" dirty="0">
                <a:latin typeface="Roboto"/>
              </a:rPr>
              <a:t> de </a:t>
            </a:r>
            <a:r>
              <a:rPr lang="en-IE" sz="3600" dirty="0" err="1">
                <a:latin typeface="Roboto"/>
              </a:rPr>
              <a:t>darle</a:t>
            </a:r>
            <a:r>
              <a:rPr lang="en-IE" sz="3600" dirty="0">
                <a:latin typeface="Roboto"/>
              </a:rPr>
              <a:t> </a:t>
            </a:r>
            <a:r>
              <a:rPr lang="en-IE" sz="3600" dirty="0" err="1">
                <a:latin typeface="Roboto"/>
              </a:rPr>
              <a:t>poder</a:t>
            </a:r>
            <a:r>
              <a:rPr lang="en-IE" sz="3600" dirty="0">
                <a:latin typeface="Roboto"/>
              </a:rPr>
              <a:t> </a:t>
            </a:r>
            <a:r>
              <a:rPr lang="en-IE" sz="3600" dirty="0" err="1">
                <a:latin typeface="Roboto"/>
              </a:rPr>
              <a:t>en</a:t>
            </a:r>
            <a:r>
              <a:rPr lang="en-IE" sz="3600" dirty="0">
                <a:latin typeface="Roboto"/>
              </a:rPr>
              <a:t> </a:t>
            </a:r>
            <a:r>
              <a:rPr lang="en-IE" sz="3600" dirty="0" err="1">
                <a:latin typeface="Roboto"/>
              </a:rPr>
              <a:t>tu</a:t>
            </a:r>
            <a:r>
              <a:rPr lang="en-IE" sz="3600" dirty="0">
                <a:latin typeface="Roboto"/>
              </a:rPr>
              <a:t> </a:t>
            </a:r>
            <a:r>
              <a:rPr lang="en-IE" sz="3600" dirty="0" err="1">
                <a:latin typeface="Roboto"/>
              </a:rPr>
              <a:t>vida</a:t>
            </a:r>
            <a:r>
              <a:rPr lang="en-IE" sz="3600" dirty="0">
                <a:latin typeface="Roboto"/>
              </a:rPr>
              <a:t> “</a:t>
            </a:r>
          </a:p>
        </p:txBody>
      </p:sp>
    </p:spTree>
    <p:extLst>
      <p:ext uri="{BB962C8B-B14F-4D97-AF65-F5344CB8AC3E}">
        <p14:creationId xmlns:p14="http://schemas.microsoft.com/office/powerpoint/2010/main" val="18070720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sz="3600" dirty="0">
                <a:latin typeface="Roboto"/>
              </a:rPr>
              <a:t>Si la persona se </a:t>
            </a:r>
            <a:r>
              <a:rPr lang="en-IE" sz="3600" dirty="0" err="1">
                <a:latin typeface="Roboto"/>
              </a:rPr>
              <a:t>niega</a:t>
            </a:r>
            <a:r>
              <a:rPr lang="en-IE" sz="3600" dirty="0">
                <a:latin typeface="Roboto"/>
              </a:rPr>
              <a:t> a </a:t>
            </a:r>
            <a:r>
              <a:rPr lang="en-IE" sz="3600" dirty="0" err="1">
                <a:latin typeface="Roboto"/>
              </a:rPr>
              <a:t>perdonar</a:t>
            </a:r>
            <a:r>
              <a:rPr lang="en-IE" sz="3600" dirty="0">
                <a:latin typeface="Roboto"/>
              </a:rPr>
              <a:t>: Se </a:t>
            </a:r>
            <a:r>
              <a:rPr lang="en-IE" sz="3600" dirty="0" err="1">
                <a:latin typeface="Roboto"/>
              </a:rPr>
              <a:t>insiste</a:t>
            </a:r>
            <a:r>
              <a:rPr lang="en-IE" sz="3600" dirty="0">
                <a:latin typeface="Roboto"/>
              </a:rPr>
              <a:t> y se le </a:t>
            </a:r>
            <a:r>
              <a:rPr lang="en-IE" sz="3600" dirty="0" err="1">
                <a:latin typeface="Roboto"/>
              </a:rPr>
              <a:t>pregunta</a:t>
            </a:r>
            <a:r>
              <a:rPr lang="en-IE" sz="3600" dirty="0">
                <a:latin typeface="Roboto"/>
              </a:rPr>
              <a:t> al </a:t>
            </a:r>
            <a:r>
              <a:rPr lang="en-IE" sz="3600" dirty="0" err="1">
                <a:latin typeface="Roboto"/>
              </a:rPr>
              <a:t>subconsciente</a:t>
            </a:r>
            <a:r>
              <a:rPr lang="en-IE" sz="3600" dirty="0">
                <a:latin typeface="Roboto"/>
              </a:rPr>
              <a:t>: ¿</a:t>
            </a:r>
            <a:r>
              <a:rPr lang="en-IE" sz="3600" dirty="0" err="1">
                <a:latin typeface="Roboto"/>
              </a:rPr>
              <a:t>Qué</a:t>
            </a:r>
            <a:r>
              <a:rPr lang="en-IE" sz="3600" dirty="0">
                <a:latin typeface="Roboto"/>
              </a:rPr>
              <a:t> es lo que </a:t>
            </a:r>
            <a:r>
              <a:rPr lang="en-IE" sz="3600" dirty="0" err="1">
                <a:latin typeface="Roboto"/>
              </a:rPr>
              <a:t>necesita</a:t>
            </a:r>
            <a:r>
              <a:rPr lang="en-IE" sz="3600" dirty="0">
                <a:latin typeface="Roboto"/>
              </a:rPr>
              <a:t> X (</a:t>
            </a:r>
            <a:r>
              <a:rPr lang="en-IE" sz="3600" dirty="0" err="1">
                <a:latin typeface="Roboto"/>
              </a:rPr>
              <a:t>cliente</a:t>
            </a:r>
            <a:r>
              <a:rPr lang="en-IE" sz="3600" dirty="0">
                <a:latin typeface="Roboto"/>
              </a:rPr>
              <a:t>) para </a:t>
            </a:r>
            <a:r>
              <a:rPr lang="en-IE" sz="3600" dirty="0" err="1">
                <a:latin typeface="Roboto"/>
              </a:rPr>
              <a:t>perdonar</a:t>
            </a:r>
            <a:r>
              <a:rPr lang="en-IE" sz="3600" dirty="0">
                <a:latin typeface="Roboto"/>
              </a:rPr>
              <a:t> y </a:t>
            </a:r>
            <a:r>
              <a:rPr lang="en-IE" sz="3600" dirty="0" err="1">
                <a:latin typeface="Roboto"/>
              </a:rPr>
              <a:t>soltar</a:t>
            </a:r>
            <a:r>
              <a:rPr lang="en-IE" sz="3600" dirty="0">
                <a:latin typeface="Roboto"/>
              </a:rPr>
              <a:t> </a:t>
            </a:r>
            <a:r>
              <a:rPr lang="en-IE" sz="3600" dirty="0" err="1">
                <a:latin typeface="Roboto"/>
              </a:rPr>
              <a:t>definitivamente</a:t>
            </a:r>
            <a:r>
              <a:rPr lang="en-IE" sz="3600" dirty="0">
                <a:latin typeface="Roboto"/>
              </a:rPr>
              <a:t> de </a:t>
            </a:r>
            <a:r>
              <a:rPr lang="en-IE" sz="3600" dirty="0" err="1">
                <a:latin typeface="Roboto"/>
              </a:rPr>
              <a:t>su</a:t>
            </a:r>
            <a:r>
              <a:rPr lang="en-IE" sz="3600" dirty="0">
                <a:latin typeface="Roboto"/>
              </a:rPr>
              <a:t> </a:t>
            </a:r>
            <a:r>
              <a:rPr lang="en-IE" sz="3600" dirty="0" err="1">
                <a:latin typeface="Roboto"/>
              </a:rPr>
              <a:t>vida</a:t>
            </a:r>
            <a:r>
              <a:rPr lang="en-IE" sz="3600" dirty="0">
                <a:latin typeface="Roboto"/>
              </a:rPr>
              <a:t> para que </a:t>
            </a:r>
            <a:r>
              <a:rPr lang="en-IE" sz="3600" dirty="0" err="1">
                <a:latin typeface="Roboto"/>
              </a:rPr>
              <a:t>deje</a:t>
            </a:r>
            <a:r>
              <a:rPr lang="en-IE" sz="3600" dirty="0">
                <a:latin typeface="Roboto"/>
              </a:rPr>
              <a:t> de </a:t>
            </a:r>
            <a:r>
              <a:rPr lang="en-IE" sz="3600" dirty="0" err="1">
                <a:latin typeface="Roboto"/>
              </a:rPr>
              <a:t>tener</a:t>
            </a:r>
            <a:r>
              <a:rPr lang="en-IE" sz="3600" dirty="0">
                <a:latin typeface="Roboto"/>
              </a:rPr>
              <a:t> </a:t>
            </a:r>
            <a:r>
              <a:rPr lang="en-IE" sz="3600" dirty="0" err="1">
                <a:latin typeface="Roboto"/>
              </a:rPr>
              <a:t>poder</a:t>
            </a:r>
            <a:r>
              <a:rPr lang="en-IE" sz="3600" dirty="0">
                <a:latin typeface="Roboto"/>
              </a:rPr>
              <a:t>?</a:t>
            </a:r>
          </a:p>
        </p:txBody>
      </p:sp>
    </p:spTree>
    <p:extLst>
      <p:ext uri="{BB962C8B-B14F-4D97-AF65-F5344CB8AC3E}">
        <p14:creationId xmlns:p14="http://schemas.microsoft.com/office/powerpoint/2010/main" val="31686671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000" dirty="0" err="1">
                <a:latin typeface="Roboto"/>
              </a:rPr>
              <a:t>Puedes</a:t>
            </a:r>
            <a:r>
              <a:rPr lang="en-IE" sz="4000" dirty="0">
                <a:latin typeface="Roboto"/>
              </a:rPr>
              <a:t> </a:t>
            </a:r>
            <a:r>
              <a:rPr lang="en-IE" sz="4000" dirty="0" err="1">
                <a:latin typeface="Roboto"/>
              </a:rPr>
              <a:t>crear</a:t>
            </a:r>
            <a:r>
              <a:rPr lang="en-IE" sz="4000" dirty="0">
                <a:latin typeface="Roboto"/>
              </a:rPr>
              <a:t> una </a:t>
            </a:r>
            <a:r>
              <a:rPr lang="en-IE" sz="4000" dirty="0" err="1">
                <a:latin typeface="Roboto"/>
              </a:rPr>
              <a:t>metáfora</a:t>
            </a:r>
            <a:r>
              <a:rPr lang="en-IE" sz="4000" dirty="0">
                <a:latin typeface="Roboto"/>
              </a:rPr>
              <a:t>( </a:t>
            </a:r>
            <a:r>
              <a:rPr lang="en-IE" sz="4000" dirty="0" err="1">
                <a:latin typeface="Roboto"/>
              </a:rPr>
              <a:t>ejemplo</a:t>
            </a:r>
            <a:r>
              <a:rPr lang="en-IE" sz="4000" dirty="0">
                <a:latin typeface="Roboto"/>
              </a:rPr>
              <a:t>, </a:t>
            </a:r>
            <a:r>
              <a:rPr lang="en-IE" sz="4000" dirty="0" err="1">
                <a:latin typeface="Roboto"/>
              </a:rPr>
              <a:t>cortar</a:t>
            </a:r>
            <a:r>
              <a:rPr lang="en-IE" sz="4000" dirty="0">
                <a:latin typeface="Roboto"/>
              </a:rPr>
              <a:t> </a:t>
            </a:r>
            <a:r>
              <a:rPr lang="en-IE" sz="4000" dirty="0" err="1">
                <a:latin typeface="Roboto"/>
              </a:rPr>
              <a:t>cuerdas</a:t>
            </a:r>
            <a:r>
              <a:rPr lang="en-IE" sz="4000" dirty="0">
                <a:latin typeface="Roboto"/>
              </a:rPr>
              <a:t> con la persona, </a:t>
            </a:r>
            <a:r>
              <a:rPr lang="en-IE" sz="4000" dirty="0" err="1">
                <a:latin typeface="Roboto"/>
              </a:rPr>
              <a:t>dejar</a:t>
            </a:r>
            <a:r>
              <a:rPr lang="en-IE" sz="4000" dirty="0">
                <a:latin typeface="Roboto"/>
              </a:rPr>
              <a:t> </a:t>
            </a:r>
            <a:r>
              <a:rPr lang="en-IE" sz="4000" dirty="0" err="1">
                <a:latin typeface="Roboto"/>
              </a:rPr>
              <a:t>atrás</a:t>
            </a:r>
            <a:r>
              <a:rPr lang="en-IE" sz="4000" dirty="0">
                <a:latin typeface="Roboto"/>
              </a:rPr>
              <a:t>, </a:t>
            </a:r>
            <a:r>
              <a:rPr lang="en-IE" sz="4000" dirty="0" err="1">
                <a:latin typeface="Roboto"/>
              </a:rPr>
              <a:t>despedirse</a:t>
            </a:r>
            <a:r>
              <a:rPr lang="en-IE" sz="4000" dirty="0">
                <a:latin typeface="Roboto"/>
              </a:rPr>
              <a:t> para </a:t>
            </a:r>
            <a:r>
              <a:rPr lang="en-IE" sz="4000" dirty="0" err="1">
                <a:latin typeface="Roboto"/>
              </a:rPr>
              <a:t>siempre</a:t>
            </a:r>
            <a:r>
              <a:rPr lang="en-IE" sz="4000" dirty="0">
                <a:latin typeface="Roboto"/>
              </a:rPr>
              <a:t> de la </a:t>
            </a:r>
            <a:r>
              <a:rPr lang="en-IE" sz="4000" dirty="0" err="1">
                <a:latin typeface="Roboto"/>
              </a:rPr>
              <a:t>emoción</a:t>
            </a:r>
            <a:r>
              <a:rPr lang="en-IE" sz="4000" dirty="0">
                <a:latin typeface="Roboto"/>
              </a:rPr>
              <a:t> </a:t>
            </a:r>
            <a:r>
              <a:rPr lang="en-IE" sz="4000" dirty="0" err="1">
                <a:latin typeface="Roboto"/>
              </a:rPr>
              <a:t>negativa</a:t>
            </a:r>
            <a:r>
              <a:rPr lang="en-IE" sz="4000" dirty="0">
                <a:latin typeface="Roboto"/>
              </a:rPr>
              <a:t>/culpa...)</a:t>
            </a:r>
          </a:p>
        </p:txBody>
      </p:sp>
    </p:spTree>
    <p:extLst>
      <p:ext uri="{BB962C8B-B14F-4D97-AF65-F5344CB8AC3E}">
        <p14:creationId xmlns:p14="http://schemas.microsoft.com/office/powerpoint/2010/main" val="30644060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a:xfrm>
            <a:off x="831850" y="2937647"/>
            <a:ext cx="10515600" cy="2852737"/>
          </a:xfrm>
        </p:spPr>
        <p:txBody>
          <a:bodyPr/>
          <a:lstStyle/>
          <a:p>
            <a:r>
              <a:rPr lang="en-IE" sz="4000" dirty="0">
                <a:latin typeface="Roboto"/>
              </a:rPr>
              <a:t>“Como </a:t>
            </a:r>
            <a:r>
              <a:rPr lang="en-IE" sz="4000" dirty="0" err="1">
                <a:latin typeface="Roboto"/>
              </a:rPr>
              <a:t>resultado</a:t>
            </a:r>
            <a:r>
              <a:rPr lang="en-IE" sz="4000" dirty="0">
                <a:latin typeface="Roboto"/>
              </a:rPr>
              <a:t> de lo que ha </a:t>
            </a:r>
            <a:r>
              <a:rPr lang="en-IE" sz="4000" dirty="0" err="1">
                <a:latin typeface="Roboto"/>
              </a:rPr>
              <a:t>sido</a:t>
            </a:r>
            <a:r>
              <a:rPr lang="en-IE" sz="4000" dirty="0">
                <a:latin typeface="Roboto"/>
              </a:rPr>
              <a:t> </a:t>
            </a:r>
            <a:r>
              <a:rPr lang="en-IE" sz="4000" dirty="0" err="1">
                <a:latin typeface="Roboto"/>
              </a:rPr>
              <a:t>descubierto</a:t>
            </a:r>
            <a:r>
              <a:rPr lang="en-IE" sz="4000" dirty="0">
                <a:latin typeface="Roboto"/>
              </a:rPr>
              <a:t>, </a:t>
            </a:r>
            <a:r>
              <a:rPr lang="en-IE" sz="4000" dirty="0" err="1">
                <a:latin typeface="Roboto"/>
              </a:rPr>
              <a:t>aprendido</a:t>
            </a:r>
            <a:r>
              <a:rPr lang="en-IE" sz="4000" dirty="0">
                <a:latin typeface="Roboto"/>
              </a:rPr>
              <a:t> y </a:t>
            </a:r>
            <a:r>
              <a:rPr lang="en-IE" sz="4000" dirty="0" err="1">
                <a:latin typeface="Roboto"/>
              </a:rPr>
              <a:t>soltado</a:t>
            </a:r>
            <a:r>
              <a:rPr lang="en-IE" sz="4000" dirty="0">
                <a:latin typeface="Roboto"/>
              </a:rPr>
              <a:t> hoy, ¿</a:t>
            </a:r>
            <a:r>
              <a:rPr lang="en-IE" sz="4000" dirty="0" err="1">
                <a:latin typeface="Roboto"/>
              </a:rPr>
              <a:t>cómo</a:t>
            </a:r>
            <a:r>
              <a:rPr lang="en-IE" sz="4000" dirty="0">
                <a:latin typeface="Roboto"/>
              </a:rPr>
              <a:t> </a:t>
            </a:r>
            <a:r>
              <a:rPr lang="en-IE" sz="4000" dirty="0" err="1">
                <a:latin typeface="Roboto"/>
              </a:rPr>
              <a:t>va</a:t>
            </a:r>
            <a:r>
              <a:rPr lang="en-IE" sz="4000" dirty="0">
                <a:latin typeface="Roboto"/>
              </a:rPr>
              <a:t> a ser </a:t>
            </a:r>
            <a:r>
              <a:rPr lang="en-IE" sz="4000" dirty="0" err="1">
                <a:latin typeface="Roboto"/>
              </a:rPr>
              <a:t>diferente</a:t>
            </a:r>
            <a:r>
              <a:rPr lang="en-IE" sz="4000" dirty="0">
                <a:latin typeface="Roboto"/>
              </a:rPr>
              <a:t> </a:t>
            </a:r>
            <a:r>
              <a:rPr lang="en-IE" sz="4000" dirty="0" err="1">
                <a:latin typeface="Roboto"/>
              </a:rPr>
              <a:t>tu</a:t>
            </a:r>
            <a:r>
              <a:rPr lang="en-IE" sz="4000" dirty="0">
                <a:latin typeface="Roboto"/>
              </a:rPr>
              <a:t> </a:t>
            </a:r>
            <a:r>
              <a:rPr lang="en-IE" sz="4000" dirty="0" err="1">
                <a:latin typeface="Roboto"/>
              </a:rPr>
              <a:t>vida</a:t>
            </a:r>
            <a:r>
              <a:rPr lang="en-IE" sz="4000" dirty="0">
                <a:latin typeface="Roboto"/>
              </a:rPr>
              <a:t> </a:t>
            </a:r>
            <a:r>
              <a:rPr lang="en-IE" sz="4000" dirty="0" err="1">
                <a:latin typeface="Roboto"/>
              </a:rPr>
              <a:t>en</a:t>
            </a:r>
            <a:r>
              <a:rPr lang="en-IE" sz="4000" dirty="0">
                <a:latin typeface="Roboto"/>
              </a:rPr>
              <a:t> los </a:t>
            </a:r>
            <a:r>
              <a:rPr lang="en-IE" sz="4000" dirty="0" err="1">
                <a:latin typeface="Roboto"/>
              </a:rPr>
              <a:t>próximos</a:t>
            </a:r>
            <a:r>
              <a:rPr lang="en-IE" sz="4000" dirty="0">
                <a:latin typeface="Roboto"/>
              </a:rPr>
              <a:t> días, </a:t>
            </a:r>
            <a:r>
              <a:rPr lang="en-IE" sz="4000" dirty="0" err="1">
                <a:latin typeface="Roboto"/>
              </a:rPr>
              <a:t>semanas</a:t>
            </a:r>
            <a:r>
              <a:rPr lang="en-IE" sz="4000" dirty="0">
                <a:latin typeface="Roboto"/>
              </a:rPr>
              <a:t>, meses?</a:t>
            </a:r>
            <a:br>
              <a:rPr lang="en-IE" sz="4000" dirty="0">
                <a:latin typeface="Roboto"/>
              </a:rPr>
            </a:br>
            <a:br>
              <a:rPr lang="en-IE" sz="4000" dirty="0">
                <a:latin typeface="Roboto"/>
              </a:rPr>
            </a:br>
            <a:r>
              <a:rPr lang="en-IE" sz="4000" dirty="0" err="1">
                <a:latin typeface="Roboto"/>
              </a:rPr>
              <a:t>Después</a:t>
            </a:r>
            <a:r>
              <a:rPr lang="en-IE" sz="4000" dirty="0">
                <a:latin typeface="Roboto"/>
              </a:rPr>
              <a:t> de </a:t>
            </a:r>
            <a:r>
              <a:rPr lang="en-IE" sz="4000" dirty="0" err="1">
                <a:latin typeface="Roboto"/>
              </a:rPr>
              <a:t>soltar</a:t>
            </a:r>
            <a:r>
              <a:rPr lang="en-IE" sz="4000" dirty="0">
                <a:latin typeface="Roboto"/>
              </a:rPr>
              <a:t> ese </a:t>
            </a:r>
            <a:r>
              <a:rPr lang="en-IE" sz="4000" dirty="0" err="1">
                <a:latin typeface="Roboto"/>
              </a:rPr>
              <a:t>problema</a:t>
            </a:r>
            <a:r>
              <a:rPr lang="en-IE" sz="4000" dirty="0">
                <a:latin typeface="Roboto"/>
              </a:rPr>
              <a:t> y de </a:t>
            </a:r>
            <a:r>
              <a:rPr lang="en-IE" sz="4000" dirty="0" err="1">
                <a:latin typeface="Roboto"/>
              </a:rPr>
              <a:t>haber</a:t>
            </a:r>
            <a:r>
              <a:rPr lang="en-IE" sz="4000" dirty="0">
                <a:latin typeface="Roboto"/>
              </a:rPr>
              <a:t> </a:t>
            </a:r>
            <a:r>
              <a:rPr lang="en-IE" sz="4000" dirty="0" err="1">
                <a:latin typeface="Roboto"/>
              </a:rPr>
              <a:t>perdonado</a:t>
            </a:r>
            <a:r>
              <a:rPr lang="en-IE" sz="4000" dirty="0">
                <a:latin typeface="Roboto"/>
              </a:rPr>
              <a:t> al </a:t>
            </a:r>
            <a:r>
              <a:rPr lang="en-IE" sz="4000" dirty="0" err="1">
                <a:latin typeface="Roboto"/>
              </a:rPr>
              <a:t>otro</a:t>
            </a:r>
            <a:r>
              <a:rPr lang="en-IE" sz="4000" dirty="0">
                <a:latin typeface="Roboto"/>
              </a:rPr>
              <a:t> y a </a:t>
            </a:r>
            <a:r>
              <a:rPr lang="en-IE" sz="4000" dirty="0" err="1">
                <a:latin typeface="Roboto"/>
              </a:rPr>
              <a:t>tí</a:t>
            </a:r>
            <a:r>
              <a:rPr lang="en-IE" sz="4000" dirty="0">
                <a:latin typeface="Roboto"/>
              </a:rPr>
              <a:t>, ¿</a:t>
            </a:r>
            <a:r>
              <a:rPr lang="en-IE" sz="4000" dirty="0" err="1">
                <a:latin typeface="Roboto"/>
              </a:rPr>
              <a:t>cúal</a:t>
            </a:r>
            <a:r>
              <a:rPr lang="en-IE" sz="4000" dirty="0">
                <a:latin typeface="Roboto"/>
              </a:rPr>
              <a:t> es el </a:t>
            </a:r>
            <a:r>
              <a:rPr lang="en-IE" sz="4000" dirty="0" err="1">
                <a:latin typeface="Roboto"/>
              </a:rPr>
              <a:t>aprendizaje</a:t>
            </a:r>
            <a:r>
              <a:rPr lang="en-IE" sz="4000" dirty="0">
                <a:latin typeface="Roboto"/>
              </a:rPr>
              <a:t> que </a:t>
            </a:r>
            <a:r>
              <a:rPr lang="en-IE" sz="4000" dirty="0" err="1">
                <a:latin typeface="Roboto"/>
              </a:rPr>
              <a:t>obtienes</a:t>
            </a:r>
            <a:r>
              <a:rPr lang="en-IE" sz="4000" dirty="0">
                <a:latin typeface="Roboto"/>
              </a:rPr>
              <a:t> y que </a:t>
            </a:r>
            <a:r>
              <a:rPr lang="en-IE" sz="4000" dirty="0" err="1">
                <a:latin typeface="Roboto"/>
              </a:rPr>
              <a:t>va</a:t>
            </a:r>
            <a:r>
              <a:rPr lang="en-IE" sz="4000" dirty="0">
                <a:latin typeface="Roboto"/>
              </a:rPr>
              <a:t> a </a:t>
            </a:r>
            <a:r>
              <a:rPr lang="en-IE" sz="4000" dirty="0" err="1">
                <a:latin typeface="Roboto"/>
              </a:rPr>
              <a:t>mejorar</a:t>
            </a:r>
            <a:r>
              <a:rPr lang="en-IE" sz="4000" dirty="0">
                <a:latin typeface="Roboto"/>
              </a:rPr>
              <a:t> </a:t>
            </a:r>
            <a:r>
              <a:rPr lang="en-IE" sz="4000" dirty="0" err="1">
                <a:latin typeface="Roboto"/>
              </a:rPr>
              <a:t>tu</a:t>
            </a:r>
            <a:r>
              <a:rPr lang="en-IE" sz="4000" dirty="0">
                <a:latin typeface="Roboto"/>
              </a:rPr>
              <a:t> </a:t>
            </a:r>
            <a:r>
              <a:rPr lang="en-IE" sz="4000" dirty="0" err="1">
                <a:latin typeface="Roboto"/>
              </a:rPr>
              <a:t>vida</a:t>
            </a:r>
            <a:r>
              <a:rPr lang="en-IE" sz="4000" dirty="0">
                <a:latin typeface="Roboto"/>
              </a:rPr>
              <a:t>?”</a:t>
            </a:r>
          </a:p>
        </p:txBody>
      </p:sp>
    </p:spTree>
    <p:extLst>
      <p:ext uri="{BB962C8B-B14F-4D97-AF65-F5344CB8AC3E}">
        <p14:creationId xmlns:p14="http://schemas.microsoft.com/office/powerpoint/2010/main" val="20694396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800" dirty="0">
                <a:latin typeface="Roboto"/>
              </a:rPr>
              <a:t>La </a:t>
            </a:r>
            <a:r>
              <a:rPr lang="en-IE" sz="4800" dirty="0" err="1">
                <a:latin typeface="Roboto"/>
              </a:rPr>
              <a:t>información</a:t>
            </a:r>
            <a:r>
              <a:rPr lang="en-IE" sz="4800" dirty="0">
                <a:latin typeface="Roboto"/>
              </a:rPr>
              <a:t> </a:t>
            </a:r>
            <a:r>
              <a:rPr lang="en-IE" sz="4800" dirty="0" err="1">
                <a:latin typeface="Roboto"/>
              </a:rPr>
              <a:t>proporcionada</a:t>
            </a:r>
            <a:r>
              <a:rPr lang="en-IE" sz="4800" dirty="0">
                <a:latin typeface="Roboto"/>
              </a:rPr>
              <a:t> por la persona, se </a:t>
            </a:r>
            <a:r>
              <a:rPr lang="en-IE" sz="4800" dirty="0" err="1">
                <a:latin typeface="Roboto"/>
              </a:rPr>
              <a:t>convierte</a:t>
            </a:r>
            <a:r>
              <a:rPr lang="en-IE" sz="4800" dirty="0">
                <a:latin typeface="Roboto"/>
              </a:rPr>
              <a:t> </a:t>
            </a:r>
            <a:r>
              <a:rPr lang="en-IE" sz="4800" dirty="0" err="1">
                <a:latin typeface="Roboto"/>
              </a:rPr>
              <a:t>en</a:t>
            </a:r>
            <a:r>
              <a:rPr lang="en-IE" sz="4800" dirty="0">
                <a:latin typeface="Roboto"/>
              </a:rPr>
              <a:t> las </a:t>
            </a:r>
            <a:r>
              <a:rPr lang="en-IE" sz="4800" dirty="0" err="1">
                <a:latin typeface="Roboto"/>
              </a:rPr>
              <a:t>sugestiones</a:t>
            </a:r>
            <a:r>
              <a:rPr lang="en-IE" sz="4800" dirty="0">
                <a:latin typeface="Roboto"/>
              </a:rPr>
              <a:t> </a:t>
            </a:r>
            <a:r>
              <a:rPr lang="en-IE" sz="4800" dirty="0" err="1">
                <a:latin typeface="Roboto"/>
              </a:rPr>
              <a:t>directas</a:t>
            </a:r>
            <a:r>
              <a:rPr lang="en-IE" sz="4800" dirty="0">
                <a:latin typeface="Roboto"/>
              </a:rPr>
              <a:t> que </a:t>
            </a:r>
            <a:r>
              <a:rPr lang="en-IE" sz="4800" dirty="0" err="1">
                <a:latin typeface="Roboto"/>
              </a:rPr>
              <a:t>damos</a:t>
            </a:r>
            <a:endParaRPr lang="en-IE" sz="4800" dirty="0">
              <a:latin typeface="Roboto"/>
            </a:endParaRPr>
          </a:p>
        </p:txBody>
      </p:sp>
    </p:spTree>
    <p:extLst>
      <p:ext uri="{BB962C8B-B14F-4D97-AF65-F5344CB8AC3E}">
        <p14:creationId xmlns:p14="http://schemas.microsoft.com/office/powerpoint/2010/main" val="17585236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5400" dirty="0">
                <a:latin typeface="Roboto"/>
              </a:rPr>
              <a:t>DOLOR POR PÉRDIDA DE SER QUERIDO (NO RESUELTA)</a:t>
            </a:r>
          </a:p>
        </p:txBody>
      </p:sp>
    </p:spTree>
    <p:extLst>
      <p:ext uri="{BB962C8B-B14F-4D97-AF65-F5344CB8AC3E}">
        <p14:creationId xmlns:p14="http://schemas.microsoft.com/office/powerpoint/2010/main" val="2568837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09CF-EB5F-4B33-B63B-B418DBCD5B45}"/>
              </a:ext>
            </a:extLst>
          </p:cNvPr>
          <p:cNvSpPr>
            <a:spLocks noGrp="1"/>
          </p:cNvSpPr>
          <p:nvPr>
            <p:ph type="title"/>
          </p:nvPr>
        </p:nvSpPr>
        <p:spPr/>
        <p:txBody>
          <a:bodyPr/>
          <a:lstStyle/>
          <a:p>
            <a:r>
              <a:rPr lang="en-IE" sz="4400" dirty="0">
                <a:latin typeface="Roboto "/>
              </a:rPr>
              <a:t>2- </a:t>
            </a:r>
            <a:r>
              <a:rPr lang="en-IE" sz="4400" dirty="0" err="1">
                <a:latin typeface="Roboto "/>
              </a:rPr>
              <a:t>Utilizar</a:t>
            </a:r>
            <a:r>
              <a:rPr lang="en-IE" sz="4400" dirty="0">
                <a:latin typeface="Roboto "/>
              </a:rPr>
              <a:t> lo que </a:t>
            </a:r>
            <a:r>
              <a:rPr lang="en-IE" sz="4400" dirty="0" err="1">
                <a:latin typeface="Roboto "/>
              </a:rPr>
              <a:t>más</a:t>
            </a:r>
            <a:r>
              <a:rPr lang="en-IE" sz="4400" dirty="0">
                <a:latin typeface="Roboto "/>
              </a:rPr>
              <a:t> le </a:t>
            </a:r>
            <a:r>
              <a:rPr lang="en-IE" sz="4400" dirty="0" err="1">
                <a:latin typeface="Roboto "/>
              </a:rPr>
              <a:t>molesta</a:t>
            </a:r>
            <a:r>
              <a:rPr lang="en-IE" sz="4400" dirty="0">
                <a:latin typeface="Roboto "/>
              </a:rPr>
              <a:t> o “</a:t>
            </a:r>
            <a:r>
              <a:rPr lang="en-IE" sz="4400" dirty="0" err="1">
                <a:latin typeface="Roboto "/>
              </a:rPr>
              <a:t>duele</a:t>
            </a:r>
            <a:r>
              <a:rPr lang="en-IE" sz="4400" dirty="0">
                <a:latin typeface="Roboto "/>
              </a:rPr>
              <a:t>” de </a:t>
            </a:r>
            <a:r>
              <a:rPr lang="en-IE" sz="4400" dirty="0" err="1">
                <a:latin typeface="Roboto "/>
              </a:rPr>
              <a:t>fumar</a:t>
            </a:r>
            <a:r>
              <a:rPr lang="en-IE" sz="4400" dirty="0">
                <a:latin typeface="Roboto "/>
              </a:rPr>
              <a:t>, y </a:t>
            </a:r>
            <a:r>
              <a:rPr lang="en-IE" sz="4400" dirty="0" err="1">
                <a:latin typeface="Roboto "/>
              </a:rPr>
              <a:t>exprimirlo</a:t>
            </a:r>
            <a:r>
              <a:rPr lang="en-IE" sz="4400" dirty="0">
                <a:latin typeface="Roboto "/>
              </a:rPr>
              <a:t> al </a:t>
            </a:r>
            <a:r>
              <a:rPr lang="en-IE" sz="4400" dirty="0" err="1">
                <a:latin typeface="Roboto "/>
              </a:rPr>
              <a:t>máximo</a:t>
            </a:r>
            <a:r>
              <a:rPr lang="en-IE" sz="4400" dirty="0">
                <a:latin typeface="Roboto "/>
              </a:rPr>
              <a:t> (</a:t>
            </a:r>
            <a:r>
              <a:rPr lang="en-IE" sz="4400" dirty="0" err="1">
                <a:latin typeface="Roboto "/>
              </a:rPr>
              <a:t>salud</a:t>
            </a:r>
            <a:r>
              <a:rPr lang="en-IE" sz="4400" dirty="0">
                <a:latin typeface="Roboto "/>
              </a:rPr>
              <a:t>, </a:t>
            </a:r>
            <a:r>
              <a:rPr lang="en-IE" sz="4400" dirty="0" err="1">
                <a:latin typeface="Roboto "/>
              </a:rPr>
              <a:t>relaciones</a:t>
            </a:r>
            <a:r>
              <a:rPr lang="en-IE" sz="4400" dirty="0">
                <a:latin typeface="Roboto "/>
              </a:rPr>
              <a:t>, </a:t>
            </a:r>
            <a:r>
              <a:rPr lang="en-IE" sz="4400" dirty="0" err="1">
                <a:latin typeface="Roboto "/>
              </a:rPr>
              <a:t>dinero</a:t>
            </a:r>
            <a:r>
              <a:rPr lang="en-IE" sz="4400" dirty="0">
                <a:latin typeface="Roboto "/>
              </a:rPr>
              <a:t>, </a:t>
            </a:r>
            <a:r>
              <a:rPr lang="en-IE" sz="4400" dirty="0" err="1">
                <a:latin typeface="Roboto "/>
              </a:rPr>
              <a:t>familia</a:t>
            </a:r>
            <a:r>
              <a:rPr lang="en-IE" sz="4400" dirty="0">
                <a:latin typeface="Roboto "/>
              </a:rPr>
              <a:t>…)</a:t>
            </a:r>
          </a:p>
        </p:txBody>
      </p:sp>
    </p:spTree>
    <p:extLst>
      <p:ext uri="{BB962C8B-B14F-4D97-AF65-F5344CB8AC3E}">
        <p14:creationId xmlns:p14="http://schemas.microsoft.com/office/powerpoint/2010/main" val="5427973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sz="4800" dirty="0" err="1">
                <a:latin typeface="Roboto"/>
              </a:rPr>
              <a:t>Técnicas</a:t>
            </a:r>
            <a:r>
              <a:rPr lang="en-IE" sz="4800" dirty="0">
                <a:latin typeface="Roboto"/>
              </a:rPr>
              <a:t>: </a:t>
            </a:r>
            <a:br>
              <a:rPr lang="en-IE" sz="4800" dirty="0">
                <a:latin typeface="Roboto"/>
              </a:rPr>
            </a:br>
            <a:r>
              <a:rPr lang="en-IE" sz="4800" dirty="0">
                <a:latin typeface="Roboto"/>
              </a:rPr>
              <a:t>- Volver al </a:t>
            </a:r>
            <a:r>
              <a:rPr lang="en-IE" sz="4800" dirty="0" err="1">
                <a:latin typeface="Roboto"/>
              </a:rPr>
              <a:t>último</a:t>
            </a:r>
            <a:r>
              <a:rPr lang="en-IE" sz="4800" dirty="0">
                <a:latin typeface="Roboto"/>
              </a:rPr>
              <a:t> </a:t>
            </a:r>
            <a:r>
              <a:rPr lang="en-IE" sz="4800" dirty="0" err="1">
                <a:latin typeface="Roboto"/>
              </a:rPr>
              <a:t>encuentro</a:t>
            </a:r>
            <a:r>
              <a:rPr lang="en-IE" sz="4800" dirty="0">
                <a:latin typeface="Roboto"/>
              </a:rPr>
              <a:t> </a:t>
            </a:r>
            <a:br>
              <a:rPr lang="en-IE" sz="4800" dirty="0">
                <a:latin typeface="Roboto"/>
              </a:rPr>
            </a:br>
            <a:r>
              <a:rPr lang="en-IE" sz="4800" dirty="0">
                <a:latin typeface="Roboto"/>
              </a:rPr>
              <a:t>- </a:t>
            </a:r>
            <a:r>
              <a:rPr lang="en-IE" sz="4800" dirty="0" err="1">
                <a:latin typeface="Roboto"/>
              </a:rPr>
              <a:t>Ir</a:t>
            </a:r>
            <a:r>
              <a:rPr lang="en-IE" sz="4800" dirty="0">
                <a:latin typeface="Roboto"/>
              </a:rPr>
              <a:t> a un </a:t>
            </a:r>
            <a:r>
              <a:rPr lang="en-IE" sz="4800" dirty="0" err="1">
                <a:latin typeface="Roboto"/>
              </a:rPr>
              <a:t>lugar</a:t>
            </a:r>
            <a:r>
              <a:rPr lang="en-IE" sz="4800" dirty="0">
                <a:latin typeface="Roboto"/>
              </a:rPr>
              <a:t> </a:t>
            </a:r>
            <a:r>
              <a:rPr lang="en-IE" sz="4800" dirty="0" err="1">
                <a:latin typeface="Roboto"/>
              </a:rPr>
              <a:t>féliz</a:t>
            </a:r>
            <a:r>
              <a:rPr lang="en-IE" sz="4800" dirty="0">
                <a:latin typeface="Roboto"/>
              </a:rPr>
              <a:t> </a:t>
            </a:r>
            <a:br>
              <a:rPr lang="en-IE" sz="4800" dirty="0">
                <a:latin typeface="Roboto"/>
              </a:rPr>
            </a:br>
            <a:r>
              <a:rPr lang="en-IE" sz="4800" dirty="0">
                <a:latin typeface="Roboto"/>
              </a:rPr>
              <a:t>- </a:t>
            </a:r>
            <a:r>
              <a:rPr lang="en-IE" sz="4800" dirty="0" err="1">
                <a:latin typeface="Roboto"/>
              </a:rPr>
              <a:t>Ir</a:t>
            </a:r>
            <a:r>
              <a:rPr lang="en-IE" sz="4800" dirty="0">
                <a:latin typeface="Roboto"/>
              </a:rPr>
              <a:t> a un </a:t>
            </a:r>
            <a:r>
              <a:rPr lang="en-IE" sz="4800" dirty="0" err="1">
                <a:latin typeface="Roboto"/>
              </a:rPr>
              <a:t>lugar</a:t>
            </a:r>
            <a:r>
              <a:rPr lang="en-IE" sz="4800" dirty="0">
                <a:latin typeface="Roboto"/>
              </a:rPr>
              <a:t> </a:t>
            </a:r>
            <a:r>
              <a:rPr lang="en-IE" sz="4800" dirty="0" err="1">
                <a:latin typeface="Roboto"/>
              </a:rPr>
              <a:t>sagrado</a:t>
            </a:r>
            <a:r>
              <a:rPr lang="en-IE" sz="4800" dirty="0">
                <a:latin typeface="Roboto"/>
              </a:rPr>
              <a:t> y </a:t>
            </a:r>
            <a:r>
              <a:rPr lang="en-IE" sz="4800" dirty="0" err="1">
                <a:latin typeface="Roboto"/>
              </a:rPr>
              <a:t>pedir</a:t>
            </a:r>
            <a:r>
              <a:rPr lang="en-IE" sz="4800" dirty="0">
                <a:latin typeface="Roboto"/>
              </a:rPr>
              <a:t> a la persona querida que </a:t>
            </a:r>
            <a:r>
              <a:rPr lang="en-IE" sz="4800" dirty="0" err="1">
                <a:latin typeface="Roboto"/>
              </a:rPr>
              <a:t>aparezca</a:t>
            </a:r>
            <a:br>
              <a:rPr lang="en-IE" sz="4800" dirty="0">
                <a:latin typeface="Roboto"/>
              </a:rPr>
            </a:br>
            <a:endParaRPr lang="en-IE" sz="4800" dirty="0">
              <a:latin typeface="Roboto"/>
            </a:endParaRPr>
          </a:p>
        </p:txBody>
      </p:sp>
    </p:spTree>
    <p:extLst>
      <p:ext uri="{BB962C8B-B14F-4D97-AF65-F5344CB8AC3E}">
        <p14:creationId xmlns:p14="http://schemas.microsoft.com/office/powerpoint/2010/main" val="32872040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a:xfrm>
            <a:off x="1223736" y="3747544"/>
            <a:ext cx="10515600" cy="2852737"/>
          </a:xfrm>
        </p:spPr>
        <p:txBody>
          <a:bodyPr/>
          <a:lstStyle/>
          <a:p>
            <a:r>
              <a:rPr lang="en-IE" sz="4800" dirty="0">
                <a:latin typeface="Roboto"/>
              </a:rPr>
              <a:t>Si son </a:t>
            </a:r>
            <a:r>
              <a:rPr lang="en-IE" sz="4800" dirty="0" err="1">
                <a:latin typeface="Roboto"/>
              </a:rPr>
              <a:t>varias</a:t>
            </a:r>
            <a:r>
              <a:rPr lang="en-IE" sz="4800" dirty="0">
                <a:latin typeface="Roboto"/>
              </a:rPr>
              <a:t> personas a las que se </a:t>
            </a:r>
            <a:r>
              <a:rPr lang="en-IE" sz="4800" dirty="0" err="1">
                <a:latin typeface="Roboto"/>
              </a:rPr>
              <a:t>desea</a:t>
            </a:r>
            <a:r>
              <a:rPr lang="en-IE" sz="4800" dirty="0">
                <a:latin typeface="Roboto"/>
              </a:rPr>
              <a:t> </a:t>
            </a:r>
            <a:r>
              <a:rPr lang="en-IE" sz="4800" dirty="0" err="1">
                <a:latin typeface="Roboto"/>
              </a:rPr>
              <a:t>despedir</a:t>
            </a:r>
            <a:r>
              <a:rPr lang="en-IE" sz="4800" dirty="0">
                <a:latin typeface="Roboto"/>
              </a:rPr>
              <a:t>: Se </a:t>
            </a:r>
            <a:r>
              <a:rPr lang="en-IE" sz="4800" dirty="0" err="1">
                <a:latin typeface="Roboto"/>
              </a:rPr>
              <a:t>puede</a:t>
            </a:r>
            <a:r>
              <a:rPr lang="en-IE" sz="4800" dirty="0">
                <a:latin typeface="Roboto"/>
              </a:rPr>
              <a:t> </a:t>
            </a:r>
            <a:r>
              <a:rPr lang="en-IE" sz="4800" dirty="0" err="1">
                <a:latin typeface="Roboto"/>
              </a:rPr>
              <a:t>utilizar</a:t>
            </a:r>
            <a:r>
              <a:rPr lang="en-IE" sz="4800" dirty="0">
                <a:latin typeface="Roboto"/>
              </a:rPr>
              <a:t> la </a:t>
            </a:r>
            <a:r>
              <a:rPr lang="en-IE" sz="4800" dirty="0" err="1">
                <a:latin typeface="Roboto"/>
              </a:rPr>
              <a:t>metáfora</a:t>
            </a:r>
            <a:r>
              <a:rPr lang="en-IE" sz="4800" dirty="0">
                <a:latin typeface="Roboto"/>
              </a:rPr>
              <a:t> del </a:t>
            </a:r>
            <a:r>
              <a:rPr lang="en-IE" sz="4800" dirty="0" err="1">
                <a:latin typeface="Roboto"/>
              </a:rPr>
              <a:t>tren</a:t>
            </a:r>
            <a:r>
              <a:rPr lang="en-IE" sz="4800" dirty="0">
                <a:latin typeface="Roboto"/>
              </a:rPr>
              <a:t> de la </a:t>
            </a:r>
            <a:r>
              <a:rPr lang="en-IE" sz="4800" dirty="0" err="1">
                <a:latin typeface="Roboto"/>
              </a:rPr>
              <a:t>vida</a:t>
            </a:r>
            <a:r>
              <a:rPr lang="en-IE" sz="4800" dirty="0">
                <a:latin typeface="Roboto"/>
              </a:rPr>
              <a:t>. “Los </a:t>
            </a:r>
            <a:r>
              <a:rPr lang="en-IE" sz="4800" dirty="0" err="1">
                <a:latin typeface="Roboto"/>
              </a:rPr>
              <a:t>viajeros</a:t>
            </a:r>
            <a:r>
              <a:rPr lang="en-IE" sz="4800" dirty="0">
                <a:latin typeface="Roboto"/>
              </a:rPr>
              <a:t> que se </a:t>
            </a:r>
            <a:r>
              <a:rPr lang="en-IE" sz="4800" dirty="0" err="1">
                <a:latin typeface="Roboto"/>
              </a:rPr>
              <a:t>despiden</a:t>
            </a:r>
            <a:r>
              <a:rPr lang="en-IE" sz="4800" dirty="0">
                <a:latin typeface="Roboto"/>
              </a:rPr>
              <a:t> se van </a:t>
            </a:r>
            <a:r>
              <a:rPr lang="en-IE" sz="4800" dirty="0" err="1">
                <a:latin typeface="Roboto"/>
              </a:rPr>
              <a:t>bajando</a:t>
            </a:r>
            <a:r>
              <a:rPr lang="en-IE" sz="4800" dirty="0">
                <a:latin typeface="Roboto"/>
              </a:rPr>
              <a:t> </a:t>
            </a:r>
            <a:r>
              <a:rPr lang="en-IE" sz="4800" dirty="0" err="1">
                <a:latin typeface="Roboto"/>
              </a:rPr>
              <a:t>en</a:t>
            </a:r>
            <a:r>
              <a:rPr lang="en-IE" sz="4800" dirty="0">
                <a:latin typeface="Roboto"/>
              </a:rPr>
              <a:t> las </a:t>
            </a:r>
            <a:r>
              <a:rPr lang="en-IE" sz="4800" dirty="0" err="1">
                <a:latin typeface="Roboto"/>
              </a:rPr>
              <a:t>estaciones</a:t>
            </a:r>
            <a:r>
              <a:rPr lang="en-IE" sz="4800" dirty="0">
                <a:latin typeface="Roboto"/>
              </a:rPr>
              <a:t> </a:t>
            </a:r>
            <a:r>
              <a:rPr lang="en-IE" sz="4800" dirty="0" err="1">
                <a:latin typeface="Roboto"/>
              </a:rPr>
              <a:t>correspondientes</a:t>
            </a:r>
            <a:r>
              <a:rPr lang="en-IE" sz="4800" dirty="0">
                <a:latin typeface="Roboto"/>
              </a:rPr>
              <a:t> y se </a:t>
            </a:r>
            <a:r>
              <a:rPr lang="en-IE" sz="4800" dirty="0" err="1">
                <a:latin typeface="Roboto"/>
              </a:rPr>
              <a:t>expresa</a:t>
            </a:r>
            <a:r>
              <a:rPr lang="en-IE" sz="4800" dirty="0">
                <a:latin typeface="Roboto"/>
              </a:rPr>
              <a:t> lo que les </a:t>
            </a:r>
            <a:r>
              <a:rPr lang="en-IE" sz="4800" dirty="0" err="1">
                <a:latin typeface="Roboto"/>
              </a:rPr>
              <a:t>hubiese</a:t>
            </a:r>
            <a:r>
              <a:rPr lang="en-IE" sz="4800" dirty="0">
                <a:latin typeface="Roboto"/>
              </a:rPr>
              <a:t> </a:t>
            </a:r>
            <a:r>
              <a:rPr lang="en-IE" sz="4800" dirty="0" err="1">
                <a:latin typeface="Roboto"/>
              </a:rPr>
              <a:t>gustado</a:t>
            </a:r>
            <a:r>
              <a:rPr lang="en-IE" sz="4800" dirty="0">
                <a:latin typeface="Roboto"/>
              </a:rPr>
              <a:t> </a:t>
            </a:r>
            <a:r>
              <a:rPr lang="en-IE" sz="4800" dirty="0" err="1">
                <a:latin typeface="Roboto"/>
              </a:rPr>
              <a:t>decir</a:t>
            </a:r>
            <a:r>
              <a:rPr lang="en-IE" sz="4800" dirty="0">
                <a:latin typeface="Roboto"/>
              </a:rPr>
              <a:t>” (</a:t>
            </a:r>
            <a:r>
              <a:rPr lang="en-IE" sz="4800" dirty="0" err="1">
                <a:latin typeface="Roboto"/>
              </a:rPr>
              <a:t>también</a:t>
            </a:r>
            <a:r>
              <a:rPr lang="en-IE" sz="4800" dirty="0">
                <a:latin typeface="Roboto"/>
              </a:rPr>
              <a:t> sin </a:t>
            </a:r>
            <a:r>
              <a:rPr lang="en-IE" sz="4800" dirty="0" err="1">
                <a:latin typeface="Roboto"/>
              </a:rPr>
              <a:t>contenido</a:t>
            </a:r>
            <a:r>
              <a:rPr lang="en-IE" sz="4800" dirty="0">
                <a:latin typeface="Roboto"/>
              </a:rPr>
              <a:t>)</a:t>
            </a:r>
            <a:br>
              <a:rPr lang="en-IE" sz="4800" dirty="0">
                <a:latin typeface="Roboto"/>
              </a:rPr>
            </a:br>
            <a:endParaRPr lang="en-IE" sz="4800" dirty="0">
              <a:latin typeface="Roboto"/>
            </a:endParaRPr>
          </a:p>
        </p:txBody>
      </p:sp>
    </p:spTree>
    <p:extLst>
      <p:ext uri="{BB962C8B-B14F-4D97-AF65-F5344CB8AC3E}">
        <p14:creationId xmlns:p14="http://schemas.microsoft.com/office/powerpoint/2010/main" val="16200434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800" dirty="0">
                <a:latin typeface="Roboto"/>
              </a:rPr>
              <a:t>GESTALT (</a:t>
            </a:r>
            <a:r>
              <a:rPr lang="en-IE" sz="4800" dirty="0" err="1">
                <a:latin typeface="Roboto"/>
              </a:rPr>
              <a:t>cambio</a:t>
            </a:r>
            <a:r>
              <a:rPr lang="en-IE" sz="4800" dirty="0">
                <a:latin typeface="Roboto"/>
              </a:rPr>
              <a:t> de roles): </a:t>
            </a:r>
            <a:r>
              <a:rPr lang="en-IE" sz="4800" dirty="0" err="1">
                <a:latin typeface="Roboto"/>
              </a:rPr>
              <a:t>Dí</a:t>
            </a:r>
            <a:r>
              <a:rPr lang="en-IE" sz="4800" dirty="0">
                <a:latin typeface="Roboto"/>
              </a:rPr>
              <a:t> lo que </a:t>
            </a:r>
            <a:r>
              <a:rPr lang="en-IE" sz="4800" dirty="0" err="1">
                <a:latin typeface="Roboto"/>
              </a:rPr>
              <a:t>sientes</a:t>
            </a:r>
            <a:r>
              <a:rPr lang="en-IE" sz="4800" dirty="0">
                <a:latin typeface="Roboto"/>
              </a:rPr>
              <a:t>, </a:t>
            </a:r>
            <a:r>
              <a:rPr lang="en-IE" sz="4800" dirty="0" err="1">
                <a:latin typeface="Roboto"/>
              </a:rPr>
              <a:t>está</a:t>
            </a:r>
            <a:r>
              <a:rPr lang="en-IE" sz="4800" dirty="0">
                <a:latin typeface="Roboto"/>
              </a:rPr>
              <a:t> </a:t>
            </a:r>
            <a:r>
              <a:rPr lang="en-IE" sz="4800" dirty="0" err="1">
                <a:latin typeface="Roboto"/>
              </a:rPr>
              <a:t>escuchándote</a:t>
            </a:r>
            <a:endParaRPr lang="en-IE" sz="4800" dirty="0">
              <a:latin typeface="Roboto"/>
            </a:endParaRPr>
          </a:p>
        </p:txBody>
      </p:sp>
    </p:spTree>
    <p:extLst>
      <p:ext uri="{BB962C8B-B14F-4D97-AF65-F5344CB8AC3E}">
        <p14:creationId xmlns:p14="http://schemas.microsoft.com/office/powerpoint/2010/main" val="21079372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a:xfrm>
            <a:off x="831850" y="3429000"/>
            <a:ext cx="10515600" cy="2852737"/>
          </a:xfrm>
        </p:spPr>
        <p:txBody>
          <a:bodyPr/>
          <a:lstStyle/>
          <a:p>
            <a:r>
              <a:rPr lang="en-IE" sz="2800" dirty="0" err="1">
                <a:latin typeface="Roboto"/>
              </a:rPr>
              <a:t>Preguntas</a:t>
            </a:r>
            <a:r>
              <a:rPr lang="en-IE" sz="2800" dirty="0">
                <a:latin typeface="Roboto"/>
              </a:rPr>
              <a:t> de </a:t>
            </a:r>
            <a:r>
              <a:rPr lang="en-IE" sz="2800" dirty="0" err="1">
                <a:latin typeface="Roboto"/>
              </a:rPr>
              <a:t>resolución</a:t>
            </a:r>
            <a:r>
              <a:rPr lang="en-IE" sz="2800" dirty="0">
                <a:latin typeface="Roboto"/>
              </a:rPr>
              <a:t>:</a:t>
            </a:r>
            <a:br>
              <a:rPr lang="en-IE" sz="2800" dirty="0">
                <a:latin typeface="Roboto"/>
              </a:rPr>
            </a:br>
            <a:br>
              <a:rPr lang="en-IE" sz="2800" dirty="0">
                <a:latin typeface="Roboto"/>
              </a:rPr>
            </a:br>
            <a:r>
              <a:rPr lang="en-IE" sz="2800" dirty="0">
                <a:latin typeface="Roboto"/>
              </a:rPr>
              <a:t>- </a:t>
            </a:r>
            <a:r>
              <a:rPr lang="es-ES" sz="2800" dirty="0">
                <a:latin typeface="Roboto"/>
              </a:rPr>
              <a:t>¿</a:t>
            </a:r>
            <a:r>
              <a:rPr lang="en-IE" sz="2800" dirty="0" err="1">
                <a:latin typeface="Roboto"/>
              </a:rPr>
              <a:t>Qué</a:t>
            </a:r>
            <a:r>
              <a:rPr lang="en-IE" sz="2800" dirty="0">
                <a:latin typeface="Roboto"/>
              </a:rPr>
              <a:t> es lo que </a:t>
            </a:r>
            <a:r>
              <a:rPr lang="en-IE" sz="2800" dirty="0" err="1">
                <a:latin typeface="Roboto"/>
              </a:rPr>
              <a:t>te</a:t>
            </a:r>
            <a:r>
              <a:rPr lang="en-IE" sz="2800" dirty="0">
                <a:latin typeface="Roboto"/>
              </a:rPr>
              <a:t> </a:t>
            </a:r>
            <a:r>
              <a:rPr lang="en-IE" sz="2800" dirty="0" err="1">
                <a:latin typeface="Roboto"/>
              </a:rPr>
              <a:t>gustaría</a:t>
            </a:r>
            <a:r>
              <a:rPr lang="en-IE" sz="2800" dirty="0">
                <a:latin typeface="Roboto"/>
              </a:rPr>
              <a:t> que x (</a:t>
            </a:r>
            <a:r>
              <a:rPr lang="en-IE" sz="2800" dirty="0" err="1">
                <a:latin typeface="Roboto"/>
              </a:rPr>
              <a:t>cliente</a:t>
            </a:r>
            <a:r>
              <a:rPr lang="en-IE" sz="2800" dirty="0">
                <a:latin typeface="Roboto"/>
              </a:rPr>
              <a:t>) </a:t>
            </a:r>
            <a:r>
              <a:rPr lang="en-IE" sz="2800" dirty="0" err="1">
                <a:latin typeface="Roboto"/>
              </a:rPr>
              <a:t>recordase</a:t>
            </a:r>
            <a:r>
              <a:rPr lang="en-IE" sz="2800" dirty="0">
                <a:latin typeface="Roboto"/>
              </a:rPr>
              <a:t> </a:t>
            </a:r>
            <a:r>
              <a:rPr lang="en-IE" sz="2800" dirty="0" err="1">
                <a:latin typeface="Roboto"/>
              </a:rPr>
              <a:t>sobre</a:t>
            </a:r>
            <a:r>
              <a:rPr lang="en-IE" sz="2800" dirty="0">
                <a:latin typeface="Roboto"/>
              </a:rPr>
              <a:t> </a:t>
            </a:r>
            <a:r>
              <a:rPr lang="en-IE" sz="2800" dirty="0" err="1">
                <a:latin typeface="Roboto"/>
              </a:rPr>
              <a:t>tí</a:t>
            </a:r>
            <a:r>
              <a:rPr lang="en-IE" sz="2800" dirty="0">
                <a:latin typeface="Roboto"/>
              </a:rPr>
              <a:t>?</a:t>
            </a:r>
            <a:br>
              <a:rPr lang="en-IE" sz="2800" dirty="0">
                <a:latin typeface="Roboto"/>
              </a:rPr>
            </a:br>
            <a:r>
              <a:rPr lang="en-IE" sz="2800" dirty="0">
                <a:latin typeface="Roboto"/>
              </a:rPr>
              <a:t>- ¿Que </a:t>
            </a:r>
            <a:r>
              <a:rPr lang="en-IE" sz="2800" dirty="0" err="1">
                <a:latin typeface="Roboto"/>
              </a:rPr>
              <a:t>consejos</a:t>
            </a:r>
            <a:r>
              <a:rPr lang="en-IE" sz="2800" dirty="0">
                <a:latin typeface="Roboto"/>
              </a:rPr>
              <a:t> o palabras de </a:t>
            </a:r>
            <a:r>
              <a:rPr lang="en-IE" sz="2800" dirty="0" err="1">
                <a:latin typeface="Roboto"/>
              </a:rPr>
              <a:t>sabiduría</a:t>
            </a:r>
            <a:r>
              <a:rPr lang="en-IE" sz="2800" dirty="0">
                <a:latin typeface="Roboto"/>
              </a:rPr>
              <a:t> </a:t>
            </a:r>
            <a:r>
              <a:rPr lang="en-IE" sz="2800" dirty="0" err="1">
                <a:latin typeface="Roboto"/>
              </a:rPr>
              <a:t>podrían</a:t>
            </a:r>
            <a:r>
              <a:rPr lang="en-IE" sz="2800" dirty="0">
                <a:latin typeface="Roboto"/>
              </a:rPr>
              <a:t> </a:t>
            </a:r>
            <a:r>
              <a:rPr lang="en-IE" sz="2800" dirty="0" err="1">
                <a:latin typeface="Roboto"/>
              </a:rPr>
              <a:t>ayudar</a:t>
            </a:r>
            <a:r>
              <a:rPr lang="en-IE" sz="2800" dirty="0">
                <a:latin typeface="Roboto"/>
              </a:rPr>
              <a:t> a X (</a:t>
            </a:r>
            <a:r>
              <a:rPr lang="en-IE" sz="2800" dirty="0" err="1">
                <a:latin typeface="Roboto"/>
              </a:rPr>
              <a:t>cliente</a:t>
            </a:r>
            <a:r>
              <a:rPr lang="en-IE" sz="2800" dirty="0">
                <a:latin typeface="Roboto"/>
              </a:rPr>
              <a:t>)</a:t>
            </a:r>
            <a:br>
              <a:rPr lang="en-IE" sz="2800" dirty="0">
                <a:latin typeface="Roboto"/>
              </a:rPr>
            </a:br>
            <a:r>
              <a:rPr lang="en-IE" sz="2800" dirty="0">
                <a:latin typeface="Roboto"/>
              </a:rPr>
              <a:t>- ¿</a:t>
            </a:r>
            <a:r>
              <a:rPr lang="en-IE" sz="2800" dirty="0" err="1">
                <a:latin typeface="Roboto"/>
              </a:rPr>
              <a:t>Qué</a:t>
            </a:r>
            <a:r>
              <a:rPr lang="en-IE" sz="2800" dirty="0">
                <a:latin typeface="Roboto"/>
              </a:rPr>
              <a:t> </a:t>
            </a:r>
            <a:r>
              <a:rPr lang="en-IE" sz="2800" dirty="0" err="1">
                <a:latin typeface="Roboto"/>
              </a:rPr>
              <a:t>puedes</a:t>
            </a:r>
            <a:r>
              <a:rPr lang="en-IE" sz="2800" dirty="0">
                <a:latin typeface="Roboto"/>
              </a:rPr>
              <a:t> </a:t>
            </a:r>
            <a:r>
              <a:rPr lang="en-IE" sz="2800" dirty="0" err="1">
                <a:latin typeface="Roboto"/>
              </a:rPr>
              <a:t>decir</a:t>
            </a:r>
            <a:r>
              <a:rPr lang="en-IE" sz="2800" dirty="0">
                <a:latin typeface="Roboto"/>
              </a:rPr>
              <a:t> a X (</a:t>
            </a:r>
            <a:r>
              <a:rPr lang="en-IE" sz="2800" dirty="0" err="1">
                <a:latin typeface="Roboto"/>
              </a:rPr>
              <a:t>cliente</a:t>
            </a:r>
            <a:r>
              <a:rPr lang="en-IE" sz="2800" dirty="0">
                <a:latin typeface="Roboto"/>
              </a:rPr>
              <a:t>) para que </a:t>
            </a:r>
            <a:r>
              <a:rPr lang="en-IE" sz="2800" dirty="0" err="1">
                <a:latin typeface="Roboto"/>
              </a:rPr>
              <a:t>pueda</a:t>
            </a:r>
            <a:r>
              <a:rPr lang="en-IE" sz="2800" dirty="0">
                <a:latin typeface="Roboto"/>
              </a:rPr>
              <a:t> </a:t>
            </a:r>
            <a:r>
              <a:rPr lang="en-IE" sz="2800" dirty="0" err="1">
                <a:latin typeface="Roboto"/>
              </a:rPr>
              <a:t>soltar</a:t>
            </a:r>
            <a:r>
              <a:rPr lang="en-IE" sz="2800" dirty="0">
                <a:latin typeface="Roboto"/>
              </a:rPr>
              <a:t> y </a:t>
            </a:r>
            <a:r>
              <a:rPr lang="en-IE" sz="2800" dirty="0" err="1">
                <a:latin typeface="Roboto"/>
              </a:rPr>
              <a:t>superar</a:t>
            </a:r>
            <a:r>
              <a:rPr lang="en-IE" sz="2800" dirty="0">
                <a:latin typeface="Roboto"/>
              </a:rPr>
              <a:t> </a:t>
            </a:r>
            <a:r>
              <a:rPr lang="en-IE" sz="2800" dirty="0" err="1">
                <a:latin typeface="Roboto"/>
              </a:rPr>
              <a:t>este</a:t>
            </a:r>
            <a:r>
              <a:rPr lang="en-IE" sz="2800" dirty="0">
                <a:latin typeface="Roboto"/>
              </a:rPr>
              <a:t> </a:t>
            </a:r>
            <a:r>
              <a:rPr lang="en-IE" sz="2800" dirty="0" err="1">
                <a:latin typeface="Roboto"/>
              </a:rPr>
              <a:t>proceso</a:t>
            </a:r>
            <a:r>
              <a:rPr lang="en-IE" sz="2800" dirty="0">
                <a:latin typeface="Roboto"/>
              </a:rPr>
              <a:t>?</a:t>
            </a:r>
            <a:br>
              <a:rPr lang="en-IE" sz="2800" dirty="0">
                <a:latin typeface="Roboto"/>
              </a:rPr>
            </a:br>
            <a:r>
              <a:rPr lang="en-IE" sz="2800" dirty="0">
                <a:latin typeface="Roboto"/>
              </a:rPr>
              <a:t>- ¿</a:t>
            </a:r>
            <a:r>
              <a:rPr lang="en-IE" sz="2800" dirty="0" err="1">
                <a:latin typeface="Roboto"/>
              </a:rPr>
              <a:t>Cómo</a:t>
            </a:r>
            <a:r>
              <a:rPr lang="en-IE" sz="2800" dirty="0">
                <a:latin typeface="Roboto"/>
              </a:rPr>
              <a:t> </a:t>
            </a:r>
            <a:r>
              <a:rPr lang="en-IE" sz="2800" dirty="0" err="1">
                <a:latin typeface="Roboto"/>
              </a:rPr>
              <a:t>puede</a:t>
            </a:r>
            <a:r>
              <a:rPr lang="en-IE" sz="2800" dirty="0">
                <a:latin typeface="Roboto"/>
              </a:rPr>
              <a:t> X (</a:t>
            </a:r>
            <a:r>
              <a:rPr lang="en-IE" sz="2800" dirty="0" err="1">
                <a:latin typeface="Roboto"/>
              </a:rPr>
              <a:t>cliente</a:t>
            </a:r>
            <a:r>
              <a:rPr lang="en-IE" sz="2800" dirty="0">
                <a:latin typeface="Roboto"/>
              </a:rPr>
              <a:t>) </a:t>
            </a:r>
            <a:r>
              <a:rPr lang="en-IE" sz="2800" dirty="0" err="1">
                <a:latin typeface="Roboto"/>
              </a:rPr>
              <a:t>conseguir</a:t>
            </a:r>
            <a:r>
              <a:rPr lang="en-IE" sz="2800" dirty="0">
                <a:latin typeface="Roboto"/>
              </a:rPr>
              <a:t> </a:t>
            </a:r>
            <a:r>
              <a:rPr lang="en-IE" sz="2800" dirty="0" err="1">
                <a:latin typeface="Roboto"/>
              </a:rPr>
              <a:t>soltar</a:t>
            </a:r>
            <a:r>
              <a:rPr lang="en-IE" sz="2800" dirty="0">
                <a:latin typeface="Roboto"/>
              </a:rPr>
              <a:t> o </a:t>
            </a:r>
            <a:r>
              <a:rPr lang="en-IE" sz="2800" dirty="0" err="1">
                <a:latin typeface="Roboto"/>
              </a:rPr>
              <a:t>cerrar</a:t>
            </a:r>
            <a:r>
              <a:rPr lang="en-IE" sz="2800" dirty="0">
                <a:latin typeface="Roboto"/>
              </a:rPr>
              <a:t> </a:t>
            </a:r>
            <a:r>
              <a:rPr lang="en-IE" sz="2800" dirty="0" err="1">
                <a:latin typeface="Roboto"/>
              </a:rPr>
              <a:t>este</a:t>
            </a:r>
            <a:r>
              <a:rPr lang="en-IE" sz="2800" dirty="0">
                <a:latin typeface="Roboto"/>
              </a:rPr>
              <a:t> </a:t>
            </a:r>
            <a:r>
              <a:rPr lang="en-IE" sz="2800" dirty="0" err="1">
                <a:latin typeface="Roboto"/>
              </a:rPr>
              <a:t>proceso</a:t>
            </a:r>
            <a:r>
              <a:rPr lang="en-IE" sz="2800" dirty="0">
                <a:latin typeface="Roboto"/>
              </a:rPr>
              <a:t>?</a:t>
            </a:r>
            <a:br>
              <a:rPr lang="en-IE" sz="2800" dirty="0">
                <a:latin typeface="Roboto"/>
              </a:rPr>
            </a:br>
            <a:r>
              <a:rPr lang="en-IE" sz="2800" dirty="0">
                <a:latin typeface="Roboto"/>
              </a:rPr>
              <a:t>- ¿</a:t>
            </a:r>
            <a:r>
              <a:rPr lang="en-IE" sz="2800" dirty="0" err="1">
                <a:latin typeface="Roboto"/>
              </a:rPr>
              <a:t>Qué</a:t>
            </a:r>
            <a:r>
              <a:rPr lang="en-IE" sz="2800" dirty="0">
                <a:latin typeface="Roboto"/>
              </a:rPr>
              <a:t> </a:t>
            </a:r>
            <a:r>
              <a:rPr lang="en-IE" sz="2800" dirty="0" err="1">
                <a:latin typeface="Roboto"/>
              </a:rPr>
              <a:t>puede</a:t>
            </a:r>
            <a:r>
              <a:rPr lang="en-IE" sz="2800" dirty="0">
                <a:latin typeface="Roboto"/>
              </a:rPr>
              <a:t> </a:t>
            </a:r>
            <a:r>
              <a:rPr lang="en-IE" sz="2800" dirty="0" err="1">
                <a:latin typeface="Roboto"/>
              </a:rPr>
              <a:t>hacer</a:t>
            </a:r>
            <a:r>
              <a:rPr lang="en-IE" sz="2800" dirty="0">
                <a:latin typeface="Roboto"/>
              </a:rPr>
              <a:t> X (</a:t>
            </a:r>
            <a:r>
              <a:rPr lang="en-IE" sz="2800" dirty="0" err="1">
                <a:latin typeface="Roboto"/>
              </a:rPr>
              <a:t>cliente</a:t>
            </a:r>
            <a:r>
              <a:rPr lang="en-IE" sz="2800" dirty="0">
                <a:latin typeface="Roboto"/>
              </a:rPr>
              <a:t>) para </a:t>
            </a:r>
            <a:r>
              <a:rPr lang="en-IE" sz="2800" dirty="0" err="1">
                <a:latin typeface="Roboto"/>
              </a:rPr>
              <a:t>aceptar</a:t>
            </a:r>
            <a:r>
              <a:rPr lang="en-IE" sz="2800" dirty="0">
                <a:latin typeface="Roboto"/>
              </a:rPr>
              <a:t> </a:t>
            </a:r>
            <a:r>
              <a:rPr lang="en-IE" sz="2800" dirty="0" err="1">
                <a:latin typeface="Roboto"/>
              </a:rPr>
              <a:t>tu</a:t>
            </a:r>
            <a:r>
              <a:rPr lang="en-IE" sz="2800" dirty="0">
                <a:latin typeface="Roboto"/>
              </a:rPr>
              <a:t> despedida y </a:t>
            </a:r>
            <a:r>
              <a:rPr lang="en-IE" sz="2800" dirty="0" err="1">
                <a:latin typeface="Roboto"/>
              </a:rPr>
              <a:t>continuar</a:t>
            </a:r>
            <a:r>
              <a:rPr lang="en-IE" sz="2800" dirty="0">
                <a:latin typeface="Roboto"/>
              </a:rPr>
              <a:t> con </a:t>
            </a:r>
            <a:r>
              <a:rPr lang="en-IE" sz="2800" dirty="0" err="1">
                <a:latin typeface="Roboto"/>
              </a:rPr>
              <a:t>su</a:t>
            </a:r>
            <a:r>
              <a:rPr lang="en-IE" sz="2800" dirty="0">
                <a:latin typeface="Roboto"/>
              </a:rPr>
              <a:t> </a:t>
            </a:r>
            <a:r>
              <a:rPr lang="en-IE" sz="2800" dirty="0" err="1">
                <a:latin typeface="Roboto"/>
              </a:rPr>
              <a:t>vida</a:t>
            </a:r>
            <a:r>
              <a:rPr lang="en-IE" sz="2800" dirty="0">
                <a:latin typeface="Roboto"/>
              </a:rPr>
              <a:t>?</a:t>
            </a:r>
            <a:br>
              <a:rPr lang="en-IE" sz="2800" dirty="0">
                <a:latin typeface="Roboto"/>
              </a:rPr>
            </a:br>
            <a:r>
              <a:rPr lang="en-IE" sz="2800" dirty="0">
                <a:latin typeface="Roboto"/>
              </a:rPr>
              <a:t>- ¿</a:t>
            </a:r>
            <a:r>
              <a:rPr lang="en-IE" sz="2800" dirty="0" err="1">
                <a:latin typeface="Roboto"/>
              </a:rPr>
              <a:t>Cómo</a:t>
            </a:r>
            <a:r>
              <a:rPr lang="en-IE" sz="2800" dirty="0">
                <a:latin typeface="Roboto"/>
              </a:rPr>
              <a:t> </a:t>
            </a:r>
            <a:r>
              <a:rPr lang="en-IE" sz="2800" dirty="0" err="1">
                <a:latin typeface="Roboto"/>
              </a:rPr>
              <a:t>puede</a:t>
            </a:r>
            <a:r>
              <a:rPr lang="en-IE" sz="2800" dirty="0">
                <a:latin typeface="Roboto"/>
              </a:rPr>
              <a:t> X (</a:t>
            </a:r>
            <a:r>
              <a:rPr lang="en-IE" sz="2800" dirty="0" err="1">
                <a:latin typeface="Roboto"/>
              </a:rPr>
              <a:t>cliente</a:t>
            </a:r>
            <a:r>
              <a:rPr lang="en-IE" sz="2800" dirty="0">
                <a:latin typeface="Roboto"/>
              </a:rPr>
              <a:t>) </a:t>
            </a:r>
            <a:r>
              <a:rPr lang="en-IE" sz="2800" dirty="0" err="1">
                <a:latin typeface="Roboto"/>
              </a:rPr>
              <a:t>beneficiarse</a:t>
            </a:r>
            <a:r>
              <a:rPr lang="en-IE" sz="2800" dirty="0">
                <a:latin typeface="Roboto"/>
              </a:rPr>
              <a:t> de </a:t>
            </a:r>
            <a:r>
              <a:rPr lang="en-IE" sz="2800" dirty="0" err="1">
                <a:latin typeface="Roboto"/>
              </a:rPr>
              <a:t>este</a:t>
            </a:r>
            <a:r>
              <a:rPr lang="en-IE" sz="2800" dirty="0">
                <a:latin typeface="Roboto"/>
              </a:rPr>
              <a:t> </a:t>
            </a:r>
            <a:r>
              <a:rPr lang="en-IE" sz="2800" dirty="0" err="1">
                <a:latin typeface="Roboto"/>
              </a:rPr>
              <a:t>diálogo</a:t>
            </a:r>
            <a:r>
              <a:rPr lang="en-IE" sz="2800" dirty="0">
                <a:latin typeface="Roboto"/>
              </a:rPr>
              <a:t>?</a:t>
            </a:r>
            <a:br>
              <a:rPr lang="en-IE" sz="2800" dirty="0">
                <a:latin typeface="Roboto"/>
              </a:rPr>
            </a:br>
            <a:r>
              <a:rPr lang="en-IE" sz="2800" dirty="0">
                <a:latin typeface="Roboto"/>
              </a:rPr>
              <a:t>- ¿</a:t>
            </a:r>
            <a:r>
              <a:rPr lang="en-IE" sz="2800" dirty="0" err="1">
                <a:latin typeface="Roboto"/>
              </a:rPr>
              <a:t>Qué</a:t>
            </a:r>
            <a:r>
              <a:rPr lang="en-IE" sz="2800" dirty="0">
                <a:latin typeface="Roboto"/>
              </a:rPr>
              <a:t> </a:t>
            </a:r>
            <a:r>
              <a:rPr lang="en-IE" sz="2800" dirty="0" err="1">
                <a:latin typeface="Roboto"/>
              </a:rPr>
              <a:t>más</a:t>
            </a:r>
            <a:r>
              <a:rPr lang="en-IE" sz="2800" dirty="0">
                <a:latin typeface="Roboto"/>
              </a:rPr>
              <a:t> </a:t>
            </a:r>
            <a:r>
              <a:rPr lang="en-IE" sz="2800" dirty="0" err="1">
                <a:latin typeface="Roboto"/>
              </a:rPr>
              <a:t>necesita</a:t>
            </a:r>
            <a:r>
              <a:rPr lang="en-IE" sz="2800" dirty="0">
                <a:latin typeface="Roboto"/>
              </a:rPr>
              <a:t> X (</a:t>
            </a:r>
            <a:r>
              <a:rPr lang="en-IE" sz="2800" dirty="0" err="1">
                <a:latin typeface="Roboto"/>
              </a:rPr>
              <a:t>cliente</a:t>
            </a:r>
            <a:r>
              <a:rPr lang="en-IE" sz="2800" dirty="0">
                <a:latin typeface="Roboto"/>
              </a:rPr>
              <a:t>) para ser </a:t>
            </a:r>
            <a:r>
              <a:rPr lang="en-IE" sz="2800" dirty="0" err="1">
                <a:latin typeface="Roboto"/>
              </a:rPr>
              <a:t>más</a:t>
            </a:r>
            <a:r>
              <a:rPr lang="en-IE" sz="2800" dirty="0">
                <a:latin typeface="Roboto"/>
              </a:rPr>
              <a:t> </a:t>
            </a:r>
            <a:r>
              <a:rPr lang="en-IE" sz="2800" dirty="0" err="1">
                <a:latin typeface="Roboto"/>
              </a:rPr>
              <a:t>feliz</a:t>
            </a:r>
            <a:r>
              <a:rPr lang="en-IE" sz="2800" dirty="0">
                <a:latin typeface="Roboto"/>
              </a:rPr>
              <a:t> y </a:t>
            </a:r>
            <a:r>
              <a:rPr lang="en-IE" sz="2800" dirty="0" err="1">
                <a:latin typeface="Roboto"/>
              </a:rPr>
              <a:t>mejorar</a:t>
            </a:r>
            <a:r>
              <a:rPr lang="en-IE" sz="2800" dirty="0">
                <a:latin typeface="Roboto"/>
              </a:rPr>
              <a:t> </a:t>
            </a:r>
            <a:r>
              <a:rPr lang="en-IE" sz="2800" dirty="0" err="1">
                <a:latin typeface="Roboto"/>
              </a:rPr>
              <a:t>su</a:t>
            </a:r>
            <a:r>
              <a:rPr lang="en-IE" sz="2800" dirty="0">
                <a:latin typeface="Roboto"/>
              </a:rPr>
              <a:t> </a:t>
            </a:r>
            <a:r>
              <a:rPr lang="en-IE" sz="2800" dirty="0" err="1">
                <a:latin typeface="Roboto"/>
              </a:rPr>
              <a:t>vida</a:t>
            </a:r>
            <a:r>
              <a:rPr lang="en-IE" sz="2800" dirty="0">
                <a:latin typeface="Roboto"/>
              </a:rPr>
              <a:t>?</a:t>
            </a:r>
            <a:br>
              <a:rPr lang="en-IE" sz="2800" dirty="0">
                <a:latin typeface="Roboto"/>
              </a:rPr>
            </a:br>
            <a:r>
              <a:rPr lang="en-IE" sz="2800" dirty="0">
                <a:latin typeface="Roboto"/>
              </a:rPr>
              <a:t>FINAL (para los dos): ¿Hay </a:t>
            </a:r>
            <a:r>
              <a:rPr lang="en-IE" sz="2800" dirty="0" err="1">
                <a:latin typeface="Roboto"/>
              </a:rPr>
              <a:t>alguna</a:t>
            </a:r>
            <a:r>
              <a:rPr lang="en-IE" sz="2800" dirty="0">
                <a:latin typeface="Roboto"/>
              </a:rPr>
              <a:t> </a:t>
            </a:r>
            <a:r>
              <a:rPr lang="en-IE" sz="2800" dirty="0" err="1">
                <a:latin typeface="Roboto"/>
              </a:rPr>
              <a:t>cosa</a:t>
            </a:r>
            <a:r>
              <a:rPr lang="en-IE" sz="2800" dirty="0">
                <a:latin typeface="Roboto"/>
              </a:rPr>
              <a:t> </a:t>
            </a:r>
            <a:r>
              <a:rPr lang="en-IE" sz="2800" dirty="0" err="1">
                <a:latin typeface="Roboto"/>
              </a:rPr>
              <a:t>más</a:t>
            </a:r>
            <a:r>
              <a:rPr lang="en-IE" sz="2800" dirty="0">
                <a:latin typeface="Roboto"/>
              </a:rPr>
              <a:t> que </a:t>
            </a:r>
            <a:r>
              <a:rPr lang="en-IE" sz="2800" dirty="0" err="1">
                <a:latin typeface="Roboto"/>
              </a:rPr>
              <a:t>te</a:t>
            </a:r>
            <a:r>
              <a:rPr lang="en-IE" sz="2800" dirty="0">
                <a:latin typeface="Roboto"/>
              </a:rPr>
              <a:t> </a:t>
            </a:r>
            <a:r>
              <a:rPr lang="en-IE" sz="2800" dirty="0" err="1">
                <a:latin typeface="Roboto"/>
              </a:rPr>
              <a:t>gustaría</a:t>
            </a:r>
            <a:r>
              <a:rPr lang="en-IE" sz="2800" dirty="0">
                <a:latin typeface="Roboto"/>
              </a:rPr>
              <a:t> </a:t>
            </a:r>
            <a:r>
              <a:rPr lang="en-IE" sz="2800" dirty="0" err="1">
                <a:latin typeface="Roboto"/>
              </a:rPr>
              <a:t>decir</a:t>
            </a:r>
            <a:r>
              <a:rPr lang="en-IE" sz="2800" dirty="0">
                <a:latin typeface="Roboto"/>
              </a:rPr>
              <a:t> antes de </a:t>
            </a:r>
            <a:r>
              <a:rPr lang="en-IE" sz="2800" dirty="0" err="1">
                <a:latin typeface="Roboto"/>
              </a:rPr>
              <a:t>decir</a:t>
            </a:r>
            <a:r>
              <a:rPr lang="en-IE" sz="2800" dirty="0">
                <a:latin typeface="Roboto"/>
              </a:rPr>
              <a:t> ADIOS / HASTA SIEMPRE?</a:t>
            </a:r>
          </a:p>
        </p:txBody>
      </p:sp>
    </p:spTree>
    <p:extLst>
      <p:ext uri="{BB962C8B-B14F-4D97-AF65-F5344CB8AC3E}">
        <p14:creationId xmlns:p14="http://schemas.microsoft.com/office/powerpoint/2010/main" val="25901557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400" dirty="0">
                <a:latin typeface="Roboto"/>
              </a:rPr>
              <a:t>NOTA: Durante una </a:t>
            </a:r>
            <a:r>
              <a:rPr lang="en-IE" sz="4400" dirty="0" err="1">
                <a:latin typeface="Roboto"/>
              </a:rPr>
              <a:t>regresión</a:t>
            </a:r>
            <a:r>
              <a:rPr lang="en-IE" sz="4400" dirty="0">
                <a:latin typeface="Roboto"/>
              </a:rPr>
              <a:t>, se </a:t>
            </a:r>
            <a:r>
              <a:rPr lang="en-IE" sz="4400" dirty="0" err="1">
                <a:latin typeface="Roboto"/>
              </a:rPr>
              <a:t>pude</a:t>
            </a:r>
            <a:r>
              <a:rPr lang="en-IE" sz="4400" dirty="0">
                <a:latin typeface="Roboto"/>
              </a:rPr>
              <a:t> </a:t>
            </a:r>
            <a:r>
              <a:rPr lang="en-IE" sz="4400" dirty="0" err="1">
                <a:latin typeface="Roboto"/>
              </a:rPr>
              <a:t>utilizar</a:t>
            </a:r>
            <a:r>
              <a:rPr lang="en-IE" sz="4400" dirty="0">
                <a:latin typeface="Roboto"/>
              </a:rPr>
              <a:t> </a:t>
            </a:r>
            <a:r>
              <a:rPr lang="en-IE" sz="4400" dirty="0" err="1">
                <a:latin typeface="Roboto"/>
              </a:rPr>
              <a:t>Terapia</a:t>
            </a:r>
            <a:r>
              <a:rPr lang="en-IE" sz="4400" dirty="0">
                <a:latin typeface="Roboto"/>
              </a:rPr>
              <a:t> de </a:t>
            </a:r>
            <a:r>
              <a:rPr lang="en-IE" sz="4400" dirty="0" err="1">
                <a:latin typeface="Roboto"/>
              </a:rPr>
              <a:t>Partes</a:t>
            </a:r>
            <a:r>
              <a:rPr lang="en-IE" sz="4400" dirty="0">
                <a:latin typeface="Roboto"/>
              </a:rPr>
              <a:t> (</a:t>
            </a:r>
            <a:r>
              <a:rPr lang="en-IE" sz="4400" dirty="0" err="1">
                <a:latin typeface="Roboto"/>
              </a:rPr>
              <a:t>reencuadre</a:t>
            </a:r>
            <a:r>
              <a:rPr lang="en-IE" sz="4400" dirty="0">
                <a:latin typeface="Roboto"/>
              </a:rPr>
              <a:t> </a:t>
            </a:r>
            <a:r>
              <a:rPr lang="en-IE" sz="4400" dirty="0" err="1">
                <a:latin typeface="Roboto"/>
              </a:rPr>
              <a:t>en</a:t>
            </a:r>
            <a:r>
              <a:rPr lang="en-IE" sz="4400" dirty="0">
                <a:latin typeface="Roboto"/>
              </a:rPr>
              <a:t> 6 pasos) o </a:t>
            </a:r>
            <a:r>
              <a:rPr lang="en-IE" sz="4400" dirty="0" err="1">
                <a:latin typeface="Roboto"/>
              </a:rPr>
              <a:t>Terapia</a:t>
            </a:r>
            <a:r>
              <a:rPr lang="en-IE" sz="4400" dirty="0">
                <a:latin typeface="Roboto"/>
              </a:rPr>
              <a:t> de </a:t>
            </a:r>
            <a:r>
              <a:rPr lang="en-IE" sz="4400" dirty="0" err="1">
                <a:latin typeface="Roboto"/>
              </a:rPr>
              <a:t>Perdón</a:t>
            </a:r>
            <a:r>
              <a:rPr lang="en-IE" sz="4400" dirty="0">
                <a:latin typeface="Roboto"/>
              </a:rPr>
              <a:t> </a:t>
            </a:r>
            <a:r>
              <a:rPr lang="en-IE" sz="4400" dirty="0" err="1">
                <a:latin typeface="Roboto"/>
              </a:rPr>
              <a:t>si</a:t>
            </a:r>
            <a:r>
              <a:rPr lang="en-IE" sz="4400" dirty="0">
                <a:latin typeface="Roboto"/>
              </a:rPr>
              <a:t> es </a:t>
            </a:r>
            <a:r>
              <a:rPr lang="en-IE" sz="4400" dirty="0" err="1">
                <a:latin typeface="Roboto"/>
              </a:rPr>
              <a:t>necesario</a:t>
            </a:r>
            <a:r>
              <a:rPr lang="en-IE" sz="4400" dirty="0">
                <a:latin typeface="Roboto"/>
              </a:rPr>
              <a:t>.</a:t>
            </a:r>
            <a:br>
              <a:rPr lang="en-IE" sz="4400" dirty="0">
                <a:latin typeface="Roboto"/>
              </a:rPr>
            </a:br>
            <a:br>
              <a:rPr lang="en-IE" sz="4400" dirty="0">
                <a:latin typeface="Roboto"/>
              </a:rPr>
            </a:br>
            <a:r>
              <a:rPr lang="en-IE" sz="4400" dirty="0">
                <a:latin typeface="Roboto"/>
              </a:rPr>
              <a:t>NO SIEMPRE ES NECESARIO</a:t>
            </a:r>
          </a:p>
        </p:txBody>
      </p:sp>
    </p:spTree>
    <p:extLst>
      <p:ext uri="{BB962C8B-B14F-4D97-AF65-F5344CB8AC3E}">
        <p14:creationId xmlns:p14="http://schemas.microsoft.com/office/powerpoint/2010/main" val="5172851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85D7-E139-4E53-8B53-450D879CFC1F}"/>
              </a:ext>
            </a:extLst>
          </p:cNvPr>
          <p:cNvSpPr>
            <a:spLocks noGrp="1"/>
          </p:cNvSpPr>
          <p:nvPr>
            <p:ph type="title"/>
          </p:nvPr>
        </p:nvSpPr>
        <p:spPr/>
        <p:txBody>
          <a:bodyPr/>
          <a:lstStyle/>
          <a:p>
            <a:r>
              <a:rPr lang="en-IE" sz="4800" dirty="0">
                <a:latin typeface="Roboto "/>
              </a:rPr>
              <a:t>OTRAS CONDICIONES PARA AYUDAR CON HIPNOTERAPIA INTEGRATIVA</a:t>
            </a:r>
          </a:p>
        </p:txBody>
      </p:sp>
    </p:spTree>
    <p:extLst>
      <p:ext uri="{BB962C8B-B14F-4D97-AF65-F5344CB8AC3E}">
        <p14:creationId xmlns:p14="http://schemas.microsoft.com/office/powerpoint/2010/main" val="24612718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5E4E-CC10-4957-8E26-24D2D12A5F1F}"/>
              </a:ext>
            </a:extLst>
          </p:cNvPr>
          <p:cNvSpPr>
            <a:spLocks noGrp="1"/>
          </p:cNvSpPr>
          <p:nvPr>
            <p:ph type="title"/>
          </p:nvPr>
        </p:nvSpPr>
        <p:spPr>
          <a:xfrm>
            <a:off x="1119233" y="739346"/>
            <a:ext cx="10515600" cy="1059588"/>
          </a:xfrm>
        </p:spPr>
        <p:txBody>
          <a:bodyPr/>
          <a:lstStyle/>
          <a:p>
            <a:r>
              <a:rPr lang="en-IE" sz="5400" dirty="0">
                <a:latin typeface="Roboto "/>
              </a:rPr>
              <a:t>TOP 10</a:t>
            </a:r>
          </a:p>
        </p:txBody>
      </p:sp>
      <p:sp>
        <p:nvSpPr>
          <p:cNvPr id="3" name="Text Placeholder 2">
            <a:extLst>
              <a:ext uri="{FF2B5EF4-FFF2-40B4-BE49-F238E27FC236}">
                <a16:creationId xmlns:a16="http://schemas.microsoft.com/office/drawing/2014/main" id="{5A62AB61-8F3E-4B4E-B0A2-DB767D036E36}"/>
              </a:ext>
            </a:extLst>
          </p:cNvPr>
          <p:cNvSpPr>
            <a:spLocks noGrp="1"/>
          </p:cNvSpPr>
          <p:nvPr>
            <p:ph type="body" idx="1"/>
          </p:nvPr>
        </p:nvSpPr>
        <p:spPr>
          <a:xfrm>
            <a:off x="1014730" y="1667556"/>
            <a:ext cx="10515600" cy="1500187"/>
          </a:xfrm>
        </p:spPr>
        <p:txBody>
          <a:bodyPr/>
          <a:lstStyle/>
          <a:p>
            <a:r>
              <a:rPr lang="en-IE" dirty="0">
                <a:solidFill>
                  <a:schemeClr val="tx1"/>
                </a:solidFill>
                <a:latin typeface="Roboto "/>
              </a:rPr>
              <a:t>1- </a:t>
            </a:r>
            <a:r>
              <a:rPr lang="en-IE" dirty="0" err="1">
                <a:solidFill>
                  <a:schemeClr val="tx1"/>
                </a:solidFill>
                <a:latin typeface="Roboto "/>
              </a:rPr>
              <a:t>Adelgazamiento</a:t>
            </a:r>
            <a:r>
              <a:rPr lang="en-IE" dirty="0">
                <a:solidFill>
                  <a:schemeClr val="tx1"/>
                </a:solidFill>
                <a:latin typeface="Roboto "/>
              </a:rPr>
              <a:t> y </a:t>
            </a:r>
            <a:r>
              <a:rPr lang="en-IE" dirty="0" err="1">
                <a:solidFill>
                  <a:schemeClr val="tx1"/>
                </a:solidFill>
                <a:latin typeface="Roboto "/>
              </a:rPr>
              <a:t>relación</a:t>
            </a:r>
            <a:r>
              <a:rPr lang="en-IE" dirty="0">
                <a:solidFill>
                  <a:schemeClr val="tx1"/>
                </a:solidFill>
                <a:latin typeface="Roboto "/>
              </a:rPr>
              <a:t> con la comida (</a:t>
            </a:r>
            <a:r>
              <a:rPr lang="en-IE" dirty="0" err="1">
                <a:solidFill>
                  <a:schemeClr val="tx1"/>
                </a:solidFill>
                <a:latin typeface="Roboto "/>
              </a:rPr>
              <a:t>azucar</a:t>
            </a:r>
            <a:r>
              <a:rPr lang="en-IE" dirty="0">
                <a:solidFill>
                  <a:schemeClr val="tx1"/>
                </a:solidFill>
                <a:latin typeface="Roboto "/>
              </a:rPr>
              <a:t>, </a:t>
            </a:r>
            <a:r>
              <a:rPr lang="en-IE" dirty="0" err="1">
                <a:solidFill>
                  <a:schemeClr val="tx1"/>
                </a:solidFill>
                <a:latin typeface="Roboto "/>
              </a:rPr>
              <a:t>motivación</a:t>
            </a:r>
            <a:r>
              <a:rPr lang="en-IE" dirty="0">
                <a:solidFill>
                  <a:schemeClr val="tx1"/>
                </a:solidFill>
                <a:latin typeface="Roboto "/>
              </a:rPr>
              <a:t>, </a:t>
            </a:r>
            <a:r>
              <a:rPr lang="en-IE" dirty="0" err="1">
                <a:solidFill>
                  <a:schemeClr val="tx1"/>
                </a:solidFill>
                <a:latin typeface="Roboto "/>
              </a:rPr>
              <a:t>hábitos</a:t>
            </a:r>
            <a:r>
              <a:rPr lang="en-IE" dirty="0">
                <a:solidFill>
                  <a:schemeClr val="tx1"/>
                </a:solidFill>
                <a:latin typeface="Roboto "/>
              </a:rPr>
              <a:t> </a:t>
            </a:r>
            <a:r>
              <a:rPr lang="en-IE" dirty="0" err="1">
                <a:solidFill>
                  <a:schemeClr val="tx1"/>
                </a:solidFill>
                <a:latin typeface="Roboto "/>
              </a:rPr>
              <a:t>alimenticios</a:t>
            </a:r>
            <a:r>
              <a:rPr lang="en-IE" dirty="0">
                <a:solidFill>
                  <a:schemeClr val="tx1"/>
                </a:solidFill>
                <a:latin typeface="Roboto "/>
              </a:rPr>
              <a:t>…)</a:t>
            </a:r>
          </a:p>
          <a:p>
            <a:r>
              <a:rPr lang="en-IE" dirty="0">
                <a:solidFill>
                  <a:schemeClr val="tx1"/>
                </a:solidFill>
                <a:latin typeface="Roboto "/>
              </a:rPr>
              <a:t>2- </a:t>
            </a:r>
            <a:r>
              <a:rPr lang="en-IE" dirty="0" err="1">
                <a:solidFill>
                  <a:schemeClr val="tx1"/>
                </a:solidFill>
                <a:latin typeface="Roboto "/>
              </a:rPr>
              <a:t>Tabaquismo</a:t>
            </a:r>
            <a:endParaRPr lang="en-IE" dirty="0">
              <a:solidFill>
                <a:schemeClr val="tx1"/>
              </a:solidFill>
              <a:latin typeface="Roboto "/>
            </a:endParaRPr>
          </a:p>
          <a:p>
            <a:r>
              <a:rPr lang="en-IE" dirty="0">
                <a:solidFill>
                  <a:schemeClr val="tx1"/>
                </a:solidFill>
                <a:latin typeface="Roboto "/>
              </a:rPr>
              <a:t>3- </a:t>
            </a:r>
            <a:r>
              <a:rPr lang="en-IE" dirty="0" err="1">
                <a:solidFill>
                  <a:schemeClr val="tx1"/>
                </a:solidFill>
                <a:latin typeface="Roboto "/>
              </a:rPr>
              <a:t>Ansiedad</a:t>
            </a:r>
            <a:r>
              <a:rPr lang="en-IE" dirty="0">
                <a:solidFill>
                  <a:schemeClr val="tx1"/>
                </a:solidFill>
                <a:latin typeface="Roboto "/>
              </a:rPr>
              <a:t> y </a:t>
            </a:r>
            <a:r>
              <a:rPr lang="en-IE" dirty="0" err="1">
                <a:solidFill>
                  <a:schemeClr val="tx1"/>
                </a:solidFill>
                <a:latin typeface="Roboto "/>
              </a:rPr>
              <a:t>Estrés</a:t>
            </a:r>
            <a:r>
              <a:rPr lang="en-IE" dirty="0">
                <a:solidFill>
                  <a:schemeClr val="tx1"/>
                </a:solidFill>
                <a:latin typeface="Roboto "/>
              </a:rPr>
              <a:t> (</a:t>
            </a:r>
            <a:r>
              <a:rPr lang="en-IE" dirty="0" err="1">
                <a:solidFill>
                  <a:schemeClr val="tx1"/>
                </a:solidFill>
                <a:latin typeface="Roboto "/>
              </a:rPr>
              <a:t>generalizada</a:t>
            </a:r>
            <a:r>
              <a:rPr lang="en-IE" dirty="0">
                <a:solidFill>
                  <a:schemeClr val="tx1"/>
                </a:solidFill>
                <a:latin typeface="Roboto "/>
              </a:rPr>
              <a:t>, social, comida…)</a:t>
            </a:r>
          </a:p>
          <a:p>
            <a:r>
              <a:rPr lang="en-IE" dirty="0">
                <a:solidFill>
                  <a:schemeClr val="tx1"/>
                </a:solidFill>
                <a:latin typeface="Roboto "/>
              </a:rPr>
              <a:t>4- </a:t>
            </a:r>
            <a:r>
              <a:rPr lang="en-IE" dirty="0" err="1">
                <a:solidFill>
                  <a:schemeClr val="tx1"/>
                </a:solidFill>
                <a:latin typeface="Roboto "/>
              </a:rPr>
              <a:t>Miedo</a:t>
            </a:r>
            <a:r>
              <a:rPr lang="en-IE" dirty="0">
                <a:solidFill>
                  <a:schemeClr val="tx1"/>
                </a:solidFill>
                <a:latin typeface="Roboto "/>
              </a:rPr>
              <a:t>/</a:t>
            </a:r>
            <a:r>
              <a:rPr lang="en-IE" dirty="0" err="1">
                <a:solidFill>
                  <a:schemeClr val="tx1"/>
                </a:solidFill>
                <a:latin typeface="Roboto "/>
              </a:rPr>
              <a:t>fobias</a:t>
            </a:r>
            <a:endParaRPr lang="en-IE" dirty="0">
              <a:solidFill>
                <a:schemeClr val="tx1"/>
              </a:solidFill>
              <a:latin typeface="Roboto "/>
            </a:endParaRPr>
          </a:p>
          <a:p>
            <a:r>
              <a:rPr lang="en-IE" dirty="0">
                <a:solidFill>
                  <a:schemeClr val="tx1"/>
                </a:solidFill>
                <a:latin typeface="Roboto "/>
              </a:rPr>
              <a:t>5- Control de </a:t>
            </a:r>
            <a:r>
              <a:rPr lang="en-IE" dirty="0" err="1">
                <a:solidFill>
                  <a:schemeClr val="tx1"/>
                </a:solidFill>
                <a:latin typeface="Roboto "/>
              </a:rPr>
              <a:t>dolor</a:t>
            </a:r>
            <a:endParaRPr lang="en-IE" dirty="0">
              <a:solidFill>
                <a:schemeClr val="tx1"/>
              </a:solidFill>
              <a:latin typeface="Roboto "/>
            </a:endParaRPr>
          </a:p>
          <a:p>
            <a:r>
              <a:rPr lang="en-IE" dirty="0">
                <a:solidFill>
                  <a:schemeClr val="tx1"/>
                </a:solidFill>
                <a:latin typeface="Roboto "/>
              </a:rPr>
              <a:t>6- </a:t>
            </a:r>
            <a:r>
              <a:rPr lang="en-IE" dirty="0" err="1">
                <a:solidFill>
                  <a:schemeClr val="tx1"/>
                </a:solidFill>
                <a:latin typeface="Roboto "/>
              </a:rPr>
              <a:t>Autoestima</a:t>
            </a:r>
            <a:r>
              <a:rPr lang="en-IE" dirty="0">
                <a:solidFill>
                  <a:schemeClr val="tx1"/>
                </a:solidFill>
                <a:latin typeface="Roboto "/>
              </a:rPr>
              <a:t>/</a:t>
            </a:r>
            <a:r>
              <a:rPr lang="en-IE" dirty="0" err="1">
                <a:solidFill>
                  <a:schemeClr val="tx1"/>
                </a:solidFill>
                <a:latin typeface="Roboto "/>
              </a:rPr>
              <a:t>Autoconfianza</a:t>
            </a:r>
            <a:endParaRPr lang="en-IE" dirty="0">
              <a:solidFill>
                <a:schemeClr val="tx1"/>
              </a:solidFill>
              <a:latin typeface="Roboto "/>
            </a:endParaRPr>
          </a:p>
          <a:p>
            <a:r>
              <a:rPr lang="en-IE" dirty="0">
                <a:solidFill>
                  <a:schemeClr val="tx1"/>
                </a:solidFill>
                <a:latin typeface="Roboto "/>
              </a:rPr>
              <a:t>7- </a:t>
            </a:r>
            <a:r>
              <a:rPr lang="en-IE" dirty="0" err="1">
                <a:solidFill>
                  <a:schemeClr val="tx1"/>
                </a:solidFill>
                <a:latin typeface="Roboto "/>
              </a:rPr>
              <a:t>Bloqueos</a:t>
            </a:r>
            <a:endParaRPr lang="en-IE" dirty="0">
              <a:solidFill>
                <a:schemeClr val="tx1"/>
              </a:solidFill>
              <a:latin typeface="Roboto "/>
            </a:endParaRPr>
          </a:p>
          <a:p>
            <a:r>
              <a:rPr lang="en-IE" dirty="0">
                <a:solidFill>
                  <a:schemeClr val="tx1"/>
                </a:solidFill>
                <a:latin typeface="Roboto "/>
              </a:rPr>
              <a:t>8- </a:t>
            </a:r>
            <a:r>
              <a:rPr lang="en-IE" dirty="0" err="1">
                <a:solidFill>
                  <a:schemeClr val="tx1"/>
                </a:solidFill>
                <a:latin typeface="Roboto "/>
              </a:rPr>
              <a:t>Procrastinación</a:t>
            </a:r>
            <a:endParaRPr lang="en-IE" dirty="0">
              <a:solidFill>
                <a:schemeClr val="tx1"/>
              </a:solidFill>
              <a:latin typeface="Roboto "/>
            </a:endParaRPr>
          </a:p>
          <a:p>
            <a:r>
              <a:rPr lang="en-IE" dirty="0">
                <a:solidFill>
                  <a:schemeClr val="tx1"/>
                </a:solidFill>
                <a:latin typeface="Roboto "/>
              </a:rPr>
              <a:t>9 –Traumas</a:t>
            </a:r>
          </a:p>
          <a:p>
            <a:r>
              <a:rPr lang="en-IE" dirty="0">
                <a:solidFill>
                  <a:schemeClr val="tx1"/>
                </a:solidFill>
                <a:latin typeface="Roboto "/>
              </a:rPr>
              <a:t>10- </a:t>
            </a:r>
            <a:r>
              <a:rPr lang="en-IE" dirty="0" err="1">
                <a:solidFill>
                  <a:schemeClr val="tx1"/>
                </a:solidFill>
                <a:latin typeface="Roboto "/>
              </a:rPr>
              <a:t>Disfunciones</a:t>
            </a:r>
            <a:r>
              <a:rPr lang="en-IE" dirty="0">
                <a:solidFill>
                  <a:schemeClr val="tx1"/>
                </a:solidFill>
                <a:latin typeface="Roboto "/>
              </a:rPr>
              <a:t> </a:t>
            </a:r>
            <a:r>
              <a:rPr lang="en-IE" dirty="0" err="1">
                <a:solidFill>
                  <a:schemeClr val="tx1"/>
                </a:solidFill>
                <a:latin typeface="Roboto "/>
              </a:rPr>
              <a:t>sexuales</a:t>
            </a:r>
            <a:endParaRPr lang="en-IE" dirty="0">
              <a:solidFill>
                <a:schemeClr val="tx1"/>
              </a:solidFill>
              <a:latin typeface="Roboto "/>
            </a:endParaRPr>
          </a:p>
        </p:txBody>
      </p:sp>
    </p:spTree>
    <p:extLst>
      <p:ext uri="{BB962C8B-B14F-4D97-AF65-F5344CB8AC3E}">
        <p14:creationId xmlns:p14="http://schemas.microsoft.com/office/powerpoint/2010/main" val="36218995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E91F1-1D6E-441E-8D8E-E64348676CA7}"/>
              </a:ext>
            </a:extLst>
          </p:cNvPr>
          <p:cNvSpPr>
            <a:spLocks noGrp="1"/>
          </p:cNvSpPr>
          <p:nvPr>
            <p:ph type="title"/>
          </p:nvPr>
        </p:nvSpPr>
        <p:spPr>
          <a:xfrm>
            <a:off x="831850" y="283370"/>
            <a:ext cx="10515600" cy="1500188"/>
          </a:xfrm>
        </p:spPr>
        <p:txBody>
          <a:bodyPr/>
          <a:lstStyle/>
          <a:p>
            <a:r>
              <a:rPr lang="en-IE" sz="4400" dirty="0">
                <a:latin typeface="Roboto "/>
              </a:rPr>
              <a:t>OTROS</a:t>
            </a:r>
          </a:p>
        </p:txBody>
      </p:sp>
      <p:sp>
        <p:nvSpPr>
          <p:cNvPr id="3" name="Text Placeholder 2">
            <a:extLst>
              <a:ext uri="{FF2B5EF4-FFF2-40B4-BE49-F238E27FC236}">
                <a16:creationId xmlns:a16="http://schemas.microsoft.com/office/drawing/2014/main" id="{DC396FD3-EEB4-4C01-9BAF-DA3A884C7F8D}"/>
              </a:ext>
            </a:extLst>
          </p:cNvPr>
          <p:cNvSpPr>
            <a:spLocks noGrp="1"/>
          </p:cNvSpPr>
          <p:nvPr>
            <p:ph type="body" idx="1"/>
          </p:nvPr>
        </p:nvSpPr>
        <p:spPr>
          <a:xfrm>
            <a:off x="838200" y="1928813"/>
            <a:ext cx="10515600" cy="1500187"/>
          </a:xfrm>
        </p:spPr>
        <p:txBody>
          <a:bodyPr/>
          <a:lstStyle/>
          <a:p>
            <a:pPr marL="571500" indent="-342900">
              <a:buFontTx/>
              <a:buChar char="-"/>
            </a:pPr>
            <a:r>
              <a:rPr lang="en-IE" dirty="0" err="1">
                <a:solidFill>
                  <a:schemeClr val="tx1"/>
                </a:solidFill>
                <a:latin typeface="Roboto "/>
              </a:rPr>
              <a:t>Insomnio</a:t>
            </a:r>
            <a:endParaRPr lang="en-IE" dirty="0">
              <a:solidFill>
                <a:schemeClr val="tx1"/>
              </a:solidFill>
              <a:latin typeface="Roboto "/>
            </a:endParaRPr>
          </a:p>
          <a:p>
            <a:pPr marL="571500" indent="-342900">
              <a:buFontTx/>
              <a:buChar char="-"/>
            </a:pPr>
            <a:r>
              <a:rPr lang="en-IE" dirty="0" err="1">
                <a:solidFill>
                  <a:schemeClr val="tx1"/>
                </a:solidFill>
                <a:latin typeface="Roboto "/>
              </a:rPr>
              <a:t>Síntomas</a:t>
            </a:r>
            <a:r>
              <a:rPr lang="en-IE" dirty="0">
                <a:solidFill>
                  <a:schemeClr val="tx1"/>
                </a:solidFill>
                <a:latin typeface="Roboto "/>
              </a:rPr>
              <a:t> de </a:t>
            </a:r>
            <a:r>
              <a:rPr lang="en-IE" dirty="0" err="1">
                <a:solidFill>
                  <a:schemeClr val="tx1"/>
                </a:solidFill>
                <a:latin typeface="Roboto "/>
              </a:rPr>
              <a:t>depresión</a:t>
            </a:r>
            <a:endParaRPr lang="en-IE" dirty="0">
              <a:solidFill>
                <a:schemeClr val="tx1"/>
              </a:solidFill>
              <a:latin typeface="Roboto "/>
            </a:endParaRPr>
          </a:p>
          <a:p>
            <a:pPr marL="571500" indent="-342900">
              <a:buFontTx/>
              <a:buChar char="-"/>
            </a:pPr>
            <a:r>
              <a:rPr lang="en-IE" dirty="0" err="1">
                <a:solidFill>
                  <a:schemeClr val="tx1"/>
                </a:solidFill>
                <a:latin typeface="Roboto "/>
              </a:rPr>
              <a:t>Intestino</a:t>
            </a:r>
            <a:r>
              <a:rPr lang="en-IE" dirty="0">
                <a:solidFill>
                  <a:schemeClr val="tx1"/>
                </a:solidFill>
                <a:latin typeface="Roboto "/>
              </a:rPr>
              <a:t> Irritable</a:t>
            </a:r>
          </a:p>
          <a:p>
            <a:pPr marL="571500" indent="-342900">
              <a:buFontTx/>
              <a:buChar char="-"/>
            </a:pPr>
            <a:r>
              <a:rPr lang="en-IE" dirty="0" err="1">
                <a:solidFill>
                  <a:schemeClr val="tx1"/>
                </a:solidFill>
                <a:latin typeface="Roboto "/>
              </a:rPr>
              <a:t>Rupturas</a:t>
            </a:r>
            <a:r>
              <a:rPr lang="en-IE" dirty="0">
                <a:solidFill>
                  <a:schemeClr val="tx1"/>
                </a:solidFill>
                <a:latin typeface="Roboto "/>
              </a:rPr>
              <a:t> </a:t>
            </a:r>
            <a:r>
              <a:rPr lang="en-IE" dirty="0" err="1">
                <a:solidFill>
                  <a:schemeClr val="tx1"/>
                </a:solidFill>
                <a:latin typeface="Roboto "/>
              </a:rPr>
              <a:t>sentimentales</a:t>
            </a:r>
            <a:endParaRPr lang="en-IE" dirty="0">
              <a:solidFill>
                <a:schemeClr val="tx1"/>
              </a:solidFill>
              <a:latin typeface="Roboto "/>
            </a:endParaRPr>
          </a:p>
          <a:p>
            <a:pPr marL="571500" indent="-342900">
              <a:buFontTx/>
              <a:buChar char="-"/>
            </a:pPr>
            <a:r>
              <a:rPr lang="en-IE" dirty="0" err="1">
                <a:solidFill>
                  <a:schemeClr val="tx1"/>
                </a:solidFill>
                <a:latin typeface="Roboto "/>
              </a:rPr>
              <a:t>Hipnodoncia</a:t>
            </a:r>
            <a:r>
              <a:rPr lang="en-IE" dirty="0">
                <a:solidFill>
                  <a:schemeClr val="tx1"/>
                </a:solidFill>
                <a:latin typeface="Roboto "/>
              </a:rPr>
              <a:t> (</a:t>
            </a:r>
            <a:r>
              <a:rPr lang="en-IE" dirty="0" err="1">
                <a:solidFill>
                  <a:schemeClr val="tx1"/>
                </a:solidFill>
                <a:latin typeface="Roboto "/>
              </a:rPr>
              <a:t>bruxismo</a:t>
            </a:r>
            <a:r>
              <a:rPr lang="en-IE" dirty="0">
                <a:solidFill>
                  <a:schemeClr val="tx1"/>
                </a:solidFill>
                <a:latin typeface="Roboto "/>
              </a:rPr>
              <a:t>, </a:t>
            </a:r>
            <a:r>
              <a:rPr lang="en-IE" dirty="0" err="1">
                <a:solidFill>
                  <a:schemeClr val="tx1"/>
                </a:solidFill>
                <a:latin typeface="Roboto "/>
              </a:rPr>
              <a:t>fobia</a:t>
            </a:r>
            <a:r>
              <a:rPr lang="en-IE" dirty="0">
                <a:solidFill>
                  <a:schemeClr val="tx1"/>
                </a:solidFill>
                <a:latin typeface="Roboto "/>
              </a:rPr>
              <a:t> al </a:t>
            </a:r>
            <a:r>
              <a:rPr lang="en-IE" dirty="0" err="1">
                <a:solidFill>
                  <a:schemeClr val="tx1"/>
                </a:solidFill>
                <a:latin typeface="Roboto "/>
              </a:rPr>
              <a:t>dentista</a:t>
            </a:r>
            <a:r>
              <a:rPr lang="en-IE" dirty="0">
                <a:solidFill>
                  <a:schemeClr val="tx1"/>
                </a:solidFill>
                <a:latin typeface="Roboto "/>
              </a:rPr>
              <a:t>, analgesia/</a:t>
            </a:r>
            <a:r>
              <a:rPr lang="en-IE" dirty="0" err="1">
                <a:solidFill>
                  <a:schemeClr val="tx1"/>
                </a:solidFill>
                <a:latin typeface="Roboto "/>
              </a:rPr>
              <a:t>anestesia</a:t>
            </a:r>
            <a:r>
              <a:rPr lang="en-IE" dirty="0">
                <a:solidFill>
                  <a:schemeClr val="tx1"/>
                </a:solidFill>
                <a:latin typeface="Roboto "/>
              </a:rPr>
              <a:t> con </a:t>
            </a:r>
            <a:r>
              <a:rPr lang="en-IE" dirty="0" err="1">
                <a:solidFill>
                  <a:schemeClr val="tx1"/>
                </a:solidFill>
                <a:latin typeface="Roboto "/>
              </a:rPr>
              <a:t>hipnosis</a:t>
            </a:r>
            <a:r>
              <a:rPr lang="en-IE" dirty="0">
                <a:solidFill>
                  <a:schemeClr val="tx1"/>
                </a:solidFill>
                <a:latin typeface="Roboto "/>
              </a:rPr>
              <a:t>)</a:t>
            </a:r>
          </a:p>
          <a:p>
            <a:pPr marL="571500" indent="-342900">
              <a:buFontTx/>
              <a:buChar char="-"/>
            </a:pPr>
            <a:r>
              <a:rPr lang="en-IE" dirty="0" err="1">
                <a:solidFill>
                  <a:schemeClr val="tx1"/>
                </a:solidFill>
                <a:latin typeface="Roboto "/>
              </a:rPr>
              <a:t>Bloqueos</a:t>
            </a:r>
            <a:r>
              <a:rPr lang="en-IE" dirty="0">
                <a:solidFill>
                  <a:schemeClr val="tx1"/>
                </a:solidFill>
                <a:latin typeface="Roboto "/>
              </a:rPr>
              <a:t> de </a:t>
            </a:r>
            <a:r>
              <a:rPr lang="en-IE" dirty="0" err="1">
                <a:solidFill>
                  <a:schemeClr val="tx1"/>
                </a:solidFill>
                <a:latin typeface="Roboto "/>
              </a:rPr>
              <a:t>dinero</a:t>
            </a:r>
            <a:r>
              <a:rPr lang="en-IE" dirty="0">
                <a:solidFill>
                  <a:schemeClr val="tx1"/>
                </a:solidFill>
                <a:latin typeface="Roboto "/>
              </a:rPr>
              <a:t> y </a:t>
            </a:r>
            <a:r>
              <a:rPr lang="en-IE" dirty="0" err="1">
                <a:solidFill>
                  <a:schemeClr val="tx1"/>
                </a:solidFill>
                <a:latin typeface="Roboto "/>
              </a:rPr>
              <a:t>atraer</a:t>
            </a:r>
            <a:r>
              <a:rPr lang="en-IE" dirty="0">
                <a:solidFill>
                  <a:schemeClr val="tx1"/>
                </a:solidFill>
                <a:latin typeface="Roboto "/>
              </a:rPr>
              <a:t> </a:t>
            </a:r>
            <a:r>
              <a:rPr lang="en-IE" dirty="0" err="1">
                <a:solidFill>
                  <a:schemeClr val="tx1"/>
                </a:solidFill>
                <a:latin typeface="Roboto "/>
              </a:rPr>
              <a:t>abundacia</a:t>
            </a:r>
            <a:endParaRPr lang="en-IE" dirty="0">
              <a:solidFill>
                <a:schemeClr val="tx1"/>
              </a:solidFill>
              <a:latin typeface="Roboto "/>
            </a:endParaRPr>
          </a:p>
          <a:p>
            <a:pPr marL="571500" indent="-342900">
              <a:buFontTx/>
              <a:buChar char="-"/>
            </a:pPr>
            <a:r>
              <a:rPr lang="en-IE" dirty="0">
                <a:solidFill>
                  <a:schemeClr val="tx1"/>
                </a:solidFill>
                <a:latin typeface="Roboto "/>
              </a:rPr>
              <a:t>Despedidas de </a:t>
            </a:r>
            <a:r>
              <a:rPr lang="en-IE" dirty="0" err="1">
                <a:solidFill>
                  <a:schemeClr val="tx1"/>
                </a:solidFill>
                <a:latin typeface="Roboto "/>
              </a:rPr>
              <a:t>seres</a:t>
            </a:r>
            <a:r>
              <a:rPr lang="en-IE" dirty="0">
                <a:solidFill>
                  <a:schemeClr val="tx1"/>
                </a:solidFill>
                <a:latin typeface="Roboto "/>
              </a:rPr>
              <a:t> </a:t>
            </a:r>
            <a:r>
              <a:rPr lang="en-IE" dirty="0" err="1">
                <a:solidFill>
                  <a:schemeClr val="tx1"/>
                </a:solidFill>
                <a:latin typeface="Roboto "/>
              </a:rPr>
              <a:t>queridos</a:t>
            </a:r>
            <a:r>
              <a:rPr lang="en-IE" dirty="0">
                <a:solidFill>
                  <a:schemeClr val="tx1"/>
                </a:solidFill>
                <a:latin typeface="Roboto "/>
              </a:rPr>
              <a:t> (</a:t>
            </a:r>
            <a:r>
              <a:rPr lang="en-IE" dirty="0" err="1">
                <a:solidFill>
                  <a:schemeClr val="tx1"/>
                </a:solidFill>
                <a:latin typeface="Roboto "/>
              </a:rPr>
              <a:t>duelo</a:t>
            </a:r>
            <a:r>
              <a:rPr lang="en-IE" dirty="0">
                <a:solidFill>
                  <a:schemeClr val="tx1"/>
                </a:solidFill>
                <a:latin typeface="Roboto "/>
              </a:rPr>
              <a:t>)</a:t>
            </a:r>
          </a:p>
          <a:p>
            <a:pPr marL="571500" indent="-342900">
              <a:buFontTx/>
              <a:buChar char="-"/>
            </a:pPr>
            <a:r>
              <a:rPr lang="en-IE" dirty="0">
                <a:solidFill>
                  <a:schemeClr val="tx1"/>
                </a:solidFill>
                <a:latin typeface="Roboto "/>
              </a:rPr>
              <a:t>Ira/</a:t>
            </a:r>
            <a:r>
              <a:rPr lang="en-IE" dirty="0" err="1">
                <a:solidFill>
                  <a:schemeClr val="tx1"/>
                </a:solidFill>
                <a:latin typeface="Roboto "/>
              </a:rPr>
              <a:t>enfado</a:t>
            </a:r>
            <a:endParaRPr lang="en-IE" dirty="0">
              <a:solidFill>
                <a:schemeClr val="tx1"/>
              </a:solidFill>
              <a:latin typeface="Roboto "/>
            </a:endParaRPr>
          </a:p>
          <a:p>
            <a:pPr marL="571500" indent="-342900">
              <a:buFontTx/>
              <a:buChar char="-"/>
            </a:pPr>
            <a:r>
              <a:rPr lang="en-IE" dirty="0">
                <a:solidFill>
                  <a:schemeClr val="tx1"/>
                </a:solidFill>
                <a:latin typeface="Roboto "/>
              </a:rPr>
              <a:t>Ni</a:t>
            </a:r>
            <a:r>
              <a:rPr lang="es-ES" dirty="0" err="1">
                <a:solidFill>
                  <a:schemeClr val="tx1"/>
                </a:solidFill>
                <a:latin typeface="Roboto "/>
              </a:rPr>
              <a:t>ños</a:t>
            </a:r>
            <a:r>
              <a:rPr lang="es-ES" dirty="0">
                <a:solidFill>
                  <a:schemeClr val="tx1"/>
                </a:solidFill>
                <a:latin typeface="Roboto "/>
              </a:rPr>
              <a:t> </a:t>
            </a:r>
            <a:r>
              <a:rPr lang="en-IE" dirty="0">
                <a:solidFill>
                  <a:schemeClr val="tx1"/>
                </a:solidFill>
                <a:latin typeface="Roboto "/>
              </a:rPr>
              <a:t>(</a:t>
            </a:r>
            <a:r>
              <a:rPr lang="en-IE" dirty="0" err="1">
                <a:solidFill>
                  <a:schemeClr val="tx1"/>
                </a:solidFill>
                <a:latin typeface="Roboto "/>
              </a:rPr>
              <a:t>eneuresis</a:t>
            </a:r>
            <a:r>
              <a:rPr lang="en-IE" dirty="0">
                <a:solidFill>
                  <a:schemeClr val="tx1"/>
                </a:solidFill>
                <a:latin typeface="Roboto "/>
              </a:rPr>
              <a:t>, </a:t>
            </a:r>
            <a:r>
              <a:rPr lang="en-IE" dirty="0" err="1">
                <a:solidFill>
                  <a:schemeClr val="tx1"/>
                </a:solidFill>
                <a:latin typeface="Roboto "/>
              </a:rPr>
              <a:t>tricotilomania</a:t>
            </a:r>
            <a:r>
              <a:rPr lang="en-IE" dirty="0">
                <a:solidFill>
                  <a:schemeClr val="tx1"/>
                </a:solidFill>
                <a:latin typeface="Roboto "/>
              </a:rPr>
              <a:t>, </a:t>
            </a:r>
            <a:r>
              <a:rPr lang="en-IE" dirty="0" err="1">
                <a:solidFill>
                  <a:schemeClr val="tx1"/>
                </a:solidFill>
                <a:latin typeface="Roboto "/>
              </a:rPr>
              <a:t>chuparse</a:t>
            </a:r>
            <a:r>
              <a:rPr lang="en-IE" dirty="0">
                <a:solidFill>
                  <a:schemeClr val="tx1"/>
                </a:solidFill>
                <a:latin typeface="Roboto "/>
              </a:rPr>
              <a:t> el </a:t>
            </a:r>
            <a:r>
              <a:rPr lang="en-IE" dirty="0" err="1">
                <a:solidFill>
                  <a:schemeClr val="tx1"/>
                </a:solidFill>
                <a:latin typeface="Roboto "/>
              </a:rPr>
              <a:t>dedo</a:t>
            </a:r>
            <a:r>
              <a:rPr lang="en-IE" dirty="0">
                <a:solidFill>
                  <a:schemeClr val="tx1"/>
                </a:solidFill>
                <a:latin typeface="Roboto "/>
              </a:rPr>
              <a:t>, </a:t>
            </a:r>
            <a:r>
              <a:rPr lang="en-IE" dirty="0" err="1">
                <a:solidFill>
                  <a:schemeClr val="tx1"/>
                </a:solidFill>
                <a:latin typeface="Roboto "/>
              </a:rPr>
              <a:t>ansiedad</a:t>
            </a:r>
            <a:r>
              <a:rPr lang="en-IE" dirty="0">
                <a:solidFill>
                  <a:schemeClr val="tx1"/>
                </a:solidFill>
                <a:latin typeface="Roboto "/>
              </a:rPr>
              <a:t>)</a:t>
            </a:r>
          </a:p>
          <a:p>
            <a:pPr marL="571500" indent="-342900">
              <a:buFontTx/>
              <a:buChar char="-"/>
            </a:pPr>
            <a:endParaRPr lang="en-IE" dirty="0"/>
          </a:p>
          <a:p>
            <a:pPr marL="571500" indent="-342900">
              <a:buFontTx/>
              <a:buChar char="-"/>
            </a:pPr>
            <a:endParaRPr lang="en-IE" dirty="0"/>
          </a:p>
        </p:txBody>
      </p:sp>
    </p:spTree>
    <p:extLst>
      <p:ext uri="{BB962C8B-B14F-4D97-AF65-F5344CB8AC3E}">
        <p14:creationId xmlns:p14="http://schemas.microsoft.com/office/powerpoint/2010/main" val="39164469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CFFC61-6C41-4422-B18B-E435239FD9C4}"/>
              </a:ext>
            </a:extLst>
          </p:cNvPr>
          <p:cNvSpPr>
            <a:spLocks noGrp="1"/>
          </p:cNvSpPr>
          <p:nvPr>
            <p:ph type="body" idx="1"/>
          </p:nvPr>
        </p:nvSpPr>
        <p:spPr>
          <a:xfrm>
            <a:off x="831850" y="1088618"/>
            <a:ext cx="10515600" cy="1500187"/>
          </a:xfrm>
        </p:spPr>
        <p:txBody>
          <a:bodyPr/>
          <a:lstStyle/>
          <a:p>
            <a:pPr marL="571500" indent="-342900">
              <a:buFontTx/>
              <a:buChar char="-"/>
            </a:pPr>
            <a:r>
              <a:rPr lang="en-IE" dirty="0" err="1">
                <a:solidFill>
                  <a:schemeClr val="tx1"/>
                </a:solidFill>
                <a:latin typeface="Roboto "/>
              </a:rPr>
              <a:t>Adicciones</a:t>
            </a:r>
            <a:r>
              <a:rPr lang="en-IE" dirty="0">
                <a:solidFill>
                  <a:schemeClr val="tx1"/>
                </a:solidFill>
                <a:latin typeface="Roboto "/>
              </a:rPr>
              <a:t> (alcohol, </a:t>
            </a:r>
            <a:r>
              <a:rPr lang="en-IE" dirty="0" err="1">
                <a:solidFill>
                  <a:schemeClr val="tx1"/>
                </a:solidFill>
                <a:latin typeface="Roboto "/>
              </a:rPr>
              <a:t>drogas</a:t>
            </a:r>
            <a:r>
              <a:rPr lang="en-IE" dirty="0">
                <a:solidFill>
                  <a:schemeClr val="tx1"/>
                </a:solidFill>
                <a:latin typeface="Roboto "/>
              </a:rPr>
              <a:t>, cannabis, </a:t>
            </a:r>
            <a:r>
              <a:rPr lang="en-IE" dirty="0" err="1">
                <a:solidFill>
                  <a:schemeClr val="tx1"/>
                </a:solidFill>
                <a:latin typeface="Roboto "/>
              </a:rPr>
              <a:t>sexo</a:t>
            </a:r>
            <a:r>
              <a:rPr lang="en-IE" dirty="0">
                <a:solidFill>
                  <a:schemeClr val="tx1"/>
                </a:solidFill>
                <a:latin typeface="Roboto "/>
              </a:rPr>
              <a:t>, </a:t>
            </a:r>
            <a:r>
              <a:rPr lang="en-IE" dirty="0" err="1">
                <a:solidFill>
                  <a:schemeClr val="tx1"/>
                </a:solidFill>
                <a:latin typeface="Roboto "/>
              </a:rPr>
              <a:t>apuestas</a:t>
            </a:r>
            <a:r>
              <a:rPr lang="en-IE" dirty="0">
                <a:solidFill>
                  <a:schemeClr val="tx1"/>
                </a:solidFill>
                <a:latin typeface="Roboto "/>
              </a:rPr>
              <a:t>)</a:t>
            </a:r>
          </a:p>
          <a:p>
            <a:pPr marL="571500" indent="-342900">
              <a:buFontTx/>
              <a:buChar char="-"/>
            </a:pPr>
            <a:r>
              <a:rPr lang="en-IE" dirty="0" err="1">
                <a:solidFill>
                  <a:schemeClr val="tx1"/>
                </a:solidFill>
                <a:latin typeface="Roboto "/>
              </a:rPr>
              <a:t>Concentración</a:t>
            </a:r>
            <a:endParaRPr lang="en-IE" dirty="0">
              <a:solidFill>
                <a:schemeClr val="tx1"/>
              </a:solidFill>
              <a:latin typeface="Roboto "/>
            </a:endParaRPr>
          </a:p>
          <a:p>
            <a:pPr marL="571500" indent="-342900">
              <a:buFontTx/>
              <a:buChar char="-"/>
            </a:pPr>
            <a:r>
              <a:rPr lang="en-IE" dirty="0" err="1">
                <a:solidFill>
                  <a:schemeClr val="tx1"/>
                </a:solidFill>
                <a:latin typeface="Roboto "/>
              </a:rPr>
              <a:t>Mejorar</a:t>
            </a:r>
            <a:r>
              <a:rPr lang="en-IE" dirty="0">
                <a:solidFill>
                  <a:schemeClr val="tx1"/>
                </a:solidFill>
                <a:latin typeface="Roboto "/>
              </a:rPr>
              <a:t> </a:t>
            </a:r>
            <a:r>
              <a:rPr lang="en-IE" dirty="0" err="1">
                <a:solidFill>
                  <a:schemeClr val="tx1"/>
                </a:solidFill>
                <a:latin typeface="Roboto "/>
              </a:rPr>
              <a:t>rendimiento</a:t>
            </a:r>
            <a:r>
              <a:rPr lang="en-IE" dirty="0">
                <a:solidFill>
                  <a:schemeClr val="tx1"/>
                </a:solidFill>
                <a:latin typeface="Roboto "/>
              </a:rPr>
              <a:t> y </a:t>
            </a:r>
            <a:r>
              <a:rPr lang="en-IE" dirty="0" err="1">
                <a:solidFill>
                  <a:schemeClr val="tx1"/>
                </a:solidFill>
                <a:latin typeface="Roboto "/>
              </a:rPr>
              <a:t>ganar</a:t>
            </a:r>
            <a:r>
              <a:rPr lang="en-IE" dirty="0">
                <a:solidFill>
                  <a:schemeClr val="tx1"/>
                </a:solidFill>
                <a:latin typeface="Roboto "/>
              </a:rPr>
              <a:t> </a:t>
            </a:r>
            <a:r>
              <a:rPr lang="en-IE" dirty="0" err="1">
                <a:solidFill>
                  <a:schemeClr val="tx1"/>
                </a:solidFill>
                <a:latin typeface="Roboto "/>
              </a:rPr>
              <a:t>confianza</a:t>
            </a:r>
            <a:r>
              <a:rPr lang="en-IE" dirty="0">
                <a:solidFill>
                  <a:schemeClr val="tx1"/>
                </a:solidFill>
                <a:latin typeface="Roboto "/>
              </a:rPr>
              <a:t> (</a:t>
            </a:r>
            <a:r>
              <a:rPr lang="en-IE" dirty="0" err="1">
                <a:solidFill>
                  <a:schemeClr val="tx1"/>
                </a:solidFill>
                <a:latin typeface="Roboto "/>
              </a:rPr>
              <a:t>deportistas</a:t>
            </a:r>
            <a:r>
              <a:rPr lang="en-IE" dirty="0">
                <a:solidFill>
                  <a:schemeClr val="tx1"/>
                </a:solidFill>
                <a:latin typeface="Roboto "/>
              </a:rPr>
              <a:t> y </a:t>
            </a:r>
            <a:r>
              <a:rPr lang="en-IE" dirty="0" err="1">
                <a:solidFill>
                  <a:schemeClr val="tx1"/>
                </a:solidFill>
                <a:latin typeface="Roboto "/>
              </a:rPr>
              <a:t>estudiantes</a:t>
            </a:r>
            <a:r>
              <a:rPr lang="en-IE" dirty="0">
                <a:solidFill>
                  <a:schemeClr val="tx1"/>
                </a:solidFill>
                <a:latin typeface="Roboto "/>
              </a:rPr>
              <a:t>)</a:t>
            </a:r>
          </a:p>
          <a:p>
            <a:pPr marL="571500" indent="-342900">
              <a:buFontTx/>
              <a:buChar char="-"/>
            </a:pPr>
            <a:r>
              <a:rPr lang="en-IE" dirty="0" err="1">
                <a:solidFill>
                  <a:schemeClr val="tx1"/>
                </a:solidFill>
                <a:latin typeface="Roboto "/>
              </a:rPr>
              <a:t>Tínitus</a:t>
            </a:r>
            <a:endParaRPr lang="en-IE" dirty="0">
              <a:solidFill>
                <a:schemeClr val="tx1"/>
              </a:solidFill>
              <a:latin typeface="Roboto "/>
            </a:endParaRPr>
          </a:p>
          <a:p>
            <a:pPr marL="571500" indent="-342900">
              <a:buFontTx/>
              <a:buChar char="-"/>
            </a:pPr>
            <a:r>
              <a:rPr lang="en-IE" dirty="0" err="1">
                <a:solidFill>
                  <a:schemeClr val="tx1"/>
                </a:solidFill>
                <a:latin typeface="Roboto "/>
              </a:rPr>
              <a:t>Fibromialgia</a:t>
            </a:r>
            <a:endParaRPr lang="en-IE" dirty="0">
              <a:solidFill>
                <a:schemeClr val="tx1"/>
              </a:solidFill>
              <a:latin typeface="Roboto "/>
            </a:endParaRPr>
          </a:p>
          <a:p>
            <a:pPr marL="571500" indent="-342900">
              <a:buFontTx/>
              <a:buChar char="-"/>
            </a:pPr>
            <a:r>
              <a:rPr lang="en-IE" dirty="0" err="1">
                <a:solidFill>
                  <a:schemeClr val="tx1"/>
                </a:solidFill>
                <a:latin typeface="Roboto "/>
              </a:rPr>
              <a:t>Compulsiones</a:t>
            </a:r>
            <a:endParaRPr lang="en-IE" dirty="0">
              <a:solidFill>
                <a:schemeClr val="tx1"/>
              </a:solidFill>
              <a:latin typeface="Roboto "/>
            </a:endParaRPr>
          </a:p>
          <a:p>
            <a:pPr marL="571500" indent="-342900">
              <a:buFontTx/>
              <a:buChar char="-"/>
            </a:pPr>
            <a:r>
              <a:rPr lang="en-IE" dirty="0">
                <a:solidFill>
                  <a:schemeClr val="tx1"/>
                </a:solidFill>
                <a:latin typeface="Roboto "/>
              </a:rPr>
              <a:t>Psoriasis</a:t>
            </a:r>
          </a:p>
          <a:p>
            <a:pPr marL="571500" indent="-342900">
              <a:buFontTx/>
              <a:buChar char="-"/>
            </a:pPr>
            <a:r>
              <a:rPr lang="en-IE" dirty="0" err="1">
                <a:solidFill>
                  <a:schemeClr val="tx1"/>
                </a:solidFill>
                <a:latin typeface="Roboto "/>
              </a:rPr>
              <a:t>Alergias</a:t>
            </a:r>
            <a:endParaRPr lang="en-IE" dirty="0">
              <a:solidFill>
                <a:schemeClr val="tx1"/>
              </a:solidFill>
              <a:latin typeface="Roboto "/>
            </a:endParaRPr>
          </a:p>
          <a:p>
            <a:pPr marL="571500" indent="-342900">
              <a:buFontTx/>
              <a:buChar char="-"/>
            </a:pPr>
            <a:r>
              <a:rPr lang="en-IE" dirty="0" err="1">
                <a:solidFill>
                  <a:schemeClr val="tx1"/>
                </a:solidFill>
                <a:latin typeface="Roboto "/>
              </a:rPr>
              <a:t>Hipnoparto</a:t>
            </a:r>
            <a:endParaRPr lang="en-IE" dirty="0">
              <a:solidFill>
                <a:schemeClr val="tx1"/>
              </a:solidFill>
              <a:latin typeface="Roboto "/>
            </a:endParaRPr>
          </a:p>
          <a:p>
            <a:pPr marL="571500" indent="-342900">
              <a:buFontTx/>
              <a:buChar char="-"/>
            </a:pPr>
            <a:r>
              <a:rPr lang="en-IE" dirty="0">
                <a:solidFill>
                  <a:schemeClr val="tx1"/>
                </a:solidFill>
                <a:latin typeface="Roboto "/>
              </a:rPr>
              <a:t>Cambio de </a:t>
            </a:r>
            <a:r>
              <a:rPr lang="en-IE" dirty="0" err="1">
                <a:solidFill>
                  <a:schemeClr val="tx1"/>
                </a:solidFill>
                <a:latin typeface="Roboto "/>
              </a:rPr>
              <a:t>malos</a:t>
            </a:r>
            <a:r>
              <a:rPr lang="en-IE" dirty="0">
                <a:solidFill>
                  <a:schemeClr val="tx1"/>
                </a:solidFill>
                <a:latin typeface="Roboto "/>
              </a:rPr>
              <a:t> </a:t>
            </a:r>
            <a:r>
              <a:rPr lang="en-IE" dirty="0" err="1">
                <a:solidFill>
                  <a:schemeClr val="tx1"/>
                </a:solidFill>
                <a:latin typeface="Roboto "/>
              </a:rPr>
              <a:t>hábitos</a:t>
            </a:r>
            <a:endParaRPr lang="en-IE" dirty="0">
              <a:solidFill>
                <a:schemeClr val="tx1"/>
              </a:solidFill>
              <a:latin typeface="Roboto "/>
            </a:endParaRPr>
          </a:p>
          <a:p>
            <a:pPr marL="571500" indent="-342900">
              <a:buFontTx/>
              <a:buChar char="-"/>
            </a:pPr>
            <a:endParaRPr lang="en-IE" dirty="0"/>
          </a:p>
        </p:txBody>
      </p:sp>
    </p:spTree>
    <p:extLst>
      <p:ext uri="{BB962C8B-B14F-4D97-AF65-F5344CB8AC3E}">
        <p14:creationId xmlns:p14="http://schemas.microsoft.com/office/powerpoint/2010/main" val="28221237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1CB39B-22B2-4D67-82E6-A56913D15DFE}"/>
              </a:ext>
            </a:extLst>
          </p:cNvPr>
          <p:cNvSpPr>
            <a:spLocks noGrp="1"/>
          </p:cNvSpPr>
          <p:nvPr>
            <p:ph type="body" idx="1"/>
          </p:nvPr>
        </p:nvSpPr>
        <p:spPr>
          <a:xfrm>
            <a:off x="831850" y="918800"/>
            <a:ext cx="10515600" cy="1500187"/>
          </a:xfrm>
        </p:spPr>
        <p:txBody>
          <a:bodyPr/>
          <a:lstStyle/>
          <a:p>
            <a:pPr marL="571500" indent="-342900">
              <a:buFontTx/>
              <a:buChar char="-"/>
            </a:pPr>
            <a:r>
              <a:rPr lang="en-IE" dirty="0">
                <a:solidFill>
                  <a:schemeClr val="tx1"/>
                </a:solidFill>
                <a:latin typeface="Roboto "/>
              </a:rPr>
              <a:t>TOC</a:t>
            </a:r>
          </a:p>
          <a:p>
            <a:pPr marL="571500" indent="-342900">
              <a:buFontTx/>
              <a:buChar char="-"/>
            </a:pPr>
            <a:r>
              <a:rPr lang="en-IE" dirty="0" err="1">
                <a:solidFill>
                  <a:schemeClr val="tx1"/>
                </a:solidFill>
                <a:latin typeface="Roboto "/>
              </a:rPr>
              <a:t>Sonambulismo</a:t>
            </a:r>
            <a:r>
              <a:rPr lang="en-IE" dirty="0">
                <a:solidFill>
                  <a:schemeClr val="tx1"/>
                </a:solidFill>
                <a:latin typeface="Roboto "/>
              </a:rPr>
              <a:t> (</a:t>
            </a:r>
            <a:r>
              <a:rPr lang="en-IE" dirty="0" err="1">
                <a:solidFill>
                  <a:schemeClr val="tx1"/>
                </a:solidFill>
                <a:latin typeface="Roboto "/>
              </a:rPr>
              <a:t>dormir</a:t>
            </a:r>
            <a:r>
              <a:rPr lang="en-IE" dirty="0">
                <a:solidFill>
                  <a:schemeClr val="tx1"/>
                </a:solidFill>
                <a:latin typeface="Roboto "/>
              </a:rPr>
              <a:t>)</a:t>
            </a:r>
          </a:p>
          <a:p>
            <a:pPr marL="571500" indent="-342900">
              <a:buFontTx/>
              <a:buChar char="-"/>
            </a:pPr>
            <a:r>
              <a:rPr lang="en-IE" dirty="0" err="1">
                <a:solidFill>
                  <a:schemeClr val="tx1"/>
                </a:solidFill>
                <a:latin typeface="Roboto "/>
              </a:rPr>
              <a:t>Procrastinación</a:t>
            </a:r>
            <a:endParaRPr lang="en-IE" dirty="0">
              <a:solidFill>
                <a:schemeClr val="tx1"/>
              </a:solidFill>
              <a:latin typeface="Roboto "/>
            </a:endParaRPr>
          </a:p>
          <a:p>
            <a:pPr marL="571500" indent="-342900">
              <a:buFontTx/>
              <a:buChar char="-"/>
            </a:pPr>
            <a:r>
              <a:rPr lang="en-IE" dirty="0" err="1">
                <a:solidFill>
                  <a:schemeClr val="tx1"/>
                </a:solidFill>
                <a:latin typeface="Roboto "/>
              </a:rPr>
              <a:t>Ataques</a:t>
            </a:r>
            <a:r>
              <a:rPr lang="en-IE" dirty="0">
                <a:solidFill>
                  <a:schemeClr val="tx1"/>
                </a:solidFill>
                <a:latin typeface="Roboto "/>
              </a:rPr>
              <a:t> de </a:t>
            </a:r>
            <a:r>
              <a:rPr lang="en-IE" dirty="0" err="1">
                <a:solidFill>
                  <a:schemeClr val="tx1"/>
                </a:solidFill>
                <a:latin typeface="Roboto "/>
              </a:rPr>
              <a:t>pánico</a:t>
            </a:r>
            <a:endParaRPr lang="en-IE" dirty="0">
              <a:solidFill>
                <a:schemeClr val="tx1"/>
              </a:solidFill>
              <a:latin typeface="Roboto "/>
            </a:endParaRPr>
          </a:p>
          <a:p>
            <a:pPr marL="571500" indent="-342900">
              <a:buFontTx/>
              <a:buChar char="-"/>
            </a:pPr>
            <a:r>
              <a:rPr lang="en-IE" dirty="0" err="1">
                <a:solidFill>
                  <a:schemeClr val="tx1"/>
                </a:solidFill>
                <a:latin typeface="Roboto "/>
              </a:rPr>
              <a:t>Fatiga</a:t>
            </a:r>
            <a:r>
              <a:rPr lang="en-IE" dirty="0">
                <a:solidFill>
                  <a:schemeClr val="tx1"/>
                </a:solidFill>
                <a:latin typeface="Roboto "/>
              </a:rPr>
              <a:t> </a:t>
            </a:r>
            <a:r>
              <a:rPr lang="en-IE" dirty="0" err="1">
                <a:solidFill>
                  <a:schemeClr val="tx1"/>
                </a:solidFill>
                <a:latin typeface="Roboto "/>
              </a:rPr>
              <a:t>crónica</a:t>
            </a:r>
            <a:endParaRPr lang="en-IE" dirty="0">
              <a:solidFill>
                <a:schemeClr val="tx1"/>
              </a:solidFill>
              <a:latin typeface="Roboto "/>
            </a:endParaRPr>
          </a:p>
          <a:p>
            <a:pPr marL="571500" indent="-342900">
              <a:buFontTx/>
              <a:buChar char="-"/>
            </a:pPr>
            <a:r>
              <a:rPr lang="en-IE" dirty="0" err="1">
                <a:solidFill>
                  <a:schemeClr val="tx1"/>
                </a:solidFill>
                <a:latin typeface="Roboto "/>
              </a:rPr>
              <a:t>Abandono</a:t>
            </a:r>
            <a:endParaRPr lang="en-IE" dirty="0">
              <a:solidFill>
                <a:schemeClr val="tx1"/>
              </a:solidFill>
              <a:latin typeface="Roboto "/>
            </a:endParaRPr>
          </a:p>
          <a:p>
            <a:pPr marL="571500" indent="-342900">
              <a:buFontTx/>
              <a:buChar char="-"/>
            </a:pPr>
            <a:r>
              <a:rPr lang="en-IE" dirty="0" err="1">
                <a:solidFill>
                  <a:schemeClr val="tx1"/>
                </a:solidFill>
                <a:latin typeface="Roboto "/>
              </a:rPr>
              <a:t>Enfermedades</a:t>
            </a:r>
            <a:r>
              <a:rPr lang="en-IE" dirty="0">
                <a:solidFill>
                  <a:schemeClr val="tx1"/>
                </a:solidFill>
                <a:latin typeface="Roboto "/>
              </a:rPr>
              <a:t> </a:t>
            </a:r>
            <a:r>
              <a:rPr lang="en-IE" dirty="0" err="1">
                <a:solidFill>
                  <a:schemeClr val="tx1"/>
                </a:solidFill>
                <a:latin typeface="Roboto "/>
              </a:rPr>
              <a:t>crónicas</a:t>
            </a:r>
            <a:r>
              <a:rPr lang="en-IE" dirty="0">
                <a:solidFill>
                  <a:schemeClr val="tx1"/>
                </a:solidFill>
                <a:latin typeface="Roboto "/>
              </a:rPr>
              <a:t> y </a:t>
            </a:r>
            <a:r>
              <a:rPr lang="en-IE" dirty="0" err="1">
                <a:solidFill>
                  <a:schemeClr val="tx1"/>
                </a:solidFill>
                <a:latin typeface="Roboto "/>
              </a:rPr>
              <a:t>psicosomáticas</a:t>
            </a:r>
            <a:endParaRPr lang="en-IE" dirty="0">
              <a:solidFill>
                <a:schemeClr val="tx1"/>
              </a:solidFill>
              <a:latin typeface="Roboto "/>
            </a:endParaRPr>
          </a:p>
          <a:p>
            <a:pPr marL="571500" indent="-342900">
              <a:buFontTx/>
              <a:buChar char="-"/>
            </a:pPr>
            <a:r>
              <a:rPr lang="en-IE" dirty="0">
                <a:solidFill>
                  <a:schemeClr val="tx1"/>
                </a:solidFill>
                <a:latin typeface="Roboto "/>
              </a:rPr>
              <a:t>Cambio de Carrera</a:t>
            </a:r>
          </a:p>
          <a:p>
            <a:pPr marL="571500" indent="-342900">
              <a:buFontTx/>
              <a:buChar char="-"/>
            </a:pPr>
            <a:r>
              <a:rPr lang="en-IE" dirty="0">
                <a:solidFill>
                  <a:schemeClr val="tx1"/>
                </a:solidFill>
                <a:latin typeface="Roboto "/>
              </a:rPr>
              <a:t>Ventas</a:t>
            </a:r>
          </a:p>
          <a:p>
            <a:pPr marL="571500" indent="-342900">
              <a:buFontTx/>
              <a:buChar char="-"/>
            </a:pPr>
            <a:r>
              <a:rPr lang="en-IE" dirty="0">
                <a:solidFill>
                  <a:schemeClr val="tx1"/>
                </a:solidFill>
                <a:latin typeface="Roboto "/>
              </a:rPr>
              <a:t>Hablar </a:t>
            </a:r>
            <a:r>
              <a:rPr lang="en-IE" dirty="0" err="1">
                <a:solidFill>
                  <a:schemeClr val="tx1"/>
                </a:solidFill>
                <a:latin typeface="Roboto "/>
              </a:rPr>
              <a:t>en</a:t>
            </a:r>
            <a:r>
              <a:rPr lang="en-IE" dirty="0">
                <a:solidFill>
                  <a:schemeClr val="tx1"/>
                </a:solidFill>
                <a:latin typeface="Roboto "/>
              </a:rPr>
              <a:t> </a:t>
            </a:r>
            <a:r>
              <a:rPr lang="en-IE" dirty="0" err="1">
                <a:solidFill>
                  <a:schemeClr val="tx1"/>
                </a:solidFill>
                <a:latin typeface="Roboto "/>
              </a:rPr>
              <a:t>público</a:t>
            </a:r>
            <a:endParaRPr lang="en-IE" dirty="0">
              <a:solidFill>
                <a:schemeClr val="tx1"/>
              </a:solidFill>
              <a:latin typeface="Roboto "/>
            </a:endParaRPr>
          </a:p>
          <a:p>
            <a:pPr marL="571500" indent="-342900">
              <a:buFontTx/>
              <a:buChar char="-"/>
            </a:pPr>
            <a:r>
              <a:rPr lang="en-IE" dirty="0" err="1">
                <a:solidFill>
                  <a:schemeClr val="tx1"/>
                </a:solidFill>
                <a:latin typeface="Roboto "/>
              </a:rPr>
              <a:t>Fortalecer</a:t>
            </a:r>
            <a:r>
              <a:rPr lang="en-IE" dirty="0">
                <a:solidFill>
                  <a:schemeClr val="tx1"/>
                </a:solidFill>
                <a:latin typeface="Roboto "/>
              </a:rPr>
              <a:t> Sistema immune</a:t>
            </a:r>
          </a:p>
          <a:p>
            <a:pPr marL="571500" indent="-342900">
              <a:buFontTx/>
              <a:buChar char="-"/>
            </a:pPr>
            <a:r>
              <a:rPr lang="en-IE" dirty="0" err="1">
                <a:solidFill>
                  <a:schemeClr val="tx1"/>
                </a:solidFill>
                <a:latin typeface="Roboto "/>
              </a:rPr>
              <a:t>Celos</a:t>
            </a:r>
            <a:endParaRPr lang="en-IE" dirty="0">
              <a:solidFill>
                <a:schemeClr val="tx1"/>
              </a:solidFill>
              <a:latin typeface="Roboto "/>
            </a:endParaRPr>
          </a:p>
          <a:p>
            <a:pPr marL="571500" indent="-342900">
              <a:buFontTx/>
              <a:buChar char="-"/>
            </a:pPr>
            <a:endParaRPr lang="en-IE" dirty="0"/>
          </a:p>
          <a:p>
            <a:pPr marL="571500" indent="-342900">
              <a:buFontTx/>
              <a:buChar char="-"/>
            </a:pPr>
            <a:endParaRPr lang="en-IE" dirty="0"/>
          </a:p>
          <a:p>
            <a:pPr marL="571500" indent="-342900">
              <a:buFontTx/>
              <a:buChar char="-"/>
            </a:pPr>
            <a:endParaRPr lang="en-IE" dirty="0"/>
          </a:p>
        </p:txBody>
      </p:sp>
    </p:spTree>
    <p:extLst>
      <p:ext uri="{BB962C8B-B14F-4D97-AF65-F5344CB8AC3E}">
        <p14:creationId xmlns:p14="http://schemas.microsoft.com/office/powerpoint/2010/main" val="473927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1A42-AA6B-488F-869F-5B17BE203170}"/>
              </a:ext>
            </a:extLst>
          </p:cNvPr>
          <p:cNvSpPr>
            <a:spLocks noGrp="1"/>
          </p:cNvSpPr>
          <p:nvPr>
            <p:ph type="title"/>
          </p:nvPr>
        </p:nvSpPr>
        <p:spPr/>
        <p:txBody>
          <a:bodyPr/>
          <a:lstStyle/>
          <a:p>
            <a:r>
              <a:rPr lang="en-IE" sz="4400" dirty="0">
                <a:latin typeface="Roboto "/>
              </a:rPr>
              <a:t>3- </a:t>
            </a:r>
            <a:r>
              <a:rPr lang="en-IE" sz="4400" dirty="0" err="1">
                <a:latin typeface="Roboto "/>
              </a:rPr>
              <a:t>Explicar</a:t>
            </a:r>
            <a:r>
              <a:rPr lang="en-IE" sz="4400" dirty="0">
                <a:latin typeface="Roboto "/>
              </a:rPr>
              <a:t> y </a:t>
            </a:r>
            <a:r>
              <a:rPr lang="en-IE" sz="4400" dirty="0" err="1">
                <a:latin typeface="Roboto "/>
              </a:rPr>
              <a:t>desmontar</a:t>
            </a:r>
            <a:r>
              <a:rPr lang="en-IE" sz="4400" dirty="0">
                <a:latin typeface="Roboto "/>
              </a:rPr>
              <a:t> la </a:t>
            </a:r>
            <a:r>
              <a:rPr lang="en-IE" sz="4400" dirty="0" err="1">
                <a:latin typeface="Roboto "/>
              </a:rPr>
              <a:t>falsedad</a:t>
            </a:r>
            <a:r>
              <a:rPr lang="en-IE" sz="4400" dirty="0">
                <a:latin typeface="Roboto "/>
              </a:rPr>
              <a:t> de lo que </a:t>
            </a:r>
            <a:r>
              <a:rPr lang="en-IE" sz="4400" dirty="0" err="1">
                <a:latin typeface="Roboto "/>
              </a:rPr>
              <a:t>creen</a:t>
            </a:r>
            <a:r>
              <a:rPr lang="en-IE" sz="4400" dirty="0">
                <a:latin typeface="Roboto "/>
              </a:rPr>
              <a:t> que el </a:t>
            </a:r>
            <a:r>
              <a:rPr lang="en-IE" sz="4400" dirty="0" err="1">
                <a:latin typeface="Roboto "/>
              </a:rPr>
              <a:t>cigarro</a:t>
            </a:r>
            <a:r>
              <a:rPr lang="en-IE" sz="4400" dirty="0">
                <a:latin typeface="Roboto "/>
              </a:rPr>
              <a:t> les da </a:t>
            </a:r>
            <a:r>
              <a:rPr lang="en-IE" sz="4400" dirty="0" err="1">
                <a:latin typeface="Roboto "/>
              </a:rPr>
              <a:t>en</a:t>
            </a:r>
            <a:r>
              <a:rPr lang="en-IE" sz="4400" dirty="0">
                <a:latin typeface="Roboto "/>
              </a:rPr>
              <a:t> </a:t>
            </a:r>
            <a:r>
              <a:rPr lang="en-IE" sz="4400" dirty="0" err="1">
                <a:latin typeface="Roboto "/>
              </a:rPr>
              <a:t>su</a:t>
            </a:r>
            <a:r>
              <a:rPr lang="en-IE" sz="4400" dirty="0">
                <a:latin typeface="Roboto "/>
              </a:rPr>
              <a:t> </a:t>
            </a:r>
            <a:r>
              <a:rPr lang="en-IE" sz="4400" dirty="0" err="1">
                <a:latin typeface="Roboto "/>
              </a:rPr>
              <a:t>vida</a:t>
            </a:r>
            <a:r>
              <a:rPr lang="en-IE" sz="4400" dirty="0">
                <a:latin typeface="Roboto "/>
              </a:rPr>
              <a:t> (</a:t>
            </a:r>
            <a:r>
              <a:rPr lang="en-IE" sz="4400" dirty="0" err="1">
                <a:latin typeface="Roboto "/>
              </a:rPr>
              <a:t>relajación</a:t>
            </a:r>
            <a:r>
              <a:rPr lang="en-IE" sz="4400" dirty="0">
                <a:latin typeface="Roboto "/>
              </a:rPr>
              <a:t>, </a:t>
            </a:r>
            <a:r>
              <a:rPr lang="en-IE" sz="4400" dirty="0" err="1">
                <a:latin typeface="Roboto "/>
              </a:rPr>
              <a:t>concentración</a:t>
            </a:r>
            <a:r>
              <a:rPr lang="en-IE" sz="4400" dirty="0">
                <a:latin typeface="Roboto "/>
              </a:rPr>
              <a:t>, </a:t>
            </a:r>
            <a:r>
              <a:rPr lang="en-IE" sz="4400" dirty="0" err="1">
                <a:latin typeface="Roboto "/>
              </a:rPr>
              <a:t>descanso</a:t>
            </a:r>
            <a:r>
              <a:rPr lang="en-IE" sz="4400" dirty="0">
                <a:latin typeface="Roboto "/>
              </a:rPr>
              <a:t>, </a:t>
            </a:r>
            <a:r>
              <a:rPr lang="en-IE" sz="4400" dirty="0" err="1">
                <a:latin typeface="Roboto "/>
              </a:rPr>
              <a:t>sociabilidad</a:t>
            </a:r>
            <a:r>
              <a:rPr lang="en-IE" sz="4400" dirty="0">
                <a:latin typeface="Roboto "/>
              </a:rPr>
              <a:t>, </a:t>
            </a:r>
            <a:r>
              <a:rPr lang="en-IE" sz="4400" dirty="0" err="1">
                <a:latin typeface="Roboto "/>
              </a:rPr>
              <a:t>fuerza</a:t>
            </a:r>
            <a:r>
              <a:rPr lang="en-IE" sz="4400" dirty="0">
                <a:latin typeface="Roboto "/>
              </a:rPr>
              <a:t> de </a:t>
            </a:r>
            <a:r>
              <a:rPr lang="en-IE" sz="4400" dirty="0" err="1">
                <a:latin typeface="Roboto "/>
              </a:rPr>
              <a:t>voluntad</a:t>
            </a:r>
            <a:r>
              <a:rPr lang="en-IE" sz="4400" dirty="0">
                <a:latin typeface="Roboto "/>
              </a:rPr>
              <a:t>…)</a:t>
            </a:r>
          </a:p>
        </p:txBody>
      </p:sp>
    </p:spTree>
    <p:extLst>
      <p:ext uri="{BB962C8B-B14F-4D97-AF65-F5344CB8AC3E}">
        <p14:creationId xmlns:p14="http://schemas.microsoft.com/office/powerpoint/2010/main" val="6642288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E3F4A9-C611-4F68-843E-AC37A0AFF540}"/>
              </a:ext>
            </a:extLst>
          </p:cNvPr>
          <p:cNvSpPr>
            <a:spLocks noGrp="1"/>
          </p:cNvSpPr>
          <p:nvPr>
            <p:ph type="body" idx="1"/>
          </p:nvPr>
        </p:nvSpPr>
        <p:spPr>
          <a:xfrm>
            <a:off x="1080045" y="1428252"/>
            <a:ext cx="10515600" cy="1500187"/>
          </a:xfrm>
        </p:spPr>
        <p:txBody>
          <a:bodyPr/>
          <a:lstStyle/>
          <a:p>
            <a:pPr marL="571500" indent="-342900">
              <a:buFontTx/>
              <a:buChar char="-"/>
            </a:pPr>
            <a:r>
              <a:rPr lang="en-IE" dirty="0" err="1">
                <a:solidFill>
                  <a:schemeClr val="tx1"/>
                </a:solidFill>
                <a:latin typeface="Roboto "/>
              </a:rPr>
              <a:t>Abandono</a:t>
            </a:r>
            <a:endParaRPr lang="en-IE" dirty="0">
              <a:solidFill>
                <a:schemeClr val="tx1"/>
              </a:solidFill>
              <a:latin typeface="Roboto "/>
            </a:endParaRPr>
          </a:p>
          <a:p>
            <a:pPr marL="571500" indent="-342900">
              <a:buFontTx/>
              <a:buChar char="-"/>
            </a:pPr>
            <a:r>
              <a:rPr lang="en-IE" dirty="0" err="1">
                <a:solidFill>
                  <a:schemeClr val="tx1"/>
                </a:solidFill>
                <a:latin typeface="Roboto "/>
              </a:rPr>
              <a:t>Tartamudeo</a:t>
            </a:r>
            <a:endParaRPr lang="en-IE" dirty="0">
              <a:solidFill>
                <a:schemeClr val="tx1"/>
              </a:solidFill>
              <a:latin typeface="Roboto "/>
            </a:endParaRPr>
          </a:p>
          <a:p>
            <a:pPr marL="571500" indent="-342900">
              <a:buFontTx/>
              <a:buChar char="-"/>
            </a:pPr>
            <a:r>
              <a:rPr lang="en-IE" dirty="0" err="1">
                <a:solidFill>
                  <a:schemeClr val="tx1"/>
                </a:solidFill>
                <a:latin typeface="Roboto "/>
              </a:rPr>
              <a:t>Objetos</a:t>
            </a:r>
            <a:r>
              <a:rPr lang="en-IE" dirty="0">
                <a:solidFill>
                  <a:schemeClr val="tx1"/>
                </a:solidFill>
                <a:latin typeface="Roboto "/>
              </a:rPr>
              <a:t> </a:t>
            </a:r>
            <a:r>
              <a:rPr lang="en-IE" dirty="0" err="1">
                <a:solidFill>
                  <a:schemeClr val="tx1"/>
                </a:solidFill>
                <a:latin typeface="Roboto "/>
              </a:rPr>
              <a:t>perdidos</a:t>
            </a:r>
            <a:endParaRPr lang="en-IE" dirty="0">
              <a:solidFill>
                <a:schemeClr val="tx1"/>
              </a:solidFill>
              <a:latin typeface="Roboto "/>
            </a:endParaRPr>
          </a:p>
          <a:p>
            <a:pPr marL="571500" indent="-342900">
              <a:buFontTx/>
              <a:buChar char="-"/>
            </a:pPr>
            <a:r>
              <a:rPr lang="en-IE" dirty="0" err="1">
                <a:solidFill>
                  <a:schemeClr val="tx1"/>
                </a:solidFill>
                <a:latin typeface="Roboto "/>
              </a:rPr>
              <a:t>Fobia</a:t>
            </a:r>
            <a:r>
              <a:rPr lang="en-IE" dirty="0">
                <a:solidFill>
                  <a:schemeClr val="tx1"/>
                </a:solidFill>
                <a:latin typeface="Roboto "/>
              </a:rPr>
              <a:t> social</a:t>
            </a:r>
          </a:p>
          <a:p>
            <a:pPr marL="571500" indent="-342900">
              <a:buFontTx/>
              <a:buChar char="-"/>
            </a:pPr>
            <a:r>
              <a:rPr lang="en-IE" dirty="0" err="1">
                <a:solidFill>
                  <a:schemeClr val="tx1"/>
                </a:solidFill>
                <a:latin typeface="Roboto "/>
              </a:rPr>
              <a:t>Mejorar</a:t>
            </a:r>
            <a:r>
              <a:rPr lang="en-IE" dirty="0">
                <a:solidFill>
                  <a:schemeClr val="tx1"/>
                </a:solidFill>
                <a:latin typeface="Roboto "/>
              </a:rPr>
              <a:t> </a:t>
            </a:r>
            <a:r>
              <a:rPr lang="en-IE" dirty="0" err="1">
                <a:solidFill>
                  <a:schemeClr val="tx1"/>
                </a:solidFill>
                <a:latin typeface="Roboto "/>
              </a:rPr>
              <a:t>hábitos</a:t>
            </a:r>
            <a:r>
              <a:rPr lang="en-IE" dirty="0">
                <a:solidFill>
                  <a:schemeClr val="tx1"/>
                </a:solidFill>
                <a:latin typeface="Roboto "/>
              </a:rPr>
              <a:t> de studio</a:t>
            </a:r>
          </a:p>
          <a:p>
            <a:pPr marL="571500" indent="-342900">
              <a:buFontTx/>
              <a:buChar char="-"/>
            </a:pPr>
            <a:r>
              <a:rPr lang="en-IE" dirty="0" err="1">
                <a:solidFill>
                  <a:schemeClr val="tx1"/>
                </a:solidFill>
                <a:latin typeface="Roboto "/>
              </a:rPr>
              <a:t>Creatividad</a:t>
            </a:r>
            <a:r>
              <a:rPr lang="en-IE" dirty="0">
                <a:solidFill>
                  <a:schemeClr val="tx1"/>
                </a:solidFill>
                <a:latin typeface="Roboto "/>
              </a:rPr>
              <a:t> y </a:t>
            </a:r>
            <a:r>
              <a:rPr lang="en-IE" dirty="0" err="1">
                <a:solidFill>
                  <a:schemeClr val="tx1"/>
                </a:solidFill>
                <a:latin typeface="Roboto "/>
              </a:rPr>
              <a:t>bloqueo</a:t>
            </a:r>
            <a:r>
              <a:rPr lang="en-IE" dirty="0">
                <a:solidFill>
                  <a:schemeClr val="tx1"/>
                </a:solidFill>
                <a:latin typeface="Roboto "/>
              </a:rPr>
              <a:t> de </a:t>
            </a:r>
            <a:r>
              <a:rPr lang="en-IE" dirty="0" err="1">
                <a:solidFill>
                  <a:schemeClr val="tx1"/>
                </a:solidFill>
                <a:latin typeface="Roboto "/>
              </a:rPr>
              <a:t>autor</a:t>
            </a:r>
            <a:endParaRPr lang="en-IE" dirty="0">
              <a:solidFill>
                <a:schemeClr val="tx1"/>
              </a:solidFill>
              <a:latin typeface="Roboto "/>
            </a:endParaRPr>
          </a:p>
          <a:p>
            <a:pPr marL="571500" indent="-342900">
              <a:buFontTx/>
              <a:buChar char="-"/>
            </a:pPr>
            <a:r>
              <a:rPr lang="en-IE" dirty="0" err="1">
                <a:solidFill>
                  <a:schemeClr val="tx1"/>
                </a:solidFill>
                <a:latin typeface="Roboto "/>
              </a:rPr>
              <a:t>Emociones</a:t>
            </a:r>
            <a:r>
              <a:rPr lang="en-IE" dirty="0">
                <a:solidFill>
                  <a:schemeClr val="tx1"/>
                </a:solidFill>
                <a:latin typeface="Roboto "/>
              </a:rPr>
              <a:t> y </a:t>
            </a:r>
            <a:r>
              <a:rPr lang="en-IE" dirty="0" err="1">
                <a:solidFill>
                  <a:schemeClr val="tx1"/>
                </a:solidFill>
                <a:latin typeface="Roboto "/>
              </a:rPr>
              <a:t>hábitos</a:t>
            </a:r>
            <a:r>
              <a:rPr lang="en-IE" dirty="0">
                <a:solidFill>
                  <a:schemeClr val="tx1"/>
                </a:solidFill>
                <a:latin typeface="Roboto "/>
              </a:rPr>
              <a:t> no </a:t>
            </a:r>
            <a:r>
              <a:rPr lang="en-IE" dirty="0" err="1">
                <a:solidFill>
                  <a:schemeClr val="tx1"/>
                </a:solidFill>
                <a:latin typeface="Roboto "/>
              </a:rPr>
              <a:t>deseados</a:t>
            </a:r>
            <a:endParaRPr lang="en-IE" dirty="0">
              <a:solidFill>
                <a:schemeClr val="tx1"/>
              </a:solidFill>
              <a:latin typeface="Roboto "/>
            </a:endParaRPr>
          </a:p>
        </p:txBody>
      </p:sp>
    </p:spTree>
    <p:extLst>
      <p:ext uri="{BB962C8B-B14F-4D97-AF65-F5344CB8AC3E}">
        <p14:creationId xmlns:p14="http://schemas.microsoft.com/office/powerpoint/2010/main" val="25057458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9000" b="-9000"/>
          </a:stretch>
        </a:blipFill>
        <a:effectLst/>
      </p:bgPr>
    </p:bg>
    <p:spTree>
      <p:nvGrpSpPr>
        <p:cNvPr id="1" name="Shape 99"/>
        <p:cNvGrpSpPr/>
        <p:nvPr/>
      </p:nvGrpSpPr>
      <p:grpSpPr>
        <a:xfrm>
          <a:off x="0" y="0"/>
          <a:ext cx="0" cy="0"/>
          <a:chOff x="0" y="0"/>
          <a:chExt cx="0" cy="0"/>
        </a:xfrm>
      </p:grpSpPr>
      <p:sp>
        <p:nvSpPr>
          <p:cNvPr id="100" name="Shape 100"/>
          <p:cNvSpPr txBox="1"/>
          <p:nvPr/>
        </p:nvSpPr>
        <p:spPr>
          <a:xfrm>
            <a:off x="727297" y="1714882"/>
            <a:ext cx="10737405" cy="18107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500" b="1" dirty="0">
                <a:solidFill>
                  <a:schemeClr val="tx1"/>
                </a:solidFill>
                <a:latin typeface="Roboto" charset="0"/>
                <a:ea typeface="Roboto" charset="0"/>
                <a:cs typeface="Roboto" charset="0"/>
                <a:sym typeface="Roboto"/>
              </a:rPr>
              <a:t>TRABAJO PARA LA SEMANA 6</a:t>
            </a: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p:txBody>
      </p:sp>
      <p:pic>
        <p:nvPicPr>
          <p:cNvPr id="3" name="Picture 2">
            <a:extLst>
              <a:ext uri="{FF2B5EF4-FFF2-40B4-BE49-F238E27FC236}">
                <a16:creationId xmlns:a16="http://schemas.microsoft.com/office/drawing/2014/main" id="{EE8EEBA8-8326-47A3-A36F-2E4825A0F22B}"/>
              </a:ext>
            </a:extLst>
          </p:cNvPr>
          <p:cNvPicPr>
            <a:picLocks noChangeAspect="1"/>
          </p:cNvPicPr>
          <p:nvPr/>
        </p:nvPicPr>
        <p:blipFill>
          <a:blip r:embed="rId4"/>
          <a:stretch>
            <a:fillRect/>
          </a:stretch>
        </p:blipFill>
        <p:spPr>
          <a:xfrm>
            <a:off x="9123541" y="6257109"/>
            <a:ext cx="2676574" cy="600891"/>
          </a:xfrm>
          <a:prstGeom prst="rect">
            <a:avLst/>
          </a:prstGeom>
        </p:spPr>
      </p:pic>
    </p:spTree>
    <p:extLst>
      <p:ext uri="{BB962C8B-B14F-4D97-AF65-F5344CB8AC3E}">
        <p14:creationId xmlns:p14="http://schemas.microsoft.com/office/powerpoint/2010/main" val="24058933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9000" b="-9000"/>
          </a:stretch>
        </a:blipFill>
        <a:effectLst/>
      </p:bgPr>
    </p:bg>
    <p:spTree>
      <p:nvGrpSpPr>
        <p:cNvPr id="1" name="Shape 99"/>
        <p:cNvGrpSpPr/>
        <p:nvPr/>
      </p:nvGrpSpPr>
      <p:grpSpPr>
        <a:xfrm>
          <a:off x="0" y="0"/>
          <a:ext cx="0" cy="0"/>
          <a:chOff x="0" y="0"/>
          <a:chExt cx="0" cy="0"/>
        </a:xfrm>
      </p:grpSpPr>
      <p:sp>
        <p:nvSpPr>
          <p:cNvPr id="100" name="Shape 100"/>
          <p:cNvSpPr txBox="1"/>
          <p:nvPr/>
        </p:nvSpPr>
        <p:spPr>
          <a:xfrm>
            <a:off x="300447" y="1693463"/>
            <a:ext cx="10985862" cy="20033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500" b="1" dirty="0">
                <a:solidFill>
                  <a:schemeClr val="tx1"/>
                </a:solidFill>
                <a:latin typeface="Roboto" charset="0"/>
                <a:ea typeface="Roboto" charset="0"/>
                <a:cs typeface="Roboto" charset="0"/>
                <a:sym typeface="Roboto"/>
              </a:rPr>
              <a:t>Ejercicio 1</a:t>
            </a:r>
            <a:endParaRPr lang="es-ES" sz="2400"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r>
              <a:rPr lang="en-IE" sz="3600" dirty="0">
                <a:solidFill>
                  <a:schemeClr val="tx1"/>
                </a:solidFill>
                <a:latin typeface="Roboto" charset="0"/>
                <a:ea typeface="Roboto" charset="0"/>
                <a:sym typeface="Roboto"/>
              </a:rPr>
              <a:t>Ver </a:t>
            </a:r>
            <a:r>
              <a:rPr lang="en-IE" sz="3600" dirty="0" err="1">
                <a:solidFill>
                  <a:schemeClr val="tx1"/>
                </a:solidFill>
                <a:latin typeface="Roboto" charset="0"/>
                <a:ea typeface="Roboto" charset="0"/>
                <a:sym typeface="Roboto"/>
              </a:rPr>
              <a:t>sesiones</a:t>
            </a:r>
            <a:r>
              <a:rPr lang="en-IE" sz="3600" dirty="0">
                <a:solidFill>
                  <a:schemeClr val="tx1"/>
                </a:solidFill>
                <a:latin typeface="Roboto" charset="0"/>
                <a:ea typeface="Roboto" charset="0"/>
                <a:sym typeface="Roboto"/>
              </a:rPr>
              <a:t> de </a:t>
            </a:r>
            <a:r>
              <a:rPr lang="en-IE" sz="3600" dirty="0" err="1">
                <a:solidFill>
                  <a:schemeClr val="tx1"/>
                </a:solidFill>
                <a:latin typeface="Roboto" charset="0"/>
                <a:ea typeface="Roboto" charset="0"/>
                <a:sym typeface="Roboto"/>
              </a:rPr>
              <a:t>trabajo</a:t>
            </a:r>
            <a:r>
              <a:rPr lang="en-IE" sz="3600" dirty="0">
                <a:solidFill>
                  <a:schemeClr val="tx1"/>
                </a:solidFill>
                <a:latin typeface="Roboto" charset="0"/>
                <a:ea typeface="Roboto" charset="0"/>
                <a:sym typeface="Roboto"/>
              </a:rPr>
              <a:t> con </a:t>
            </a:r>
            <a:r>
              <a:rPr lang="en-IE" sz="3600" dirty="0" err="1">
                <a:solidFill>
                  <a:schemeClr val="tx1"/>
                </a:solidFill>
                <a:latin typeface="Roboto" charset="0"/>
                <a:ea typeface="Roboto" charset="0"/>
                <a:sym typeface="Roboto"/>
              </a:rPr>
              <a:t>fumador</a:t>
            </a:r>
            <a:r>
              <a:rPr lang="en-IE" sz="3600" dirty="0">
                <a:solidFill>
                  <a:schemeClr val="tx1"/>
                </a:solidFill>
                <a:latin typeface="Roboto" charset="0"/>
                <a:ea typeface="Roboto" charset="0"/>
                <a:sym typeface="Roboto"/>
              </a:rPr>
              <a:t> (</a:t>
            </a:r>
            <a:r>
              <a:rPr lang="en-IE" sz="3600" dirty="0" err="1">
                <a:solidFill>
                  <a:schemeClr val="tx1"/>
                </a:solidFill>
                <a:latin typeface="Roboto" charset="0"/>
                <a:ea typeface="Roboto" charset="0"/>
                <a:sym typeface="Roboto"/>
              </a:rPr>
              <a:t>debajo</a:t>
            </a:r>
            <a:r>
              <a:rPr lang="en-IE" sz="3600" dirty="0">
                <a:solidFill>
                  <a:schemeClr val="tx1"/>
                </a:solidFill>
                <a:latin typeface="Roboto" charset="0"/>
                <a:ea typeface="Roboto" charset="0"/>
                <a:sym typeface="Roboto"/>
              </a:rPr>
              <a:t> del video de la </a:t>
            </a:r>
            <a:r>
              <a:rPr lang="en-IE" sz="3600" dirty="0" err="1">
                <a:solidFill>
                  <a:schemeClr val="tx1"/>
                </a:solidFill>
                <a:latin typeface="Roboto" charset="0"/>
                <a:ea typeface="Roboto" charset="0"/>
                <a:sym typeface="Roboto"/>
              </a:rPr>
              <a:t>grabación</a:t>
            </a:r>
            <a:r>
              <a:rPr lang="en-IE" sz="3600" dirty="0">
                <a:solidFill>
                  <a:schemeClr val="tx1"/>
                </a:solidFill>
                <a:latin typeface="Roboto" charset="0"/>
                <a:ea typeface="Roboto" charset="0"/>
                <a:sym typeface="Roboto"/>
              </a:rPr>
              <a:t> de la </a:t>
            </a:r>
            <a:r>
              <a:rPr lang="en-IE" sz="3600" dirty="0" err="1">
                <a:solidFill>
                  <a:schemeClr val="tx1"/>
                </a:solidFill>
                <a:latin typeface="Roboto" charset="0"/>
                <a:ea typeface="Roboto" charset="0"/>
                <a:sym typeface="Roboto"/>
              </a:rPr>
              <a:t>clase</a:t>
            </a:r>
            <a:r>
              <a:rPr lang="en-IE" sz="3600" dirty="0">
                <a:solidFill>
                  <a:schemeClr val="tx1"/>
                </a:solidFill>
                <a:latin typeface="Roboto" charset="0"/>
                <a:ea typeface="Roboto" charset="0"/>
                <a:sym typeface="Roboto"/>
              </a:rPr>
              <a:t> de hoy)</a:t>
            </a:r>
          </a:p>
          <a:p>
            <a:pPr marL="685800" marR="0" lvl="0" indent="-685800" algn="ctr" rtl="0">
              <a:spcBef>
                <a:spcPts val="0"/>
              </a:spcBef>
              <a:spcAft>
                <a:spcPts val="0"/>
              </a:spcAft>
              <a:buFontTx/>
              <a:buChar char="-"/>
            </a:pPr>
            <a:endParaRPr lang="en-IE" sz="1600" dirty="0">
              <a:latin typeface="Roboto"/>
            </a:endParaRPr>
          </a:p>
          <a:p>
            <a:pPr marL="685800" marR="0" lvl="0" indent="-685800" algn="ctr" rtl="0">
              <a:spcBef>
                <a:spcPts val="0"/>
              </a:spcBef>
              <a:spcAft>
                <a:spcPts val="0"/>
              </a:spcAft>
              <a:buFontTx/>
              <a:buChar char="-"/>
            </a:pPr>
            <a:endParaRPr lang="es-ES" sz="2400"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p:txBody>
      </p:sp>
      <p:pic>
        <p:nvPicPr>
          <p:cNvPr id="3" name="Picture 2">
            <a:extLst>
              <a:ext uri="{FF2B5EF4-FFF2-40B4-BE49-F238E27FC236}">
                <a16:creationId xmlns:a16="http://schemas.microsoft.com/office/drawing/2014/main" id="{DC44DB6D-2F3D-470E-806F-D710568C7C73}"/>
              </a:ext>
            </a:extLst>
          </p:cNvPr>
          <p:cNvPicPr>
            <a:picLocks noChangeAspect="1"/>
          </p:cNvPicPr>
          <p:nvPr/>
        </p:nvPicPr>
        <p:blipFill>
          <a:blip r:embed="rId4"/>
          <a:stretch>
            <a:fillRect/>
          </a:stretch>
        </p:blipFill>
        <p:spPr>
          <a:xfrm>
            <a:off x="9123541" y="6257109"/>
            <a:ext cx="2676574" cy="600891"/>
          </a:xfrm>
          <a:prstGeom prst="rect">
            <a:avLst/>
          </a:prstGeom>
        </p:spPr>
      </p:pic>
    </p:spTree>
    <p:extLst>
      <p:ext uri="{BB962C8B-B14F-4D97-AF65-F5344CB8AC3E}">
        <p14:creationId xmlns:p14="http://schemas.microsoft.com/office/powerpoint/2010/main" val="1985069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9000" b="-9000"/>
          </a:stretch>
        </a:blipFill>
        <a:effectLst/>
      </p:bgPr>
    </p:bg>
    <p:spTree>
      <p:nvGrpSpPr>
        <p:cNvPr id="1" name="Shape 99"/>
        <p:cNvGrpSpPr/>
        <p:nvPr/>
      </p:nvGrpSpPr>
      <p:grpSpPr>
        <a:xfrm>
          <a:off x="0" y="0"/>
          <a:ext cx="0" cy="0"/>
          <a:chOff x="0" y="0"/>
          <a:chExt cx="0" cy="0"/>
        </a:xfrm>
      </p:grpSpPr>
      <p:sp>
        <p:nvSpPr>
          <p:cNvPr id="100" name="Shape 100"/>
          <p:cNvSpPr txBox="1"/>
          <p:nvPr/>
        </p:nvSpPr>
        <p:spPr>
          <a:xfrm>
            <a:off x="300447" y="1693464"/>
            <a:ext cx="10789656" cy="18107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500" b="1" dirty="0">
                <a:solidFill>
                  <a:schemeClr val="tx1"/>
                </a:solidFill>
                <a:latin typeface="Roboto" charset="0"/>
                <a:ea typeface="Roboto" charset="0"/>
                <a:cs typeface="Roboto" charset="0"/>
                <a:sym typeface="Roboto"/>
              </a:rPr>
              <a:t>Ejercicio 2</a:t>
            </a:r>
            <a:endParaRPr lang="es-ES" sz="2400"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r>
              <a:rPr lang="en-IE" sz="3600" dirty="0" err="1">
                <a:solidFill>
                  <a:schemeClr val="tx1"/>
                </a:solidFill>
                <a:latin typeface="Roboto" charset="0"/>
                <a:ea typeface="Roboto" charset="0"/>
                <a:sym typeface="Roboto"/>
              </a:rPr>
              <a:t>Revisar</a:t>
            </a:r>
            <a:r>
              <a:rPr lang="en-IE" sz="3600" dirty="0">
                <a:solidFill>
                  <a:schemeClr val="tx1"/>
                </a:solidFill>
                <a:latin typeface="Roboto" charset="0"/>
                <a:ea typeface="Roboto" charset="0"/>
                <a:sym typeface="Roboto"/>
              </a:rPr>
              <a:t> el bono “</a:t>
            </a:r>
            <a:r>
              <a:rPr lang="en-IE" sz="3600" dirty="0" err="1">
                <a:solidFill>
                  <a:schemeClr val="tx1"/>
                </a:solidFill>
                <a:latin typeface="Roboto" charset="0"/>
                <a:ea typeface="Roboto" charset="0"/>
                <a:sym typeface="Roboto"/>
              </a:rPr>
              <a:t>Trabajar</a:t>
            </a:r>
            <a:r>
              <a:rPr lang="en-IE" sz="3600" dirty="0">
                <a:solidFill>
                  <a:schemeClr val="tx1"/>
                </a:solidFill>
                <a:latin typeface="Roboto" charset="0"/>
                <a:ea typeface="Roboto" charset="0"/>
                <a:sym typeface="Roboto"/>
              </a:rPr>
              <a:t> con </a:t>
            </a:r>
            <a:r>
              <a:rPr lang="en-IE" sz="3600" dirty="0" err="1">
                <a:solidFill>
                  <a:schemeClr val="tx1"/>
                </a:solidFill>
                <a:latin typeface="Roboto" charset="0"/>
                <a:ea typeface="Roboto" charset="0"/>
                <a:sym typeface="Roboto"/>
              </a:rPr>
              <a:t>fumadores</a:t>
            </a:r>
            <a:r>
              <a:rPr lang="en-IE" sz="3600" dirty="0">
                <a:solidFill>
                  <a:schemeClr val="tx1"/>
                </a:solidFill>
                <a:latin typeface="Roboto" charset="0"/>
                <a:ea typeface="Roboto" charset="0"/>
                <a:sym typeface="Roboto"/>
              </a:rPr>
              <a:t>” del </a:t>
            </a:r>
            <a:r>
              <a:rPr lang="en-IE" sz="3600" dirty="0" err="1">
                <a:solidFill>
                  <a:schemeClr val="tx1"/>
                </a:solidFill>
                <a:latin typeface="Roboto" charset="0"/>
                <a:ea typeface="Roboto" charset="0"/>
                <a:sym typeface="Roboto"/>
              </a:rPr>
              <a:t>curso</a:t>
            </a:r>
            <a:r>
              <a:rPr lang="en-IE" sz="3600" dirty="0">
                <a:solidFill>
                  <a:schemeClr val="tx1"/>
                </a:solidFill>
                <a:latin typeface="Roboto" charset="0"/>
                <a:ea typeface="Roboto" charset="0"/>
                <a:sym typeface="Roboto"/>
              </a:rPr>
              <a:t> online </a:t>
            </a:r>
            <a:r>
              <a:rPr lang="en-IE" sz="3600" dirty="0" err="1">
                <a:solidFill>
                  <a:schemeClr val="tx1"/>
                </a:solidFill>
                <a:latin typeface="Roboto" charset="0"/>
                <a:ea typeface="Roboto" charset="0"/>
                <a:sym typeface="Roboto"/>
              </a:rPr>
              <a:t>Hipnosis</a:t>
            </a:r>
            <a:r>
              <a:rPr lang="en-IE" sz="3600" dirty="0">
                <a:solidFill>
                  <a:schemeClr val="tx1"/>
                </a:solidFill>
                <a:latin typeface="Roboto" charset="0"/>
                <a:ea typeface="Roboto" charset="0"/>
                <a:sym typeface="Roboto"/>
              </a:rPr>
              <a:t> </a:t>
            </a:r>
            <a:r>
              <a:rPr lang="en-IE" sz="3600" dirty="0" err="1">
                <a:solidFill>
                  <a:schemeClr val="tx1"/>
                </a:solidFill>
                <a:latin typeface="Roboto" charset="0"/>
                <a:ea typeface="Roboto" charset="0"/>
                <a:sym typeface="Roboto"/>
              </a:rPr>
              <a:t>Efectiva</a:t>
            </a:r>
            <a:r>
              <a:rPr lang="en-IE" sz="3600" dirty="0">
                <a:solidFill>
                  <a:schemeClr val="tx1"/>
                </a:solidFill>
                <a:latin typeface="Roboto" charset="0"/>
                <a:ea typeface="Roboto" charset="0"/>
                <a:sym typeface="Roboto"/>
              </a:rPr>
              <a:t> y </a:t>
            </a:r>
            <a:r>
              <a:rPr lang="en-IE" sz="3600" dirty="0" err="1">
                <a:solidFill>
                  <a:schemeClr val="tx1"/>
                </a:solidFill>
                <a:latin typeface="Roboto" charset="0"/>
                <a:ea typeface="Roboto" charset="0"/>
                <a:sym typeface="Roboto"/>
              </a:rPr>
              <a:t>Método</a:t>
            </a:r>
            <a:r>
              <a:rPr lang="en-IE" sz="3600" dirty="0">
                <a:solidFill>
                  <a:schemeClr val="tx1"/>
                </a:solidFill>
                <a:latin typeface="Roboto" charset="0"/>
                <a:ea typeface="Roboto" charset="0"/>
                <a:sym typeface="Roboto"/>
              </a:rPr>
              <a:t> H.O.P.E (leer </a:t>
            </a:r>
            <a:r>
              <a:rPr lang="en-IE" sz="3600" dirty="0" err="1">
                <a:solidFill>
                  <a:schemeClr val="tx1"/>
                </a:solidFill>
                <a:latin typeface="Roboto" charset="0"/>
                <a:ea typeface="Roboto" charset="0"/>
                <a:sym typeface="Roboto"/>
              </a:rPr>
              <a:t>apuntes</a:t>
            </a:r>
            <a:r>
              <a:rPr lang="en-IE" sz="3600" dirty="0">
                <a:solidFill>
                  <a:schemeClr val="tx1"/>
                </a:solidFill>
                <a:latin typeface="Roboto" charset="0"/>
                <a:ea typeface="Roboto" charset="0"/>
                <a:sym typeface="Roboto"/>
              </a:rPr>
              <a:t>) </a:t>
            </a:r>
          </a:p>
          <a:p>
            <a:pPr marL="685800" marR="0" lvl="0" indent="-685800" algn="ctr" rtl="0">
              <a:spcBef>
                <a:spcPts val="0"/>
              </a:spcBef>
              <a:spcAft>
                <a:spcPts val="0"/>
              </a:spcAft>
              <a:buFontTx/>
              <a:buChar char="-"/>
            </a:pPr>
            <a:endParaRPr lang="en-IE" sz="3600" dirty="0">
              <a:solidFill>
                <a:schemeClr val="tx1"/>
              </a:solidFill>
              <a:latin typeface="Roboto" charset="0"/>
              <a:ea typeface="Roboto" charset="0"/>
              <a:sym typeface="Roboto"/>
            </a:endParaRPr>
          </a:p>
          <a:p>
            <a:pPr marL="685800" indent="-685800" algn="ctr">
              <a:buFontTx/>
              <a:buChar char="-"/>
            </a:pPr>
            <a:r>
              <a:rPr lang="es-ES" sz="3600" dirty="0">
                <a:effectLst/>
                <a:latin typeface="Roboto" panose="02000000000000000000" pitchFamily="2" charset="0"/>
                <a:ea typeface="Roboto" panose="02000000000000000000" pitchFamily="2" charset="0"/>
              </a:rPr>
              <a:t>Lo encontrarás arriba en el navegador de la web</a:t>
            </a:r>
            <a:endParaRPr lang="es-ES" sz="3600" dirty="0">
              <a:latin typeface="Roboto" panose="02000000000000000000" pitchFamily="2" charset="0"/>
              <a:ea typeface="Roboto" panose="02000000000000000000" pitchFamily="2" charset="0"/>
            </a:endParaRPr>
          </a:p>
          <a:p>
            <a:pPr marL="685800" marR="0" lvl="0" indent="-685800" algn="ctr" rtl="0">
              <a:spcBef>
                <a:spcPts val="0"/>
              </a:spcBef>
              <a:spcAft>
                <a:spcPts val="0"/>
              </a:spcAft>
              <a:buFontTx/>
              <a:buChar char="-"/>
            </a:pPr>
            <a:endParaRPr lang="en-IE" sz="3600" dirty="0">
              <a:latin typeface="Roboto"/>
            </a:endParaRPr>
          </a:p>
          <a:p>
            <a:pPr marL="685800" marR="0" lvl="0" indent="-685800" algn="ctr" rtl="0">
              <a:spcBef>
                <a:spcPts val="0"/>
              </a:spcBef>
              <a:spcAft>
                <a:spcPts val="0"/>
              </a:spcAft>
              <a:buFontTx/>
              <a:buChar char="-"/>
            </a:pPr>
            <a:endParaRPr lang="es-ES" sz="2400"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p:txBody>
      </p:sp>
      <p:pic>
        <p:nvPicPr>
          <p:cNvPr id="3" name="Picture 2">
            <a:extLst>
              <a:ext uri="{FF2B5EF4-FFF2-40B4-BE49-F238E27FC236}">
                <a16:creationId xmlns:a16="http://schemas.microsoft.com/office/drawing/2014/main" id="{DC44DB6D-2F3D-470E-806F-D710568C7C73}"/>
              </a:ext>
            </a:extLst>
          </p:cNvPr>
          <p:cNvPicPr>
            <a:picLocks noChangeAspect="1"/>
          </p:cNvPicPr>
          <p:nvPr/>
        </p:nvPicPr>
        <p:blipFill>
          <a:blip r:embed="rId4"/>
          <a:stretch>
            <a:fillRect/>
          </a:stretch>
        </p:blipFill>
        <p:spPr>
          <a:xfrm>
            <a:off x="9123541" y="6257109"/>
            <a:ext cx="2676574" cy="600891"/>
          </a:xfrm>
          <a:prstGeom prst="rect">
            <a:avLst/>
          </a:prstGeom>
        </p:spPr>
      </p:pic>
    </p:spTree>
    <p:extLst>
      <p:ext uri="{BB962C8B-B14F-4D97-AF65-F5344CB8AC3E}">
        <p14:creationId xmlns:p14="http://schemas.microsoft.com/office/powerpoint/2010/main" val="26239318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9000" b="-9000"/>
          </a:stretch>
        </a:blipFill>
        <a:effectLst/>
      </p:bgPr>
    </p:bg>
    <p:spTree>
      <p:nvGrpSpPr>
        <p:cNvPr id="1" name="Shape 99"/>
        <p:cNvGrpSpPr/>
        <p:nvPr/>
      </p:nvGrpSpPr>
      <p:grpSpPr>
        <a:xfrm>
          <a:off x="0" y="0"/>
          <a:ext cx="0" cy="0"/>
          <a:chOff x="0" y="0"/>
          <a:chExt cx="0" cy="0"/>
        </a:xfrm>
      </p:grpSpPr>
      <p:sp>
        <p:nvSpPr>
          <p:cNvPr id="100" name="Shape 100"/>
          <p:cNvSpPr txBox="1"/>
          <p:nvPr/>
        </p:nvSpPr>
        <p:spPr>
          <a:xfrm>
            <a:off x="130629" y="1693464"/>
            <a:ext cx="10959473" cy="18107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500" b="1" dirty="0">
                <a:solidFill>
                  <a:schemeClr val="tx1"/>
                </a:solidFill>
                <a:latin typeface="Roboto" charset="0"/>
                <a:ea typeface="Roboto" charset="0"/>
                <a:cs typeface="Roboto" charset="0"/>
                <a:sym typeface="Roboto"/>
              </a:rPr>
              <a:t>Ejercicio 3</a:t>
            </a:r>
          </a:p>
          <a:p>
            <a:pPr marL="685800" indent="-685800" algn="ctr">
              <a:buFontTx/>
              <a:buChar char="-"/>
            </a:pPr>
            <a:endParaRPr lang="es-ES" dirty="0"/>
          </a:p>
          <a:p>
            <a:pPr marL="685800" indent="-685800" algn="ctr">
              <a:buFontTx/>
              <a:buChar char="-"/>
            </a:pPr>
            <a:r>
              <a:rPr lang="en-IE" sz="3600" dirty="0">
                <a:latin typeface="Roboto"/>
              </a:rPr>
              <a:t>PRACTICA LO APRENDIDO HASTA AHORA</a:t>
            </a:r>
          </a:p>
          <a:p>
            <a:pPr marL="685800" indent="-685800" algn="ctr">
              <a:buFontTx/>
              <a:buChar char="-"/>
            </a:pPr>
            <a:endParaRPr lang="en-IE" dirty="0"/>
          </a:p>
          <a:p>
            <a:pPr marL="685800" marR="0" lvl="0" indent="-685800" algn="ctr" rtl="0">
              <a:spcBef>
                <a:spcPts val="0"/>
              </a:spcBef>
              <a:spcAft>
                <a:spcPts val="0"/>
              </a:spcAft>
              <a:buFontTx/>
              <a:buChar char="-"/>
            </a:pPr>
            <a:endParaRPr lang="es-ES" sz="2400"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p:txBody>
      </p:sp>
      <p:pic>
        <p:nvPicPr>
          <p:cNvPr id="3" name="Picture 2">
            <a:extLst>
              <a:ext uri="{FF2B5EF4-FFF2-40B4-BE49-F238E27FC236}">
                <a16:creationId xmlns:a16="http://schemas.microsoft.com/office/drawing/2014/main" id="{818DF43D-E257-4C4B-9134-CCA85C07D6DF}"/>
              </a:ext>
            </a:extLst>
          </p:cNvPr>
          <p:cNvPicPr>
            <a:picLocks noChangeAspect="1"/>
          </p:cNvPicPr>
          <p:nvPr/>
        </p:nvPicPr>
        <p:blipFill>
          <a:blip r:embed="rId4"/>
          <a:stretch>
            <a:fillRect/>
          </a:stretch>
        </p:blipFill>
        <p:spPr>
          <a:xfrm>
            <a:off x="9123541" y="6257109"/>
            <a:ext cx="2676574" cy="600891"/>
          </a:xfrm>
          <a:prstGeom prst="rect">
            <a:avLst/>
          </a:prstGeom>
        </p:spPr>
      </p:pic>
    </p:spTree>
    <p:extLst>
      <p:ext uri="{BB962C8B-B14F-4D97-AF65-F5344CB8AC3E}">
        <p14:creationId xmlns:p14="http://schemas.microsoft.com/office/powerpoint/2010/main" val="36574481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3" name="Imagen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509451" y="0"/>
            <a:ext cx="13828295" cy="6914148"/>
          </a:xfrm>
          <a:prstGeom prst="rect">
            <a:avLst/>
          </a:prstGeom>
        </p:spPr>
      </p:pic>
      <p:sp>
        <p:nvSpPr>
          <p:cNvPr id="100" name="Shape 100"/>
          <p:cNvSpPr txBox="1"/>
          <p:nvPr/>
        </p:nvSpPr>
        <p:spPr>
          <a:xfrm>
            <a:off x="712764" y="2776242"/>
            <a:ext cx="10512585" cy="18107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500" b="1" dirty="0">
                <a:solidFill>
                  <a:schemeClr val="tx1"/>
                </a:solidFill>
                <a:latin typeface="Roboto" charset="0"/>
                <a:sym typeface="Roboto"/>
              </a:rPr>
              <a:t>PRÓXIMA CLASE MIÉRCOLES</a:t>
            </a:r>
            <a:endParaRPr sz="5500" dirty="0">
              <a:solidFill>
                <a:schemeClr val="tx1"/>
              </a:solidFill>
            </a:endParaRPr>
          </a:p>
        </p:txBody>
      </p:sp>
      <p:pic>
        <p:nvPicPr>
          <p:cNvPr id="4" name="Picture 3">
            <a:extLst>
              <a:ext uri="{FF2B5EF4-FFF2-40B4-BE49-F238E27FC236}">
                <a16:creationId xmlns:a16="http://schemas.microsoft.com/office/drawing/2014/main" id="{65F06588-B003-4909-B9EA-214C86F47511}"/>
              </a:ext>
            </a:extLst>
          </p:cNvPr>
          <p:cNvPicPr>
            <a:picLocks noChangeAspect="1"/>
          </p:cNvPicPr>
          <p:nvPr/>
        </p:nvPicPr>
        <p:blipFill>
          <a:blip r:embed="rId4"/>
          <a:stretch>
            <a:fillRect/>
          </a:stretch>
        </p:blipFill>
        <p:spPr>
          <a:xfrm>
            <a:off x="9123541" y="6257109"/>
            <a:ext cx="2676574" cy="600891"/>
          </a:xfrm>
          <a:prstGeom prst="rect">
            <a:avLst/>
          </a:prstGeom>
        </p:spPr>
      </p:pic>
    </p:spTree>
    <p:extLst>
      <p:ext uri="{BB962C8B-B14F-4D97-AF65-F5344CB8AC3E}">
        <p14:creationId xmlns:p14="http://schemas.microsoft.com/office/powerpoint/2010/main" val="649930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CCD6D-91C2-47DB-B4D8-33641C81537A}"/>
              </a:ext>
            </a:extLst>
          </p:cNvPr>
          <p:cNvSpPr>
            <a:spLocks noGrp="1"/>
          </p:cNvSpPr>
          <p:nvPr>
            <p:ph type="title"/>
          </p:nvPr>
        </p:nvSpPr>
        <p:spPr/>
        <p:txBody>
          <a:bodyPr/>
          <a:lstStyle/>
          <a:p>
            <a:r>
              <a:rPr lang="en-IE" sz="4400" dirty="0">
                <a:latin typeface="Roboto "/>
              </a:rPr>
              <a:t>4- Haz que la persona </a:t>
            </a:r>
            <a:r>
              <a:rPr lang="en-IE" sz="4400" dirty="0" err="1">
                <a:latin typeface="Roboto "/>
              </a:rPr>
              <a:t>sienta</a:t>
            </a:r>
            <a:r>
              <a:rPr lang="en-IE" sz="4400" dirty="0">
                <a:latin typeface="Roboto "/>
              </a:rPr>
              <a:t> </a:t>
            </a:r>
            <a:r>
              <a:rPr lang="en-IE" sz="4400" dirty="0" err="1">
                <a:latin typeface="Roboto "/>
              </a:rPr>
              <a:t>fenómenos</a:t>
            </a:r>
            <a:r>
              <a:rPr lang="en-IE" sz="4400" dirty="0">
                <a:latin typeface="Roboto "/>
              </a:rPr>
              <a:t> de </a:t>
            </a:r>
            <a:r>
              <a:rPr lang="en-IE" sz="4400" dirty="0" err="1">
                <a:latin typeface="Roboto "/>
              </a:rPr>
              <a:t>hipnosis</a:t>
            </a:r>
            <a:r>
              <a:rPr lang="en-IE" sz="4400" dirty="0">
                <a:latin typeface="Roboto "/>
              </a:rPr>
              <a:t> </a:t>
            </a:r>
            <a:r>
              <a:rPr lang="en-IE" sz="4400" dirty="0" err="1">
                <a:latin typeface="Roboto "/>
              </a:rPr>
              <a:t>durante</a:t>
            </a:r>
            <a:r>
              <a:rPr lang="en-IE" sz="4400" dirty="0">
                <a:latin typeface="Roboto "/>
              </a:rPr>
              <a:t> la </a:t>
            </a:r>
            <a:r>
              <a:rPr lang="en-IE" sz="4400" dirty="0" err="1">
                <a:latin typeface="Roboto "/>
              </a:rPr>
              <a:t>sesión</a:t>
            </a:r>
            <a:r>
              <a:rPr lang="en-IE" sz="4400" dirty="0">
                <a:latin typeface="Roboto "/>
              </a:rPr>
              <a:t> (</a:t>
            </a:r>
            <a:r>
              <a:rPr lang="en-IE" sz="4400" dirty="0" err="1">
                <a:latin typeface="Roboto "/>
              </a:rPr>
              <a:t>ojos</a:t>
            </a:r>
            <a:r>
              <a:rPr lang="en-IE" sz="4400" dirty="0">
                <a:latin typeface="Roboto "/>
              </a:rPr>
              <a:t> </a:t>
            </a:r>
            <a:r>
              <a:rPr lang="en-IE" sz="4400" dirty="0" err="1">
                <a:latin typeface="Roboto "/>
              </a:rPr>
              <a:t>pegados</a:t>
            </a:r>
            <a:r>
              <a:rPr lang="en-IE" sz="4400" dirty="0">
                <a:latin typeface="Roboto "/>
              </a:rPr>
              <a:t>, </a:t>
            </a:r>
            <a:r>
              <a:rPr lang="en-IE" sz="4400" dirty="0" err="1">
                <a:latin typeface="Roboto "/>
              </a:rPr>
              <a:t>levitación</a:t>
            </a:r>
            <a:r>
              <a:rPr lang="en-IE" sz="4400" dirty="0">
                <a:latin typeface="Roboto "/>
              </a:rPr>
              <a:t> </a:t>
            </a:r>
            <a:r>
              <a:rPr lang="en-IE" sz="4400" dirty="0" err="1">
                <a:latin typeface="Roboto "/>
              </a:rPr>
              <a:t>brazo</a:t>
            </a:r>
            <a:r>
              <a:rPr lang="en-IE" sz="4400" dirty="0">
                <a:latin typeface="Roboto "/>
              </a:rPr>
              <a:t>, manos </a:t>
            </a:r>
            <a:r>
              <a:rPr lang="en-IE" sz="4400" dirty="0" err="1">
                <a:latin typeface="Roboto "/>
              </a:rPr>
              <a:t>magnéticas</a:t>
            </a:r>
            <a:r>
              <a:rPr lang="en-IE" sz="4400" dirty="0">
                <a:latin typeface="Roboto "/>
              </a:rPr>
              <a:t>, analgesia…) </a:t>
            </a:r>
          </a:p>
        </p:txBody>
      </p:sp>
    </p:spTree>
    <p:extLst>
      <p:ext uri="{BB962C8B-B14F-4D97-AF65-F5344CB8AC3E}">
        <p14:creationId xmlns:p14="http://schemas.microsoft.com/office/powerpoint/2010/main" val="2747378925"/>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15166</TotalTime>
  <Words>3374</Words>
  <Application>Microsoft Office PowerPoint</Application>
  <PresentationFormat>Widescreen</PresentationFormat>
  <Paragraphs>199</Paragraphs>
  <Slides>85</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Calibri</vt:lpstr>
      <vt:lpstr>Roboto</vt:lpstr>
      <vt:lpstr>Roboto </vt:lpstr>
      <vt:lpstr>Tema de Office</vt:lpstr>
      <vt:lpstr>PowerPoint Presentation</vt:lpstr>
      <vt:lpstr>RESUMEN DE LO APRENDIDO LA SEMANA PASADA</vt:lpstr>
      <vt:lpstr>PowerPoint Presentation</vt:lpstr>
      <vt:lpstr>Protocolo Para Tabaquismo</vt:lpstr>
      <vt:lpstr>6 CLAVES QUE INCREMENTAN EL ÉXITO</vt:lpstr>
      <vt:lpstr>1- NO FUMAR EL DÍA DE LA SESIÓN (demuestra que puedes quitarle las ganas de fumar inmediatamente al llegar a tu sesión)   Ej. Reducir ansiedad/ganas de fumar del 10 a lo mínimo o hasta que se sientan que la sensación es llevadera</vt:lpstr>
      <vt:lpstr>2- Utilizar lo que más le molesta o “duele” de fumar, y exprimirlo al máximo (salud, relaciones, dinero, familia…)</vt:lpstr>
      <vt:lpstr>3- Explicar y desmontar la falsedad de lo que creen que el cigarro les da en su vida (relajación, concentración, descanso, sociabilidad, fuerza de voluntad…)</vt:lpstr>
      <vt:lpstr>4- Haz que la persona sienta fenómenos de hipnosis durante la sesión (ojos pegados, levitación brazo, manos magnéticas, analgesia…) </vt:lpstr>
      <vt:lpstr>5- Nunca volver a fumar ni un cigarro (Explicar las razones por las que un ex-fumador puede caer de nuevo)</vt:lpstr>
      <vt:lpstr>6- Cobrar una cantidad considerable (que no sea “por probar”) por el programa para que haga todo lo posible para estar libre de tabaco en los momentos de duda. Nota: Pregunta lo que gasta un fumador al mes y al año</vt:lpstr>
      <vt:lpstr>Protocolo Para Tabaquismo</vt:lpstr>
      <vt:lpstr>Este protocolo para dejar de fumar se hace en una sesión (aunque se ve a la persona una vez más por si hay que hacer algún ajuste):  La base del éxito y el trabajo más importante se realiza durante la primera sesión. (la mayoría dejan de fumar en esta sesión 1)  La sesión 2 es para o celebrar el éxito como exfumador permanente o realizar ajustes que no se han hecho en la sesión 1   NOTA: En muy raras ocasiones se necesita una sesión 3. La sesión 3 no suele ser necesaria si la persona se encuentra convencida de que ya no va a volver a fumar</vt:lpstr>
      <vt:lpstr>La sesión 2 es muy importante que se realice 2-3 días después de la primera sesión, ya que los primeros días suelen ser donde más personas recaen en el hábito y pueden sentir mayor necesidad de fumar</vt:lpstr>
      <vt:lpstr>La primera llamada</vt:lpstr>
      <vt:lpstr>Durante la primera llamada (llamada de clarificación y ayuda)</vt:lpstr>
      <vt:lpstr>Algunas preguntas para recoger información: </vt:lpstr>
      <vt:lpstr>Preguntas CLAVE para determinar las posibilidades de que deje de fumar:</vt:lpstr>
      <vt:lpstr>Después de haber respondido positivamente a estas cuestiones, les pido que me traigan 4 cosas:</vt:lpstr>
      <vt:lpstr>1-Una lista con todas las razones por las que quieres dejar de fumar y ser un no fumador (tan completa como sea posible)   2-Una lista con todas las actividades que asocias a fumar (tan completa como sea posible)   3-No fumar al menos 4 horas antes de la sesión o no fumar el día de la sesión por ninguna razón (si siente ansiedad o muchas ganar de fumar antes de empezar la sesión, le ayudaré a reducir esas ganas de fumar con los EJERCICIO DE ELIMINAR GANAS DE FUMAR INMEDIATAMENTE (Técnica de “spinning Wheel/rueda giratoria”, “sala de control-volumen”, “cambio de submodalidades de la sensación”).   Queremos que la persona empiece a limpiar su cuerpo de productos tóxicos, que siga nuestras instrucciones para ver su grado de motivación, y mostrarle cómo somos capaces de eliminar su ansiedad en ese momento si así lo siente.    Se le puede animar con mensajes de texto durante el día de la sesión para que llegue con ánimo.  4-Su paquete de tabaco. Si tienen tabaco en casa, tendrán que traértelo todo a ti, ya que no lo van a necesitar.   “ Si te comprometes con estas 4 cosas, entonces será más sencillo…” </vt:lpstr>
      <vt:lpstr>  Si responde negativamente algún de las 4 preguntas iniciales o si no nos trae las cosas que le pedimos durante la consulta, significa una gran alerta roja!!!</vt:lpstr>
      <vt:lpstr>DIA DE LA SESIÓN</vt:lpstr>
      <vt:lpstr>DIA DE LA SESIÓN</vt:lpstr>
      <vt:lpstr>OBJETIVO CLAVE DE LA SESIÓN: Utilizar lo que más le molesta o “duele” de fumar, y exprimirlo al máximo (salud, relaciones, dinero, familia…). Crear una asociación negativa con el cigarro y con fumar. (ANCLAJE NEGATIVO)</vt:lpstr>
      <vt:lpstr>OTROS OBJETIVOS DE LA SESIÓN:   Instalar nueva información en el subconsciente (razones por las que quiere dejar de fumar, revelar las mentiras que se cuenta, sentir las consecuencias de seguir fumando (sentir el dolor) y las consecuencias de ser un ex-fumador (sentir el placer), avisar de los posibles auto-sabotajes que pueden suceder después de la sesión.</vt:lpstr>
      <vt:lpstr>COMIENZO DE LA SESIÓN</vt:lpstr>
      <vt:lpstr>COMIENZO DE LA SESIÓN</vt:lpstr>
      <vt:lpstr>LIMPIEZA EMOCIONAL (tómate tu tiempo) </vt:lpstr>
      <vt:lpstr>INTERVENCIONES DURANTE LA SESIÓN</vt:lpstr>
      <vt:lpstr>Identificar todas las cosas que la persona odia sobre fumar y sobre el tabaco (sugestiones directas)</vt:lpstr>
      <vt:lpstr>REENCUADRE EN 6 PASOS (esto se puede hacer sin verbalizar)</vt:lpstr>
      <vt:lpstr>ASOCIACIÓN NEGATIVA 1 (Regresión al primer cigarro y volver a sentir el humo, tos…todo lo desagradable)</vt:lpstr>
      <vt:lpstr>ASOCIACIÓN NEGATIVA 2 (Incrementar las sensaciones desagradables del tabaco- olor, sabor, dentro del cuerpo sentir todo el veneno acumulado…)</vt:lpstr>
      <vt:lpstr>ASOCIACIÓN NEGATIVA 3 (“enfermedad o fallecimiento en cama de hospital con seres queridos observando” o “Ver/sentir a través de los ojos de un ser querido” )</vt:lpstr>
      <vt:lpstr>ASOCIACIÓN NEGATIVA 4 (Ver a seres queridos, fumando y sentir culpabilidad)</vt:lpstr>
      <vt:lpstr>ASOCIACIÓN NEGATIVA 5 (“Incrementar la sensación de todo aquello que odia y consecuencias negativas de fumar: Pérdida de salud, olor de la ropa, mala respiración, salir a la calle a pasar frio, miradas de desaprobación de personas o familiares)</vt:lpstr>
      <vt:lpstr>ASOCIACIÓN NEGATIVA 6 (“Imaginar persona que no te gusta u odias, como si fuera un paquete de tabaco gigante. El paquete con la cara de la persona que odias, “tiene el control sobre tí, se rie de tí”. Imaginar cómo tienes la oportunidad de reducirlo y tirarlo a la basura)</vt:lpstr>
      <vt:lpstr>OTRA TÉCNICA (“Regresión justo al momento antes del primer cigarro y realizar técnica del niño informado. Entender que la causa por la que empezó a fumar es diferente por la que fumaba como adulto)</vt:lpstr>
      <vt:lpstr>ANCLAR EL CIGARRO A UNA EMOCIÓN NEGATIVA</vt:lpstr>
      <vt:lpstr>ORDEN POST HIPNÓTICA (“cada vez que te acerques un cigarro a la boca, sentirás esa sensación desagradable, esa emoción negativa…”)</vt:lpstr>
      <vt:lpstr>REENCUADRES (desbancar o cuestionar las razones o beneficios que la persona piensa que le da el tabaco) </vt:lpstr>
      <vt:lpstr>SUGESTIONES DIRECTAS CON TODAS LAS RAZONES POR LAS QUE LA PERSONA HA DEJADO DE FUMAR, LOS BENEFICIOS, TODO LO NEGATIVO QUE HA DEJADO ATRÁS</vt:lpstr>
      <vt:lpstr>CAMBIAR HISTORIA CON REGRESIÓN AL MOMENTO ANTES DEL PRIMER CIGARRO (Técnica del niño informado). “Los niños y adolescentes fuman, los adultos no fuman”</vt:lpstr>
      <vt:lpstr>PUEDES CREAR ANCLAJE POSITIVO PARA RECHAZAR Y DECIR QUE “NO, GRACIAS” ANTE LAS TENTACIONES DE OFRECIMIENTO DE TABACO (REGRESIÓN A RECURSO POSITIVO, MOMENTO FÉLIZ, MOMENTO DE ÉXITO, DE CONTROL…)</vt:lpstr>
      <vt:lpstr>ELECCIÓN DE DEJAR DE FUMAR PARA SIEMPRE (LOS DOS CAMINOS)</vt:lpstr>
      <vt:lpstr>GENERADOR DE NUEVO COMPORTAMIENTO (romper las asociaciones que tenía con el tabaco).  “…donde antes fumabas, ahora tienes alternativas…”</vt:lpstr>
      <vt:lpstr>GENERADOR DE NUEVO COMPORTAMIENTO (Donde antes solías fumar, ahora respiras profundamente, bebes agua, hablas con alguien…)</vt:lpstr>
      <vt:lpstr>RAZONES POR LAS QUE UNA PERSONA VUELVE A FUMAR (estrés, curiosidad, demasiada confianza, aburrimiento…)</vt:lpstr>
      <vt:lpstr>PUENTE AL FUTURO CON TODOS LOS BENEFICIOS DE SER UN EX-FUMADOR PERMANENTE</vt:lpstr>
      <vt:lpstr>EMERGER Y TESTEAR (¿Qué sucede cuando te acercas o ves un cigarro?)</vt:lpstr>
      <vt:lpstr>DESHACERSE DE TODO EL TABACO Y TIRARLO A LA BASURA</vt:lpstr>
      <vt:lpstr>AGENDAR SESIÓN 2 DE SEGUIMIENTO Y CELEBRACIÓN DEL ÉXITO COMO EX-FUMADOR PERMANENTE PARA SIEMPRE (2-3 días después)</vt:lpstr>
      <vt:lpstr>Si la persona sigue sin fumar, no hace falta hacer nada más, y se habla de los beneficios y se le da la enhorabuena por ser un ex-fumador permanente. </vt:lpstr>
      <vt:lpstr>NO TIENES QUE HACER TODOS LOS EJERCICIOS DE “AVERSIÓN”, SINO HASTA QUE SIENTAS QUE LA PERSONA “HA TENIDO SUFICIENTE” CON EL ANCLAJE NEGATIVO Y YA SIENTE RECHAZO HACIA EL CIGARRO</vt:lpstr>
      <vt:lpstr>SUGIERE SIEMPRE QUE “DESPUÉS DE LA SESIÓN 1, LA GENTE SALE COMO NO FUMADOR O EX-FUMADOR PERMANENTE PARA SIEMPRE”</vt:lpstr>
      <vt:lpstr>OTRAS HERRAMIENTAS PARA TRABAJAR CON FUMADORES: - Colapso de anclajes (momento donde tiene ganas de fumar vs momento féliz/de control/de confianza/ de salud) - Reencuadre entre partes subconsciente (Visual con símbolos en las manos) - Utilizar otro trabajo de aversión</vt:lpstr>
      <vt:lpstr>Si la persona ha fumado algún cigarro, hay que determinar el momento y la razón por lo que lo hizo, y hacer ajustes en una sesión más corta con las herramientas que tienes</vt:lpstr>
      <vt:lpstr>PREGUNTAS</vt:lpstr>
      <vt:lpstr>DESCANSO 10 MINUTOS </vt:lpstr>
      <vt:lpstr>Terapia GESTALT con hipnosis (cambio de roles):  Para Perdón O Resolución De Conflicto Con Alguien</vt:lpstr>
      <vt:lpstr>PASO 1 - “Imagina que X (nombre de la persona) está en frente de tí. Él/Ella va a escuchar todo lo que tienes que decir. Dile ahora a esa persona cómo sus acciones te hicieron sentir o te hirieron en aquél momento y después. (Insiste en que la persona está segura e invita a hablar si no lo hace)  RECUERDA: Tienes todo el conocimiento, experiencia, sabiduría, entendimiento, inteligencia de tu yo adulto.</vt:lpstr>
      <vt:lpstr>PASO 2- Pasar a ver a través de los ojos de la persona que ha realizado el daño, después de haber dicho lo que necesitaba decir y soltar</vt:lpstr>
      <vt:lpstr>PASO 3 - Cuando se haya producido ese intercambio de diálogo: ¿Hay algo más que quieres decir?</vt:lpstr>
      <vt:lpstr>LO IMPORTANTE:  ¿“Estás dispuesto a perdonarte y perdonar a esa persona por lo que sucedió o por las disculpas que te debería dar esa persona?”   No por ella, sino por tí, porque cuando tú perdonas, serás capaz de hacer que deje de tener poder sobre tí. No significa que lo que hizo está bien, sino que decides dejar de darle poder en tu vida “</vt:lpstr>
      <vt:lpstr>Si la persona se niega a perdonar: Se insiste y se le pregunta al subconsciente: ¿Qué es lo que necesita X (cliente) para perdonar y soltar definitivamente de su vida para que deje de tener poder?</vt:lpstr>
      <vt:lpstr>Puedes crear una metáfora( ejemplo, cortar cuerdas con la persona, dejar atrás, despedirse para siempre de la emoción negativa/culpa...)</vt:lpstr>
      <vt:lpstr>“Como resultado de lo que ha sido descubierto, aprendido y soltado hoy, ¿cómo va a ser diferente tu vida en los próximos días, semanas, meses?  Después de soltar ese problema y de haber perdonado al otro y a tí, ¿cúal es el aprendizaje que obtienes y que va a mejorar tu vida?”</vt:lpstr>
      <vt:lpstr>La información proporcionada por la persona, se convierte en las sugestiones directas que damos</vt:lpstr>
      <vt:lpstr>DOLOR POR PÉRDIDA DE SER QUERIDO (NO RESUELTA)</vt:lpstr>
      <vt:lpstr>Técnicas:  - Volver al último encuentro  - Ir a un lugar féliz  - Ir a un lugar sagrado y pedir a la persona querida que aparezca </vt:lpstr>
      <vt:lpstr>Si son varias personas a las que se desea despedir: Se puede utilizar la metáfora del tren de la vida. “Los viajeros que se despiden se van bajando en las estaciones correspondientes y se expresa lo que les hubiese gustado decir” (también sin contenido) </vt:lpstr>
      <vt:lpstr>GESTALT (cambio de roles): Dí lo que sientes, está escuchándote</vt:lpstr>
      <vt:lpstr>Preguntas de resolución:  - ¿Qué es lo que te gustaría que x (cliente) recordase sobre tí? - ¿Que consejos o palabras de sabiduría podrían ayudar a X (cliente) - ¿Qué puedes decir a X (cliente) para que pueda soltar y superar este proceso? - ¿Cómo puede X (cliente) conseguir soltar o cerrar este proceso? - ¿Qué puede hacer X (cliente) para aceptar tu despedida y continuar con su vida? - ¿Cómo puede X (cliente) beneficiarse de este diálogo? - ¿Qué más necesita X (cliente) para ser más feliz y mejorar su vida? FINAL (para los dos): ¿Hay alguna cosa más que te gustaría decir antes de decir ADIOS / HASTA SIEMPRE?</vt:lpstr>
      <vt:lpstr>NOTA: Durante una regresión, se pude utilizar Terapia de Partes (reencuadre en 6 pasos) o Terapia de Perdón si es necesario.  NO SIEMPRE ES NECESARIO</vt:lpstr>
      <vt:lpstr>OTRAS CONDICIONES PARA AYUDAR CON HIPNOTERAPIA INTEGRATIVA</vt:lpstr>
      <vt:lpstr>TOP 10</vt:lpstr>
      <vt:lpstr>OTROS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Ivan Lentijo Fernandez</dc:creator>
  <cp:lastModifiedBy>Ivan Lentijo Fernandez</cp:lastModifiedBy>
  <cp:revision>576</cp:revision>
  <cp:lastPrinted>2019-10-02T08:54:55Z</cp:lastPrinted>
  <dcterms:modified xsi:type="dcterms:W3CDTF">2021-11-17T14:37:25Z</dcterms:modified>
</cp:coreProperties>
</file>