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7" r:id="rId2"/>
    <p:sldId id="642" r:id="rId3"/>
    <p:sldId id="643" r:id="rId4"/>
    <p:sldId id="644" r:id="rId5"/>
    <p:sldId id="646" r:id="rId6"/>
    <p:sldId id="652" r:id="rId7"/>
    <p:sldId id="569" r:id="rId8"/>
    <p:sldId id="621" r:id="rId9"/>
    <p:sldId id="570" r:id="rId10"/>
    <p:sldId id="622" r:id="rId11"/>
    <p:sldId id="623" r:id="rId12"/>
    <p:sldId id="572" r:id="rId13"/>
    <p:sldId id="571" r:id="rId14"/>
    <p:sldId id="624" r:id="rId15"/>
    <p:sldId id="573" r:id="rId16"/>
    <p:sldId id="648" r:id="rId17"/>
    <p:sldId id="649" r:id="rId18"/>
    <p:sldId id="625" r:id="rId19"/>
    <p:sldId id="574" r:id="rId20"/>
    <p:sldId id="575" r:id="rId21"/>
    <p:sldId id="576" r:id="rId22"/>
    <p:sldId id="653" r:id="rId23"/>
    <p:sldId id="577" r:id="rId24"/>
    <p:sldId id="578" r:id="rId25"/>
    <p:sldId id="579" r:id="rId26"/>
    <p:sldId id="580" r:id="rId27"/>
    <p:sldId id="651" r:id="rId28"/>
    <p:sldId id="584" r:id="rId29"/>
    <p:sldId id="585" r:id="rId30"/>
    <p:sldId id="586" r:id="rId31"/>
    <p:sldId id="587" r:id="rId32"/>
    <p:sldId id="588" r:id="rId33"/>
    <p:sldId id="590" r:id="rId34"/>
    <p:sldId id="589" r:id="rId35"/>
    <p:sldId id="627" r:id="rId36"/>
    <p:sldId id="630" r:id="rId37"/>
    <p:sldId id="641" r:id="rId38"/>
    <p:sldId id="638" r:id="rId39"/>
    <p:sldId id="591" r:id="rId40"/>
    <p:sldId id="628" r:id="rId41"/>
    <p:sldId id="639" r:id="rId42"/>
    <p:sldId id="654" r:id="rId43"/>
    <p:sldId id="500" r:id="rId44"/>
    <p:sldId id="633" r:id="rId4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5"/>
    <a:srgbClr val="EF5952"/>
    <a:srgbClr val="116183"/>
    <a:srgbClr val="DD504A"/>
    <a:srgbClr val="CF4B44"/>
    <a:srgbClr val="72A628"/>
    <a:srgbClr val="1AB8E3"/>
    <a:srgbClr val="005070"/>
    <a:srgbClr val="86C9E0"/>
    <a:srgbClr val="7C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87" autoAdjust="0"/>
    <p:restoredTop sz="68244" autoAdjust="0"/>
  </p:normalViewPr>
  <p:slideViewPr>
    <p:cSldViewPr snapToGrid="0" snapToObjects="1">
      <p:cViewPr varScale="1">
        <p:scale>
          <a:sx n="59" d="100"/>
          <a:sy n="59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2825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250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527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906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916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936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55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309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61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353403" y="469462"/>
            <a:ext cx="9485194" cy="165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sng" strike="noStrike" cap="none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DÍA 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000" b="1" i="0" u="sng" strike="noStrike" cap="none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  <a:sym typeface="Roboto"/>
            </a:endParaRPr>
          </a:p>
          <a:p>
            <a:r>
              <a:rPr lang="es-ES" sz="4000" b="0" i="0" dirty="0">
                <a:solidFill>
                  <a:srgbClr val="232333"/>
                </a:solidFill>
                <a:effectLst/>
                <a:latin typeface="Roboto"/>
              </a:rPr>
              <a:t>	</a:t>
            </a:r>
            <a:r>
              <a:rPr lang="es-ES" sz="4400" b="0" i="0" dirty="0">
                <a:solidFill>
                  <a:srgbClr val="232333"/>
                </a:solidFill>
                <a:effectLst/>
                <a:latin typeface="Roboto"/>
              </a:rPr>
              <a:t>LA IDENTIDAD DEL HIPNOTISTA 	</a:t>
            </a:r>
          </a:p>
          <a:p>
            <a:r>
              <a:rPr lang="es-ES" sz="4400" dirty="0">
                <a:solidFill>
                  <a:srgbClr val="232333"/>
                </a:solidFill>
                <a:latin typeface="Roboto"/>
              </a:rPr>
              <a:t>		</a:t>
            </a:r>
            <a:r>
              <a:rPr lang="es-ES" sz="4400" b="0" i="0" dirty="0">
                <a:solidFill>
                  <a:srgbClr val="232333"/>
                </a:solidFill>
                <a:effectLst/>
                <a:latin typeface="Roboto"/>
              </a:rPr>
              <a:t>(Aprende a hipnotizar)</a:t>
            </a:r>
            <a:endParaRPr lang="es-ES" sz="4400" dirty="0">
              <a:solidFill>
                <a:schemeClr val="tx1"/>
              </a:solidFill>
              <a:latin typeface="Roboto"/>
            </a:endParaRPr>
          </a:p>
          <a:p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r>
              <a:rPr lang="es-ES" sz="1800" dirty="0">
                <a:solidFill>
                  <a:schemeClr val="tx1"/>
                </a:solidFill>
                <a:latin typeface="Roboto"/>
              </a:rPr>
              <a:t>CONFIDENCIAL Y EXCLUSIVO PARA MIEMBROS DE LA FORMACIÓN INTENSIVA REGENERANDO IDENTIDADES CON HIPNOSIS E HIPNOTERAPIA INTEGRATIVA</a:t>
            </a: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11FD1-2AB0-4A7C-9FD9-B99D42D92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47" y="3982675"/>
            <a:ext cx="10515600" cy="2852737"/>
          </a:xfrm>
        </p:spPr>
        <p:txBody>
          <a:bodyPr/>
          <a:lstStyle/>
          <a:p>
            <a:r>
              <a:rPr lang="en-IE" sz="3200" dirty="0">
                <a:latin typeface="Roboto"/>
              </a:rPr>
              <a:t>PRE-TALK:</a:t>
            </a:r>
            <a:br>
              <a:rPr lang="en-IE" sz="3200" dirty="0">
                <a:latin typeface="Roboto"/>
              </a:rPr>
            </a:b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Hipnosis</a:t>
            </a:r>
            <a:r>
              <a:rPr lang="en-IE" sz="3200" dirty="0">
                <a:latin typeface="Roboto"/>
              </a:rPr>
              <a:t> es un </a:t>
            </a:r>
            <a:r>
              <a:rPr lang="en-IE" sz="3200" dirty="0" err="1">
                <a:latin typeface="Roboto"/>
              </a:rPr>
              <a:t>estado</a:t>
            </a:r>
            <a:r>
              <a:rPr lang="en-IE" sz="3200" dirty="0">
                <a:latin typeface="Roboto"/>
              </a:rPr>
              <a:t> de </a:t>
            </a:r>
            <a:r>
              <a:rPr lang="en-IE" sz="3200" dirty="0" err="1">
                <a:latin typeface="Roboto"/>
              </a:rPr>
              <a:t>focalización</a:t>
            </a:r>
            <a:r>
              <a:rPr lang="en-IE" sz="3200" dirty="0">
                <a:latin typeface="Roboto"/>
              </a:rPr>
              <a:t> 	de la 	</a:t>
            </a:r>
            <a:r>
              <a:rPr lang="en-IE" sz="3200" dirty="0" err="1">
                <a:latin typeface="Roboto"/>
              </a:rPr>
              <a:t>atención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Focalización</a:t>
            </a:r>
            <a:r>
              <a:rPr lang="en-IE" sz="3200" dirty="0">
                <a:latin typeface="Roboto"/>
              </a:rPr>
              <a:t> de los </a:t>
            </a:r>
            <a:r>
              <a:rPr lang="en-IE" sz="3200" dirty="0" err="1">
                <a:latin typeface="Roboto"/>
              </a:rPr>
              <a:t>sentidos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Utilización</a:t>
            </a:r>
            <a:r>
              <a:rPr lang="en-IE" sz="3200" dirty="0">
                <a:latin typeface="Roboto"/>
              </a:rPr>
              <a:t> de </a:t>
            </a:r>
            <a:r>
              <a:rPr lang="en-IE" sz="3200" dirty="0" err="1">
                <a:latin typeface="Roboto"/>
              </a:rPr>
              <a:t>tu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imaginación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Comunicación</a:t>
            </a:r>
            <a:r>
              <a:rPr lang="en-IE" sz="3200" dirty="0">
                <a:latin typeface="Roboto"/>
              </a:rPr>
              <a:t> con </a:t>
            </a:r>
            <a:r>
              <a:rPr lang="en-IE" sz="3200" dirty="0" err="1">
                <a:latin typeface="Roboto"/>
              </a:rPr>
              <a:t>tu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subconsciente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Conexión</a:t>
            </a:r>
            <a:r>
              <a:rPr lang="en-IE" sz="3200" dirty="0">
                <a:latin typeface="Roboto"/>
              </a:rPr>
              <a:t> entre </a:t>
            </a:r>
            <a:r>
              <a:rPr lang="en-IE" sz="3200" dirty="0" err="1">
                <a:latin typeface="Roboto"/>
              </a:rPr>
              <a:t>tu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mente</a:t>
            </a:r>
            <a:r>
              <a:rPr lang="en-IE" sz="3200" dirty="0">
                <a:latin typeface="Roboto"/>
              </a:rPr>
              <a:t> y </a:t>
            </a:r>
            <a:r>
              <a:rPr lang="en-IE" sz="3200" dirty="0" err="1">
                <a:latin typeface="Roboto"/>
              </a:rPr>
              <a:t>tu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cuerpo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Desmitificar</a:t>
            </a:r>
            <a:r>
              <a:rPr lang="en-IE" sz="3200" dirty="0">
                <a:latin typeface="Roboto"/>
              </a:rPr>
              <a:t> (no es </a:t>
            </a:r>
            <a:r>
              <a:rPr lang="en-IE" sz="3200" dirty="0" err="1">
                <a:latin typeface="Roboto"/>
              </a:rPr>
              <a:t>dormir</a:t>
            </a:r>
            <a:r>
              <a:rPr lang="en-IE" sz="3200" dirty="0">
                <a:latin typeface="Roboto"/>
              </a:rPr>
              <a:t>, no es </a:t>
            </a:r>
            <a:r>
              <a:rPr lang="en-IE" sz="3200" dirty="0" err="1">
                <a:latin typeface="Roboto"/>
              </a:rPr>
              <a:t>pérdida</a:t>
            </a:r>
            <a:r>
              <a:rPr lang="en-IE" sz="3200" dirty="0">
                <a:latin typeface="Roboto"/>
              </a:rPr>
              <a:t> de 		control, no es </a:t>
            </a:r>
            <a:r>
              <a:rPr lang="en-IE" sz="3200" dirty="0" err="1">
                <a:latin typeface="Roboto"/>
              </a:rPr>
              <a:t>desvelar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secretos</a:t>
            </a:r>
            <a:r>
              <a:rPr lang="en-IE" sz="3200" dirty="0">
                <a:latin typeface="Roboto"/>
              </a:rPr>
              <a:t>, no </a:t>
            </a:r>
            <a:r>
              <a:rPr lang="en-IE" sz="3200" dirty="0" err="1">
                <a:latin typeface="Roboto"/>
              </a:rPr>
              <a:t>te</a:t>
            </a:r>
            <a:r>
              <a:rPr lang="en-IE" sz="3200" dirty="0">
                <a:latin typeface="Roboto"/>
              </a:rPr>
              <a:t> vas a </a:t>
            </a:r>
            <a:r>
              <a:rPr lang="en-IE" sz="3200" dirty="0" err="1">
                <a:latin typeface="Roboto"/>
              </a:rPr>
              <a:t>quedar</a:t>
            </a:r>
            <a:r>
              <a:rPr lang="en-IE" sz="3200" dirty="0">
                <a:latin typeface="Roboto"/>
              </a:rPr>
              <a:t> 	</a:t>
            </a:r>
            <a:r>
              <a:rPr lang="en-IE" sz="3200" dirty="0" err="1">
                <a:latin typeface="Roboto"/>
              </a:rPr>
              <a:t>atascado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en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hipnosis</a:t>
            </a:r>
            <a:r>
              <a:rPr lang="en-IE" sz="3200" dirty="0">
                <a:latin typeface="Roboto"/>
              </a:rPr>
              <a:t>…)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Estado natural de la </a:t>
            </a:r>
            <a:r>
              <a:rPr lang="en-IE" sz="3200" dirty="0" err="1">
                <a:latin typeface="Roboto"/>
              </a:rPr>
              <a:t>mente</a:t>
            </a:r>
            <a:r>
              <a:rPr lang="en-IE" sz="3200" dirty="0">
                <a:latin typeface="Roboto"/>
              </a:rPr>
              <a:t> (</a:t>
            </a:r>
            <a:r>
              <a:rPr lang="en-IE" sz="3200" dirty="0" err="1">
                <a:latin typeface="Roboto"/>
              </a:rPr>
              <a:t>Ejemplo</a:t>
            </a:r>
            <a:r>
              <a:rPr lang="en-IE" sz="3200" dirty="0">
                <a:latin typeface="Roboto"/>
              </a:rPr>
              <a:t>)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</a:t>
            </a:r>
            <a:r>
              <a:rPr lang="es-ES" sz="3200" dirty="0">
                <a:latin typeface="Roboto"/>
              </a:rPr>
              <a:t>¿</a:t>
            </a:r>
            <a:r>
              <a:rPr lang="en-IE" sz="3200" dirty="0" err="1">
                <a:latin typeface="Roboto"/>
              </a:rPr>
              <a:t>Qué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conoces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sobre</a:t>
            </a:r>
            <a:r>
              <a:rPr lang="en-IE" sz="3200" dirty="0">
                <a:latin typeface="Roboto"/>
              </a:rPr>
              <a:t> la </a:t>
            </a:r>
            <a:r>
              <a:rPr lang="en-IE" sz="3200" dirty="0" err="1">
                <a:latin typeface="Roboto"/>
              </a:rPr>
              <a:t>hipnosis</a:t>
            </a:r>
            <a:r>
              <a:rPr lang="en-IE" sz="3200" dirty="0">
                <a:latin typeface="Roboto"/>
              </a:rPr>
              <a:t>?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Sentirte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seguro</a:t>
            </a:r>
            <a:br>
              <a:rPr lang="en-IE" sz="3200" dirty="0">
                <a:latin typeface="Roboto"/>
              </a:rPr>
            </a:br>
            <a:endParaRPr lang="en-IE" sz="32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16D8C-E2E5-42C7-946A-937718452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347" y="5543051"/>
            <a:ext cx="10515600" cy="1500187"/>
          </a:xfrm>
        </p:spPr>
        <p:txBody>
          <a:bodyPr/>
          <a:lstStyle/>
          <a:p>
            <a:r>
              <a:rPr lang="en-IE" dirty="0"/>
              <a:t>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72350-F066-43DD-B370-520525C8F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59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2B313-2F49-44C2-A266-330D1C30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919" y="3016023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“YES” SET: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 - </a:t>
            </a:r>
            <a:r>
              <a:rPr lang="es-ES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Estás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preparado</a:t>
            </a:r>
            <a:r>
              <a:rPr lang="en-IE" sz="4400" dirty="0">
                <a:latin typeface="Roboto"/>
              </a:rPr>
              <a:t> para </a:t>
            </a:r>
            <a:r>
              <a:rPr lang="en-IE" sz="4400" dirty="0" err="1">
                <a:latin typeface="Roboto"/>
              </a:rPr>
              <a:t>seguir</a:t>
            </a:r>
            <a:r>
              <a:rPr lang="en-IE" sz="4400" dirty="0">
                <a:latin typeface="Roboto"/>
              </a:rPr>
              <a:t> mis </a:t>
            </a:r>
            <a:r>
              <a:rPr lang="en-IE" sz="4400" dirty="0" err="1">
                <a:latin typeface="Roboto"/>
              </a:rPr>
              <a:t>instrucciones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¿Vas a </a:t>
            </a:r>
            <a:r>
              <a:rPr lang="en-IE" sz="4400" dirty="0" err="1">
                <a:latin typeface="Roboto"/>
              </a:rPr>
              <a:t>seguir</a:t>
            </a:r>
            <a:r>
              <a:rPr lang="en-IE" sz="4400" dirty="0">
                <a:latin typeface="Roboto"/>
              </a:rPr>
              <a:t> mis </a:t>
            </a:r>
            <a:r>
              <a:rPr lang="en-IE" sz="4400" dirty="0" err="1">
                <a:latin typeface="Roboto"/>
              </a:rPr>
              <a:t>instrucciones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</a:t>
            </a:r>
            <a:r>
              <a:rPr lang="es-ES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Te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gustaría</a:t>
            </a:r>
            <a:r>
              <a:rPr lang="en-IE" sz="4400" dirty="0">
                <a:latin typeface="Roboto"/>
              </a:rPr>
              <a:t> ser </a:t>
            </a:r>
            <a:r>
              <a:rPr lang="en-IE" sz="4400" dirty="0" err="1">
                <a:latin typeface="Roboto"/>
              </a:rPr>
              <a:t>hipnotizado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¿</a:t>
            </a:r>
            <a:r>
              <a:rPr lang="en-IE" sz="4400" dirty="0" err="1">
                <a:latin typeface="Roboto"/>
              </a:rPr>
              <a:t>Te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gustaría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entrar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hipnosis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</a:t>
            </a:r>
            <a:r>
              <a:rPr lang="es-ES" sz="4400" dirty="0">
                <a:latin typeface="Roboto"/>
              </a:rPr>
              <a:t> ¿</a:t>
            </a:r>
            <a:r>
              <a:rPr lang="en-IE" sz="4400" dirty="0" err="1">
                <a:latin typeface="Roboto"/>
              </a:rPr>
              <a:t>Preparado</a:t>
            </a:r>
            <a:r>
              <a:rPr lang="en-IE" sz="4400" dirty="0">
                <a:latin typeface="Roboto"/>
              </a:rPr>
              <a:t> para </a:t>
            </a:r>
            <a:r>
              <a:rPr lang="en-IE" sz="4400" dirty="0" err="1">
                <a:latin typeface="Roboto"/>
              </a:rPr>
              <a:t>hacer</a:t>
            </a:r>
            <a:r>
              <a:rPr lang="en-IE" sz="4400" dirty="0">
                <a:latin typeface="Roboto"/>
              </a:rPr>
              <a:t> el </a:t>
            </a:r>
            <a:r>
              <a:rPr lang="en-IE" sz="4400" dirty="0" err="1">
                <a:latin typeface="Roboto"/>
              </a:rPr>
              <a:t>cambio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tu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vida</a:t>
            </a:r>
            <a:r>
              <a:rPr lang="en-IE" sz="4400" dirty="0">
                <a:latin typeface="Roboto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640D1-044D-4D82-8A30-6B8FFBCB3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11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04" y="2634297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INDUCCIÓN 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(</a:t>
            </a:r>
            <a:r>
              <a:rPr lang="en-IE" sz="4400" dirty="0" err="1">
                <a:latin typeface="Roboto"/>
              </a:rPr>
              <a:t>Siente</a:t>
            </a:r>
            <a:r>
              <a:rPr lang="en-IE" sz="4400" dirty="0">
                <a:latin typeface="Roboto"/>
              </a:rPr>
              <a:t> la HIPNOSIS)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</a:t>
            </a:r>
            <a:r>
              <a:rPr lang="en-IE" sz="4400" dirty="0" err="1">
                <a:latin typeface="Roboto"/>
              </a:rPr>
              <a:t>Relajación</a:t>
            </a:r>
            <a:r>
              <a:rPr lang="en-IE" sz="4400" dirty="0">
                <a:latin typeface="Roboto"/>
              </a:rPr>
              <a:t> no es lo </a:t>
            </a:r>
            <a:r>
              <a:rPr lang="en-IE" sz="4400" dirty="0" err="1">
                <a:latin typeface="Roboto"/>
              </a:rPr>
              <a:t>mismo</a:t>
            </a:r>
            <a:r>
              <a:rPr lang="en-IE" sz="4400" dirty="0">
                <a:latin typeface="Roboto"/>
              </a:rPr>
              <a:t> que </a:t>
            </a:r>
            <a:r>
              <a:rPr lang="en-IE" sz="4400" dirty="0" err="1">
                <a:latin typeface="Roboto"/>
              </a:rPr>
              <a:t>hipnosis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</a:t>
            </a:r>
            <a:r>
              <a:rPr lang="en-IE" sz="4400" dirty="0" err="1">
                <a:latin typeface="Roboto"/>
              </a:rPr>
              <a:t>Hipnosis</a:t>
            </a:r>
            <a:r>
              <a:rPr lang="en-IE" sz="4400" dirty="0">
                <a:latin typeface="Roboto"/>
              </a:rPr>
              <a:t> no es </a:t>
            </a:r>
            <a:r>
              <a:rPr lang="en-IE" sz="4400" dirty="0" err="1">
                <a:latin typeface="Roboto"/>
              </a:rPr>
              <a:t>relajación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Es </a:t>
            </a:r>
            <a:r>
              <a:rPr lang="en-IE" sz="4400" dirty="0" err="1">
                <a:latin typeface="Roboto"/>
              </a:rPr>
              <a:t>una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experiencia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subjetiva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cada</a:t>
            </a:r>
            <a:r>
              <a:rPr lang="en-IE" sz="4400" dirty="0">
                <a:latin typeface="Roboto"/>
              </a:rPr>
              <a:t> persona la </a:t>
            </a:r>
            <a:r>
              <a:rPr lang="en-IE" sz="4400" dirty="0" err="1">
                <a:latin typeface="Roboto"/>
              </a:rPr>
              <a:t>siente</a:t>
            </a:r>
            <a:r>
              <a:rPr lang="en-IE" sz="4400" dirty="0">
                <a:latin typeface="Roboto"/>
              </a:rPr>
              <a:t>/</a:t>
            </a:r>
            <a:r>
              <a:rPr lang="en-IE" sz="4400" dirty="0" err="1">
                <a:latin typeface="Roboto"/>
              </a:rPr>
              <a:t>experimenta</a:t>
            </a:r>
            <a:r>
              <a:rPr lang="en-IE" sz="4400" dirty="0">
                <a:latin typeface="Roboto"/>
              </a:rPr>
              <a:t> de forma </a:t>
            </a:r>
            <a:r>
              <a:rPr lang="en-IE" sz="4400" dirty="0" err="1">
                <a:latin typeface="Roboto"/>
              </a:rPr>
              <a:t>diferente</a:t>
            </a:r>
            <a:r>
              <a:rPr lang="en-IE" sz="4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4E1D8-9598-406C-871D-77C31E86A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65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919" y="3002960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PROFUNDIZACIÓN (</a:t>
            </a:r>
            <a:r>
              <a:rPr lang="en-IE" sz="4400" dirty="0" err="1">
                <a:latin typeface="Roboto"/>
              </a:rPr>
              <a:t>cualquier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elemento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puede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utilizarse</a:t>
            </a:r>
            <a:r>
              <a:rPr lang="en-IE" sz="4400" dirty="0">
                <a:latin typeface="Roboto"/>
              </a:rPr>
              <a:t>):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Del 10 al 1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La </a:t>
            </a:r>
            <a:r>
              <a:rPr lang="en-IE" sz="4400" dirty="0" err="1">
                <a:latin typeface="Roboto"/>
              </a:rPr>
              <a:t>respiración</a:t>
            </a:r>
            <a:r>
              <a:rPr lang="en-IE" sz="4400" dirty="0">
                <a:latin typeface="Roboto"/>
              </a:rPr>
              <a:t>, el </a:t>
            </a:r>
            <a:r>
              <a:rPr lang="en-IE" sz="4400" dirty="0" err="1">
                <a:latin typeface="Roboto"/>
              </a:rPr>
              <a:t>latido</a:t>
            </a:r>
            <a:r>
              <a:rPr lang="en-IE" sz="4400" dirty="0">
                <a:latin typeface="Roboto"/>
              </a:rPr>
              <a:t> del 	</a:t>
            </a:r>
            <a:r>
              <a:rPr lang="en-IE" sz="4400" dirty="0" err="1">
                <a:latin typeface="Roboto"/>
              </a:rPr>
              <a:t>corazón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“Los </a:t>
            </a:r>
            <a:r>
              <a:rPr lang="en-IE" sz="4400" dirty="0" err="1">
                <a:latin typeface="Roboto"/>
              </a:rPr>
              <a:t>coches</a:t>
            </a:r>
            <a:r>
              <a:rPr lang="en-IE" sz="4400" dirty="0">
                <a:latin typeface="Roboto"/>
              </a:rPr>
              <a:t> de la  </a:t>
            </a:r>
            <a:r>
              <a:rPr lang="en-IE" sz="4400" dirty="0" err="1">
                <a:latin typeface="Roboto"/>
              </a:rPr>
              <a:t>calle</a:t>
            </a:r>
            <a:r>
              <a:rPr lang="en-IE" sz="4400" dirty="0">
                <a:latin typeface="Roboto"/>
              </a:rPr>
              <a:t>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E0FDF-C6AC-40E5-8065-7E0520C11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353" y="4785406"/>
            <a:ext cx="10515600" cy="1500187"/>
          </a:xfrm>
        </p:spPr>
        <p:txBody>
          <a:bodyPr/>
          <a:lstStyle/>
          <a:p>
            <a:r>
              <a:rPr lang="en-IE" dirty="0"/>
              <a:t>	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09EE2-3A6D-4E4A-AD12-3F7E67C67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1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0135-F2AB-4417-AF5C-C99E4477A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96" y="1435418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LUGAR MÁGICO: </a:t>
            </a:r>
            <a:r>
              <a:rPr lang="en-IE" sz="4400" dirty="0" err="1">
                <a:latin typeface="Roboto"/>
              </a:rPr>
              <a:t>Metáfora</a:t>
            </a:r>
            <a:r>
              <a:rPr lang="en-IE" sz="4400" dirty="0">
                <a:latin typeface="Roboto"/>
              </a:rPr>
              <a:t> para </a:t>
            </a:r>
            <a:r>
              <a:rPr lang="en-IE" sz="4400" dirty="0" err="1">
                <a:latin typeface="Roboto"/>
              </a:rPr>
              <a:t>comenzar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el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proceso</a:t>
            </a:r>
            <a:r>
              <a:rPr lang="en-IE" sz="4400" dirty="0">
                <a:latin typeface="Roboto"/>
              </a:rPr>
              <a:t> de </a:t>
            </a:r>
            <a:r>
              <a:rPr lang="en-IE" sz="4400" dirty="0" err="1">
                <a:latin typeface="Roboto"/>
              </a:rPr>
              <a:t>cambio</a:t>
            </a:r>
            <a:r>
              <a:rPr lang="en-IE" sz="4400" dirty="0">
                <a:latin typeface="Roboto"/>
              </a:rPr>
              <a:t> con </a:t>
            </a:r>
            <a:r>
              <a:rPr lang="en-IE" sz="4400" dirty="0" err="1">
                <a:latin typeface="Roboto"/>
              </a:rPr>
              <a:t>hipnosis</a:t>
            </a:r>
            <a:endParaRPr lang="en-IE" sz="4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250FF-5151-4821-8C34-E14AC1B02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3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93" y="3913187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LIMPIEZA EMOCIONAL ( con o sin </a:t>
            </a:r>
            <a:r>
              <a:rPr lang="en-IE" sz="4400" dirty="0" err="1">
                <a:latin typeface="Roboto"/>
              </a:rPr>
              <a:t>contenido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</a:t>
            </a:r>
            <a:r>
              <a:rPr lang="en-IE" sz="4000" dirty="0">
                <a:latin typeface="Roboto"/>
              </a:rPr>
              <a:t>- </a:t>
            </a:r>
            <a:r>
              <a:rPr lang="en-IE" sz="4000" dirty="0" err="1">
                <a:latin typeface="Roboto"/>
              </a:rPr>
              <a:t>Comunicación</a:t>
            </a:r>
            <a:r>
              <a:rPr lang="en-IE" sz="4000" dirty="0">
                <a:latin typeface="Roboto"/>
              </a:rPr>
              <a:t> con </a:t>
            </a:r>
            <a:r>
              <a:rPr lang="en-IE" sz="4000" dirty="0" err="1">
                <a:latin typeface="Roboto"/>
              </a:rPr>
              <a:t>el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subconsciente</a:t>
            </a:r>
            <a:r>
              <a:rPr lang="en-IE" sz="4000" dirty="0">
                <a:latin typeface="Roboto"/>
              </a:rPr>
              <a:t> para </a:t>
            </a:r>
            <a:r>
              <a:rPr lang="en-IE" sz="4000" dirty="0" err="1">
                <a:latin typeface="Roboto"/>
              </a:rPr>
              <a:t>soltar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emociones</a:t>
            </a:r>
            <a:r>
              <a:rPr lang="en-IE" sz="4000" dirty="0">
                <a:latin typeface="Roboto"/>
              </a:rPr>
              <a:t>, </a:t>
            </a:r>
            <a:r>
              <a:rPr lang="en-IE" sz="4000" dirty="0" err="1">
                <a:latin typeface="Roboto"/>
              </a:rPr>
              <a:t>sensaciones</a:t>
            </a:r>
            <a:r>
              <a:rPr lang="en-IE" sz="4000" dirty="0">
                <a:latin typeface="Roboto"/>
              </a:rPr>
              <a:t>, </a:t>
            </a:r>
            <a:r>
              <a:rPr lang="en-IE" sz="4000" dirty="0" err="1">
                <a:latin typeface="Roboto"/>
              </a:rPr>
              <a:t>imágenes</a:t>
            </a:r>
            <a:r>
              <a:rPr lang="en-IE" sz="4000" dirty="0">
                <a:latin typeface="Roboto"/>
              </a:rPr>
              <a:t>, </a:t>
            </a:r>
            <a:r>
              <a:rPr lang="en-IE" sz="4000" dirty="0" err="1">
                <a:latin typeface="Roboto"/>
              </a:rPr>
              <a:t>eventos</a:t>
            </a:r>
            <a:r>
              <a:rPr lang="en-IE" sz="4000" dirty="0">
                <a:latin typeface="Roboto"/>
              </a:rPr>
              <a:t>…</a:t>
            </a:r>
            <a:r>
              <a:rPr lang="en-IE" sz="4000" dirty="0" err="1">
                <a:latin typeface="Roboto"/>
              </a:rPr>
              <a:t>negativos</a:t>
            </a:r>
            <a:r>
              <a:rPr lang="en-IE" sz="4000" dirty="0">
                <a:latin typeface="Roboto"/>
              </a:rPr>
              <a:t> que </a:t>
            </a:r>
            <a:r>
              <a:rPr lang="en-IE" sz="4000" dirty="0" err="1">
                <a:latin typeface="Roboto"/>
              </a:rPr>
              <a:t>han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bloqueado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avanzar</a:t>
            </a:r>
            <a:r>
              <a:rPr lang="en-IE" sz="4000" dirty="0">
                <a:latin typeface="Roboto"/>
              </a:rPr>
              <a:t> o </a:t>
            </a:r>
            <a:r>
              <a:rPr lang="en-IE" sz="4000" dirty="0" err="1">
                <a:latin typeface="Roboto"/>
              </a:rPr>
              <a:t>superar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bloqueos</a:t>
            </a:r>
            <a:r>
              <a:rPr lang="en-IE" sz="4000" dirty="0">
                <a:latin typeface="Roboto"/>
              </a:rPr>
              <a:t>.</a:t>
            </a:r>
            <a:br>
              <a:rPr lang="en-IE" sz="4000" dirty="0">
                <a:latin typeface="Roboto"/>
              </a:rPr>
            </a:b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- </a:t>
            </a:r>
            <a:r>
              <a:rPr lang="en-IE" sz="4000" dirty="0" err="1">
                <a:latin typeface="Roboto"/>
              </a:rPr>
              <a:t>Utilizamos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el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silencio</a:t>
            </a:r>
            <a:r>
              <a:rPr lang="en-IE" sz="4000" dirty="0">
                <a:latin typeface="Roboto"/>
              </a:rPr>
              <a:t>, </a:t>
            </a:r>
            <a:r>
              <a:rPr lang="en-IE" sz="4000" dirty="0" err="1">
                <a:latin typeface="Roboto"/>
              </a:rPr>
              <a:t>descubrimos</a:t>
            </a:r>
            <a:r>
              <a:rPr lang="en-IE" sz="4000" dirty="0">
                <a:latin typeface="Roboto"/>
              </a:rPr>
              <a:t> lo que surge (</a:t>
            </a:r>
            <a:r>
              <a:rPr lang="en-IE" sz="4000" dirty="0" err="1">
                <a:latin typeface="Roboto"/>
              </a:rPr>
              <a:t>soltar</a:t>
            </a:r>
            <a:r>
              <a:rPr lang="en-IE" sz="4000" dirty="0">
                <a:latin typeface="Roboto"/>
              </a:rPr>
              <a:t> lo que sea </a:t>
            </a:r>
            <a:r>
              <a:rPr lang="en-IE" sz="4000" dirty="0" err="1">
                <a:latin typeface="Roboto"/>
              </a:rPr>
              <a:t>necesario</a:t>
            </a:r>
            <a:r>
              <a:rPr lang="en-IE" sz="4000" dirty="0">
                <a:latin typeface="Roboto"/>
              </a:rPr>
              <a:t> o </a:t>
            </a:r>
            <a:r>
              <a:rPr lang="en-IE" sz="4000" dirty="0" err="1">
                <a:latin typeface="Roboto"/>
              </a:rPr>
              <a:t>vaciar</a:t>
            </a:r>
            <a:r>
              <a:rPr lang="en-IE" sz="4000" dirty="0">
                <a:latin typeface="Roboto"/>
              </a:rPr>
              <a:t>)</a:t>
            </a:r>
            <a:br>
              <a:rPr lang="en-IE" sz="4000" dirty="0">
                <a:latin typeface="Roboto"/>
              </a:rPr>
            </a:br>
            <a:endParaRPr lang="en-IE" sz="40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D3F85-8D96-4CA0-BB0D-2B121F6A4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765924"/>
            <a:ext cx="10515600" cy="1500187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52354-AA5A-427E-A1B0-57A41E711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91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93" y="3913187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SUGESTIONES (PARTE TERAPEÚTICA)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Sugestiones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directas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Sugestiones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indirectas</a:t>
            </a:r>
            <a:r>
              <a:rPr lang="en-IE" sz="4400" dirty="0">
                <a:latin typeface="Roboto"/>
              </a:rPr>
              <a:t> 	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(</a:t>
            </a:r>
            <a:r>
              <a:rPr lang="en-IE" sz="4400" dirty="0" err="1">
                <a:latin typeface="Roboto"/>
              </a:rPr>
              <a:t>lenguaje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hipnótico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Metáforas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Intervenciones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psicológica</a:t>
            </a:r>
            <a:r>
              <a:rPr lang="en-IE" sz="4400" dirty="0">
                <a:latin typeface="Roboto"/>
              </a:rPr>
              <a:t>: PNL, 	Gestalt, TCC)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Silencio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Curación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ni</a:t>
            </a:r>
            <a:r>
              <a:rPr lang="es-ES" sz="4400" dirty="0" err="1">
                <a:latin typeface="Roboto"/>
              </a:rPr>
              <a:t>ño</a:t>
            </a:r>
            <a:r>
              <a:rPr lang="es-ES" sz="4400" dirty="0">
                <a:latin typeface="Roboto"/>
              </a:rPr>
              <a:t> interior</a:t>
            </a:r>
            <a:br>
              <a:rPr lang="en-IE" sz="4400" dirty="0">
                <a:latin typeface="Roboto"/>
              </a:rPr>
            </a:br>
            <a:endParaRPr lang="en-IE" sz="44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D3F85-8D96-4CA0-BB0D-2B121F6A4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765924"/>
            <a:ext cx="10515600" cy="1500187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D5FEE-B3E2-43CD-BDE3-DB99FAEC2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3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93" y="3913187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El </a:t>
            </a:r>
            <a:r>
              <a:rPr lang="en-IE" sz="4400" dirty="0" err="1">
                <a:latin typeface="Roboto"/>
              </a:rPr>
              <a:t>objetivo</a:t>
            </a:r>
            <a:r>
              <a:rPr lang="en-IE" sz="4400" dirty="0">
                <a:latin typeface="Roboto"/>
              </a:rPr>
              <a:t> es </a:t>
            </a:r>
            <a:r>
              <a:rPr lang="en-IE" sz="4400" dirty="0" err="1">
                <a:latin typeface="Roboto"/>
              </a:rPr>
              <a:t>buscar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recursos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la </a:t>
            </a:r>
            <a:r>
              <a:rPr lang="en-IE" sz="4400" dirty="0" err="1">
                <a:latin typeface="Roboto"/>
              </a:rPr>
              <a:t>vida</a:t>
            </a:r>
            <a:r>
              <a:rPr lang="en-IE" sz="4400" dirty="0">
                <a:latin typeface="Roboto"/>
              </a:rPr>
              <a:t> de la persona.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 err="1">
                <a:latin typeface="Roboto"/>
              </a:rPr>
              <a:t>También</a:t>
            </a:r>
            <a:r>
              <a:rPr lang="en-IE" sz="4400" dirty="0">
                <a:latin typeface="Roboto"/>
              </a:rPr>
              <a:t> se </a:t>
            </a:r>
            <a:r>
              <a:rPr lang="en-IE" sz="4400" dirty="0" err="1">
                <a:latin typeface="Roboto"/>
              </a:rPr>
              <a:t>pueden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imaginar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esos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recursos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la </a:t>
            </a:r>
            <a:r>
              <a:rPr lang="en-IE" sz="4400" dirty="0" err="1">
                <a:latin typeface="Roboto"/>
              </a:rPr>
              <a:t>historia</a:t>
            </a:r>
            <a:r>
              <a:rPr lang="en-IE" sz="4400" dirty="0">
                <a:latin typeface="Roboto"/>
              </a:rPr>
              <a:t> de </a:t>
            </a:r>
            <a:r>
              <a:rPr lang="en-IE" sz="4400" dirty="0" err="1">
                <a:latin typeface="Roboto"/>
              </a:rPr>
              <a:t>vida</a:t>
            </a:r>
            <a:r>
              <a:rPr lang="en-IE" sz="4400" dirty="0">
                <a:latin typeface="Roboto"/>
              </a:rPr>
              <a:t> de personas que </a:t>
            </a:r>
            <a:r>
              <a:rPr lang="en-IE" sz="4400" dirty="0" err="1">
                <a:latin typeface="Roboto"/>
              </a:rPr>
              <a:t>disponen</a:t>
            </a:r>
            <a:r>
              <a:rPr lang="en-IE" sz="4400" dirty="0">
                <a:latin typeface="Roboto"/>
              </a:rPr>
              <a:t> de </a:t>
            </a:r>
            <a:r>
              <a:rPr lang="en-IE" sz="4400" dirty="0" err="1">
                <a:latin typeface="Roboto"/>
              </a:rPr>
              <a:t>los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recursos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necesarios</a:t>
            </a:r>
            <a:r>
              <a:rPr lang="en-IE" sz="4400" dirty="0">
                <a:latin typeface="Roboto"/>
              </a:rPr>
              <a:t>.</a:t>
            </a:r>
            <a:br>
              <a:rPr lang="en-IE" sz="4400" dirty="0">
                <a:latin typeface="Roboto"/>
              </a:rPr>
            </a:br>
            <a:endParaRPr lang="en-IE" sz="44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D3F85-8D96-4CA0-BB0D-2B121F6A4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765924"/>
            <a:ext cx="10515600" cy="1500187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F9C73-F583-45B2-A646-11D6F54FE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63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8137-2232-4FD7-ADD6-14BD8876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47117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ANCLAJE (</a:t>
            </a:r>
            <a:r>
              <a:rPr lang="en-IE" sz="4400" dirty="0" err="1">
                <a:latin typeface="Roboto"/>
              </a:rPr>
              <a:t>grabación</a:t>
            </a:r>
            <a:r>
              <a:rPr lang="en-IE" sz="4400" dirty="0">
                <a:latin typeface="Roboto"/>
              </a:rPr>
              <a:t> mental de la </a:t>
            </a:r>
            <a:r>
              <a:rPr lang="en-IE" sz="4400" dirty="0" err="1">
                <a:latin typeface="Roboto"/>
              </a:rPr>
              <a:t>emoción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durante</a:t>
            </a:r>
            <a:r>
              <a:rPr lang="en-IE" sz="4400" dirty="0">
                <a:latin typeface="Roboto"/>
              </a:rPr>
              <a:t> la </a:t>
            </a:r>
            <a:r>
              <a:rPr lang="en-IE" sz="4400" dirty="0" err="1">
                <a:latin typeface="Roboto"/>
              </a:rPr>
              <a:t>sesión</a:t>
            </a:r>
            <a:r>
              <a:rPr lang="en-IE" sz="4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20A4E-65C0-4D79-B259-9E2C8BE58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2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 dirty="0">
                <a:latin typeface="Roboto"/>
              </a:rPr>
              <a:t>ORDEN POST-HIPNÓTICA (“</a:t>
            </a:r>
            <a:r>
              <a:rPr lang="en-IE" sz="4400" dirty="0" err="1">
                <a:latin typeface="Roboto"/>
              </a:rPr>
              <a:t>cada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vez</a:t>
            </a:r>
            <a:r>
              <a:rPr lang="en-IE" sz="4400" dirty="0">
                <a:latin typeface="Roboto"/>
              </a:rPr>
              <a:t> que </a:t>
            </a:r>
            <a:r>
              <a:rPr lang="en-IE" sz="4400" dirty="0" err="1">
                <a:latin typeface="Roboto"/>
              </a:rPr>
              <a:t>ocurra</a:t>
            </a:r>
            <a:r>
              <a:rPr lang="en-IE" sz="4400" dirty="0">
                <a:latin typeface="Roboto"/>
              </a:rPr>
              <a:t> X (</a:t>
            </a:r>
            <a:r>
              <a:rPr lang="en-IE" sz="4400" dirty="0" err="1">
                <a:latin typeface="Roboto"/>
              </a:rPr>
              <a:t>anclaje</a:t>
            </a:r>
            <a:r>
              <a:rPr lang="en-IE" sz="4400" dirty="0">
                <a:latin typeface="Roboto"/>
              </a:rPr>
              <a:t>) </a:t>
            </a:r>
            <a:r>
              <a:rPr lang="en-IE" sz="4400" dirty="0" err="1">
                <a:latin typeface="Roboto"/>
              </a:rPr>
              <a:t>te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va</a:t>
            </a:r>
            <a:r>
              <a:rPr lang="en-IE" sz="4400" dirty="0">
                <a:latin typeface="Roboto"/>
              </a:rPr>
              <a:t> a </a:t>
            </a:r>
            <a:r>
              <a:rPr lang="en-IE" sz="4400" dirty="0" err="1">
                <a:latin typeface="Roboto"/>
              </a:rPr>
              <a:t>recordar</a:t>
            </a:r>
            <a:r>
              <a:rPr lang="en-IE" sz="4400" dirty="0">
                <a:latin typeface="Roboto"/>
              </a:rPr>
              <a:t> Y (</a:t>
            </a:r>
            <a:r>
              <a:rPr lang="en-IE" sz="4400" dirty="0" err="1">
                <a:latin typeface="Roboto"/>
              </a:rPr>
              <a:t>emoción</a:t>
            </a:r>
            <a:r>
              <a:rPr lang="en-IE" sz="4400" dirty="0">
                <a:latin typeface="Roboto"/>
              </a:rPr>
              <a:t> o </a:t>
            </a:r>
            <a:r>
              <a:rPr lang="en-IE" sz="4400" dirty="0" err="1">
                <a:latin typeface="Roboto"/>
              </a:rPr>
              <a:t>cambio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deseado</a:t>
            </a:r>
            <a:r>
              <a:rPr lang="en-IE" sz="4400" dirty="0">
                <a:latin typeface="Roboto"/>
              </a:rPr>
              <a:t>)”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425A0-5EDC-47CE-8475-C5B1CFBE1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0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519993" y="184935"/>
            <a:ext cx="9326330" cy="97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4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Cosas</a:t>
            </a:r>
            <a:r>
              <a:rPr kumimoji="0" lang="en-IE" sz="4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 a </a:t>
            </a:r>
            <a:r>
              <a:rPr kumimoji="0" lang="en-IE" sz="4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tener</a:t>
            </a:r>
            <a:r>
              <a:rPr kumimoji="0" lang="en-IE" sz="4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 </a:t>
            </a:r>
            <a:r>
              <a:rPr kumimoji="0" lang="en-IE" sz="4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en</a:t>
            </a:r>
            <a:r>
              <a:rPr kumimoji="0" lang="en-IE" sz="4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 </a:t>
            </a:r>
            <a:r>
              <a:rPr kumimoji="0" lang="en-IE" sz="4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cuenta</a:t>
            </a:r>
            <a:r>
              <a:rPr kumimoji="0" lang="en-IE" sz="4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…</a:t>
            </a:r>
            <a:endParaRPr kumimoji="0" sz="4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100"/>
          <p:cNvSpPr txBox="1"/>
          <p:nvPr/>
        </p:nvSpPr>
        <p:spPr>
          <a:xfrm>
            <a:off x="1147193" y="1351348"/>
            <a:ext cx="8699130" cy="114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r>
              <a:rPr kumimoji="0" lang="es-ES_tradnl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Micrófonos apagados y se encienden para preguntar (también utilizar el chat)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</p:txBody>
      </p:sp>
      <p:sp>
        <p:nvSpPr>
          <p:cNvPr id="6" name="Shape 100"/>
          <p:cNvSpPr txBox="1"/>
          <p:nvPr/>
        </p:nvSpPr>
        <p:spPr>
          <a:xfrm>
            <a:off x="1147193" y="2766960"/>
            <a:ext cx="8373980" cy="114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Las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grabaciones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se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mandan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y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subirán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a la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plataforma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lang="en-IE" sz="3000" dirty="0">
                <a:latin typeface="Roboto" charset="0"/>
                <a:ea typeface="Roboto" charset="0"/>
                <a:cs typeface="Roboto" charset="0"/>
              </a:rPr>
              <a:t>24 horas </a:t>
            </a:r>
            <a:r>
              <a:rPr lang="en-IE" sz="3000" dirty="0" err="1">
                <a:latin typeface="Roboto" charset="0"/>
                <a:ea typeface="Roboto" charset="0"/>
                <a:cs typeface="Roboto" charset="0"/>
              </a:rPr>
              <a:t>después</a:t>
            </a:r>
            <a:r>
              <a:rPr lang="en-IE" sz="3000" dirty="0">
                <a:latin typeface="Roboto" charset="0"/>
                <a:ea typeface="Roboto" charset="0"/>
                <a:cs typeface="Roboto" charset="0"/>
              </a:rPr>
              <a:t> de la </a:t>
            </a:r>
            <a:r>
              <a:rPr lang="en-IE" sz="3000" dirty="0" err="1">
                <a:latin typeface="Roboto" charset="0"/>
                <a:ea typeface="Roboto" charset="0"/>
                <a:cs typeface="Roboto" charset="0"/>
              </a:rPr>
              <a:t>clase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</p:txBody>
      </p:sp>
      <p:sp>
        <p:nvSpPr>
          <p:cNvPr id="8" name="Shape 100"/>
          <p:cNvSpPr txBox="1"/>
          <p:nvPr/>
        </p:nvSpPr>
        <p:spPr>
          <a:xfrm>
            <a:off x="1171072" y="4115271"/>
            <a:ext cx="8373980" cy="114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Mejor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asistir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en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directo</a:t>
            </a:r>
            <a:endParaRPr kumimoji="0" lang="en-IE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n-IE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Hacer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cosas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diferentes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y a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veces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incómodas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(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practicar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marca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la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diferencia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8EBA2-63E0-4F69-9AE9-6BF09622B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 dirty="0">
                <a:latin typeface="Roboto"/>
              </a:rPr>
              <a:t>PUENTE AL FUTURO (</a:t>
            </a:r>
            <a:r>
              <a:rPr lang="en-IE" sz="4400" dirty="0" err="1">
                <a:latin typeface="Roboto"/>
              </a:rPr>
              <a:t>imagina</a:t>
            </a:r>
            <a:r>
              <a:rPr lang="en-IE" sz="4400" dirty="0">
                <a:latin typeface="Roboto"/>
              </a:rPr>
              <a:t> el </a:t>
            </a:r>
            <a:r>
              <a:rPr lang="en-IE" sz="4400" dirty="0" err="1">
                <a:latin typeface="Roboto"/>
              </a:rPr>
              <a:t>camino</a:t>
            </a:r>
            <a:r>
              <a:rPr lang="en-IE" sz="4400" dirty="0">
                <a:latin typeface="Roboto"/>
              </a:rPr>
              <a:t> con los </a:t>
            </a:r>
            <a:r>
              <a:rPr lang="en-IE" sz="4400" dirty="0" err="1">
                <a:latin typeface="Roboto"/>
              </a:rPr>
              <a:t>nuevos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recursos</a:t>
            </a:r>
            <a:r>
              <a:rPr lang="en-IE" sz="4400" dirty="0">
                <a:latin typeface="Roboto"/>
              </a:rPr>
              <a:t> y </a:t>
            </a:r>
            <a:r>
              <a:rPr lang="en-IE" sz="4400" dirty="0" err="1">
                <a:latin typeface="Roboto"/>
              </a:rPr>
              <a:t>tu</a:t>
            </a:r>
            <a:r>
              <a:rPr lang="en-IE" sz="4400" dirty="0">
                <a:latin typeface="Roboto"/>
              </a:rPr>
              <a:t> “nuevo </a:t>
            </a:r>
            <a:r>
              <a:rPr lang="en-IE" sz="4400" dirty="0" err="1">
                <a:latin typeface="Roboto"/>
              </a:rPr>
              <a:t>yo</a:t>
            </a:r>
            <a:r>
              <a:rPr lang="en-IE" sz="4400" dirty="0">
                <a:latin typeface="Roboto"/>
              </a:rPr>
              <a:t>”)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881F7-1596-4305-9F4E-957FCDD5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82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Salida/</a:t>
            </a:r>
            <a:r>
              <a:rPr lang="en-IE" dirty="0" err="1"/>
              <a:t>Emerger</a:t>
            </a:r>
            <a:r>
              <a:rPr lang="en-IE" dirty="0"/>
              <a:t>: (“</a:t>
            </a:r>
            <a:r>
              <a:rPr lang="en-IE" dirty="0" err="1"/>
              <a:t>cuando</a:t>
            </a:r>
            <a:r>
              <a:rPr lang="en-IE" dirty="0"/>
              <a:t> </a:t>
            </a:r>
            <a:r>
              <a:rPr lang="en-IE" dirty="0" err="1"/>
              <a:t>cuente</a:t>
            </a:r>
            <a:r>
              <a:rPr lang="en-IE" dirty="0"/>
              <a:t> del 1 al 5, </a:t>
            </a:r>
            <a:r>
              <a:rPr lang="en-IE" dirty="0" err="1"/>
              <a:t>abrirás</a:t>
            </a:r>
            <a:r>
              <a:rPr lang="en-IE" dirty="0"/>
              <a:t> </a:t>
            </a:r>
            <a:r>
              <a:rPr lang="en-IE" dirty="0" err="1"/>
              <a:t>los</a:t>
            </a:r>
            <a:r>
              <a:rPr lang="en-IE" dirty="0"/>
              <a:t> </a:t>
            </a:r>
            <a:r>
              <a:rPr lang="en-IE" dirty="0" err="1"/>
              <a:t>ojos</a:t>
            </a:r>
            <a:r>
              <a:rPr lang="en-IE" dirty="0"/>
              <a:t>, </a:t>
            </a:r>
            <a:r>
              <a:rPr lang="en-IE" dirty="0" err="1"/>
              <a:t>sintiéndote</a:t>
            </a:r>
            <a:r>
              <a:rPr lang="en-IE" dirty="0"/>
              <a:t> </a:t>
            </a:r>
            <a:r>
              <a:rPr lang="en-IE" dirty="0" err="1"/>
              <a:t>muy</a:t>
            </a:r>
            <a:r>
              <a:rPr lang="en-IE" dirty="0"/>
              <a:t> bien”)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6856F-00E2-4B03-BEB0-AE3385901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72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8AD7-CA9D-4BAC-8979-A5199EEF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406" y="4726236"/>
            <a:ext cx="10515600" cy="2852737"/>
          </a:xfrm>
        </p:spPr>
        <p:txBody>
          <a:bodyPr/>
          <a:lstStyle/>
          <a:p>
            <a:r>
              <a:rPr lang="es-ES" sz="2400" b="1" dirty="0">
                <a:latin typeface="Roboto"/>
              </a:rPr>
              <a:t>- PRE-TALK (Crear expectación positiva real)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“Yes” Set o conseguir varios “Síes”</a:t>
            </a:r>
            <a:br>
              <a:rPr lang="es-ES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r>
              <a:rPr lang="en-IE" sz="2400" b="1" dirty="0">
                <a:latin typeface="Roboto"/>
              </a:rPr>
              <a:t>- </a:t>
            </a:r>
            <a:r>
              <a:rPr lang="es-ES" sz="2400" b="1" dirty="0">
                <a:latin typeface="Roboto"/>
              </a:rPr>
              <a:t>INDUCCIÓN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PROFUNDIZACIÓN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Lugar seguro/mágico/de  cambio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LIMPIEZA EMOCIONAL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SUGESTIONES Y TRABAJO TERAPEUTICO 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Anclaje</a:t>
            </a:r>
            <a:br>
              <a:rPr lang="es-ES" sz="2400" dirty="0">
                <a:latin typeface="Roboto"/>
              </a:rPr>
            </a:br>
            <a:r>
              <a:rPr lang="es-ES" sz="2400" dirty="0">
                <a:latin typeface="Roboto"/>
              </a:rPr>
              <a:t>	- Orden post hipnótica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PUENTE HACIA EL FUTURO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SALIDA/EMERGER</a:t>
            </a: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endParaRPr lang="en-IE" sz="2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82583-0488-4E4E-B9B1-EE422F2E2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1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982" y="1174160"/>
            <a:ext cx="10515600" cy="2852737"/>
          </a:xfrm>
        </p:spPr>
        <p:txBody>
          <a:bodyPr/>
          <a:lstStyle/>
          <a:p>
            <a:r>
              <a:rPr lang="en-IE" dirty="0"/>
              <a:t>REINDUCIR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CCD85-9B11-4669-B7C4-5F5A22479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739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ABRIR Y CERRAR LOS OJOS (</a:t>
            </a:r>
            <a:r>
              <a:rPr lang="en-IE" dirty="0" err="1"/>
              <a:t>fraccionamiento</a:t>
            </a:r>
            <a:r>
              <a:rPr lang="en-IE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7F33D-BB5C-478D-8114-62A56CEF6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495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30915"/>
            <a:ext cx="10515600" cy="2852737"/>
          </a:xfrm>
        </p:spPr>
        <p:txBody>
          <a:bodyPr/>
          <a:lstStyle/>
          <a:p>
            <a:r>
              <a:rPr lang="en-IE" dirty="0"/>
              <a:t>HIPNOSIS DINÁMICA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7999AD-AA9E-4CE2-A291-D5766B84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52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919" y="3236913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TIPOS DE INDUCCIONES: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Rápidas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menos</a:t>
            </a:r>
            <a:r>
              <a:rPr lang="en-IE" sz="4400" dirty="0">
                <a:latin typeface="Roboto"/>
              </a:rPr>
              <a:t> 3 </a:t>
            </a:r>
            <a:r>
              <a:rPr lang="en-IE" sz="4400" dirty="0" err="1">
                <a:latin typeface="Roboto"/>
              </a:rPr>
              <a:t>minutos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Shock (</a:t>
            </a:r>
            <a:r>
              <a:rPr lang="en-IE" sz="4400" dirty="0" err="1">
                <a:latin typeface="Roboto"/>
              </a:rPr>
              <a:t>segundos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Relajación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Progresiva</a:t>
            </a:r>
            <a:r>
              <a:rPr lang="en-IE" sz="4400" dirty="0">
                <a:latin typeface="Roboto"/>
              </a:rPr>
              <a:t> 		 			Muscular (</a:t>
            </a:r>
            <a:r>
              <a:rPr lang="en-IE" sz="4400" dirty="0" err="1">
                <a:latin typeface="Roboto"/>
              </a:rPr>
              <a:t>desde</a:t>
            </a:r>
            <a:r>
              <a:rPr lang="en-IE" sz="4400" dirty="0">
                <a:latin typeface="Roboto"/>
              </a:rPr>
              <a:t> 3 </a:t>
            </a:r>
            <a:r>
              <a:rPr lang="en-IE" sz="4400" dirty="0" err="1">
                <a:latin typeface="Roboto"/>
              </a:rPr>
              <a:t>minutos</a:t>
            </a:r>
            <a:r>
              <a:rPr lang="en-IE" sz="4400" dirty="0">
                <a:latin typeface="Roboto"/>
              </a:rPr>
              <a:t> hasta lo 	que </a:t>
            </a:r>
            <a:r>
              <a:rPr lang="en-IE" sz="4400" dirty="0" err="1">
                <a:latin typeface="Roboto"/>
              </a:rPr>
              <a:t>quieras</a:t>
            </a:r>
            <a:r>
              <a:rPr lang="en-IE" sz="4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021DC-5ADB-471D-A33F-234A038A4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50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919" y="3236913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Las </a:t>
            </a:r>
            <a:r>
              <a:rPr lang="en-IE" sz="4400" dirty="0" err="1">
                <a:latin typeface="Roboto"/>
              </a:rPr>
              <a:t>inducciones</a:t>
            </a:r>
            <a:r>
              <a:rPr lang="en-IE" sz="4400" dirty="0">
                <a:latin typeface="Roboto"/>
              </a:rPr>
              <a:t> son </a:t>
            </a:r>
            <a:r>
              <a:rPr lang="en-IE" sz="4400" dirty="0" err="1">
                <a:latin typeface="Roboto"/>
              </a:rPr>
              <a:t>parte</a:t>
            </a:r>
            <a:r>
              <a:rPr lang="en-IE" sz="4400" dirty="0">
                <a:latin typeface="Roboto"/>
              </a:rPr>
              <a:t> del ritual </a:t>
            </a:r>
            <a:r>
              <a:rPr lang="en-IE" sz="4400" dirty="0" err="1">
                <a:latin typeface="Roboto"/>
              </a:rPr>
              <a:t>hipnótico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aunque</a:t>
            </a:r>
            <a:r>
              <a:rPr lang="en-IE" sz="4400" dirty="0">
                <a:latin typeface="Roboto"/>
              </a:rPr>
              <a:t> no </a:t>
            </a:r>
            <a:r>
              <a:rPr lang="en-IE" sz="4400" dirty="0" err="1">
                <a:latin typeface="Roboto"/>
              </a:rPr>
              <a:t>siempre</a:t>
            </a:r>
            <a:r>
              <a:rPr lang="en-IE" sz="4400" dirty="0">
                <a:latin typeface="Roboto"/>
              </a:rPr>
              <a:t> son </a:t>
            </a:r>
            <a:r>
              <a:rPr lang="en-IE" sz="4400" dirty="0" err="1">
                <a:latin typeface="Roboto"/>
              </a:rPr>
              <a:t>necesarias</a:t>
            </a:r>
            <a:r>
              <a:rPr lang="en-IE" sz="4400" dirty="0">
                <a:latin typeface="Roboto"/>
              </a:rPr>
              <a:t>. (</a:t>
            </a:r>
            <a:r>
              <a:rPr lang="en-IE" sz="4400" dirty="0" err="1">
                <a:latin typeface="Roboto"/>
              </a:rPr>
              <a:t>veremos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hipnosis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conversacional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oculta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endParaRPr lang="en-IE" sz="4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6D05A-9676-487A-B9F0-6B1A7B548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41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25" y="1709738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LENGUAJE HIPNÓTICO: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Palabras a </a:t>
            </a:r>
            <a:r>
              <a:rPr lang="en-IE" sz="4400" dirty="0" err="1">
                <a:latin typeface="Roboto"/>
              </a:rPr>
              <a:t>evitar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durante</a:t>
            </a:r>
            <a:r>
              <a:rPr lang="en-IE" sz="4400" dirty="0">
                <a:latin typeface="Roboto"/>
              </a:rPr>
              <a:t> las </a:t>
            </a:r>
            <a:r>
              <a:rPr lang="en-IE" sz="4400" dirty="0" err="1">
                <a:latin typeface="Roboto"/>
              </a:rPr>
              <a:t>sugestiones</a:t>
            </a:r>
            <a:r>
              <a:rPr lang="en-IE" sz="4400" dirty="0">
                <a:latin typeface="Roboto"/>
              </a:rPr>
              <a:t>: No, </a:t>
            </a:r>
            <a:r>
              <a:rPr lang="en-IE" sz="4400" dirty="0" err="1">
                <a:latin typeface="Roboto"/>
              </a:rPr>
              <a:t>intentar</a:t>
            </a:r>
            <a:r>
              <a:rPr lang="en-IE" sz="4400" dirty="0">
                <a:latin typeface="Roboto"/>
              </a:rPr>
              <a:t> (usar solo </a:t>
            </a:r>
            <a:r>
              <a:rPr lang="en-IE" sz="4400" dirty="0" err="1">
                <a:latin typeface="Roboto"/>
              </a:rPr>
              <a:t>cuando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queremos</a:t>
            </a:r>
            <a:r>
              <a:rPr lang="en-IE" sz="4400" dirty="0">
                <a:latin typeface="Roboto"/>
              </a:rPr>
              <a:t> que la persona “</a:t>
            </a:r>
            <a:r>
              <a:rPr lang="en-IE" sz="4400" dirty="0" err="1">
                <a:latin typeface="Roboto"/>
              </a:rPr>
              <a:t>falle</a:t>
            </a:r>
            <a:r>
              <a:rPr lang="en-IE" sz="4400" dirty="0">
                <a:latin typeface="Roboto"/>
              </a:rPr>
              <a:t>” a </a:t>
            </a:r>
            <a:r>
              <a:rPr lang="en-IE" sz="4400" dirty="0" err="1">
                <a:latin typeface="Roboto"/>
              </a:rPr>
              <a:t>hacer</a:t>
            </a:r>
            <a:r>
              <a:rPr lang="en-IE" sz="4400" dirty="0">
                <a:latin typeface="Roboto"/>
              </a:rPr>
              <a:t> algo), </a:t>
            </a:r>
            <a:r>
              <a:rPr lang="en-IE" sz="4400" dirty="0" err="1">
                <a:latin typeface="Roboto"/>
              </a:rPr>
              <a:t>debes</a:t>
            </a:r>
            <a:r>
              <a:rPr lang="en-IE" sz="4400" dirty="0">
                <a:latin typeface="Roboto"/>
              </a:rPr>
              <a:t>, no </a:t>
            </a:r>
            <a:r>
              <a:rPr lang="en-IE" sz="4400" dirty="0" err="1">
                <a:latin typeface="Roboto"/>
              </a:rPr>
              <a:t>puedo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espero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tengo</a:t>
            </a:r>
            <a:r>
              <a:rPr lang="en-IE" sz="4400" dirty="0">
                <a:latin typeface="Roboto"/>
              </a:rPr>
              <a:t> que, </a:t>
            </a:r>
            <a:r>
              <a:rPr lang="en-IE" sz="4400" dirty="0" err="1">
                <a:latin typeface="Roboto"/>
              </a:rPr>
              <a:t>necesito</a:t>
            </a:r>
            <a:r>
              <a:rPr lang="en-IE" sz="4400" dirty="0">
                <a:latin typeface="Roboto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E0FDF-C6AC-40E5-8065-7E0520C11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925" y="4981349"/>
            <a:ext cx="10515600" cy="1500187"/>
          </a:xfrm>
        </p:spPr>
        <p:txBody>
          <a:bodyPr/>
          <a:lstStyle/>
          <a:p>
            <a:r>
              <a:rPr lang="en-IE" dirty="0">
                <a:solidFill>
                  <a:schemeClr val="tx1"/>
                </a:solidFill>
              </a:rPr>
              <a:t>VER APUNTES  Y VIDEOS DE INDUCCIONES EN CURSO ONLINE HIPNOSIS EFECTIVA ( </a:t>
            </a:r>
            <a:r>
              <a:rPr lang="en-IE" dirty="0" err="1">
                <a:solidFill>
                  <a:schemeClr val="tx1"/>
                </a:solidFill>
              </a:rPr>
              <a:t>Método</a:t>
            </a:r>
            <a:r>
              <a:rPr lang="en-IE" dirty="0">
                <a:solidFill>
                  <a:schemeClr val="tx1"/>
                </a:solidFill>
              </a:rPr>
              <a:t> H.O.P.E + </a:t>
            </a:r>
            <a:r>
              <a:rPr lang="en-IE" dirty="0" err="1">
                <a:solidFill>
                  <a:schemeClr val="tx1"/>
                </a:solidFill>
              </a:rPr>
              <a:t>Lenguaje</a:t>
            </a:r>
            <a:r>
              <a:rPr lang="en-IE" dirty="0">
                <a:solidFill>
                  <a:schemeClr val="tx1"/>
                </a:solidFill>
              </a:rPr>
              <a:t> </a:t>
            </a:r>
            <a:r>
              <a:rPr lang="en-IE" dirty="0" err="1">
                <a:solidFill>
                  <a:schemeClr val="tx1"/>
                </a:solidFill>
              </a:rPr>
              <a:t>Conversacional</a:t>
            </a:r>
            <a:r>
              <a:rPr lang="en-IE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A442B-99DD-4EF1-8550-585F2EE4D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22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239" y="3429000"/>
            <a:ext cx="10515600" cy="2852737"/>
          </a:xfrm>
        </p:spPr>
        <p:txBody>
          <a:bodyPr/>
          <a:lstStyle/>
          <a:p>
            <a:r>
              <a:rPr lang="en-IE" sz="4000" dirty="0">
                <a:latin typeface="Roboto"/>
              </a:rPr>
              <a:t>FÓRMULA PARA SUGESTIONES DIRECTAS: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Of  = </a:t>
            </a:r>
            <a:r>
              <a:rPr lang="en-IE" sz="4000" dirty="0" err="1">
                <a:latin typeface="Roboto"/>
              </a:rPr>
              <a:t>Rc</a:t>
            </a:r>
            <a:r>
              <a:rPr lang="en-IE" sz="4000" dirty="0">
                <a:latin typeface="Roboto"/>
              </a:rPr>
              <a:t> + Rf</a:t>
            </a:r>
            <a:br>
              <a:rPr lang="en-IE" sz="4000" dirty="0">
                <a:latin typeface="Roboto"/>
              </a:rPr>
            </a:b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- </a:t>
            </a:r>
            <a:r>
              <a:rPr lang="en-IE" sz="4000" dirty="0" err="1">
                <a:latin typeface="Roboto"/>
              </a:rPr>
              <a:t>Objetivo</a:t>
            </a:r>
            <a:r>
              <a:rPr lang="en-IE" sz="4000" dirty="0">
                <a:latin typeface="Roboto"/>
              </a:rPr>
              <a:t> Final (lo que </a:t>
            </a:r>
            <a:r>
              <a:rPr lang="en-IE" sz="4000" dirty="0" err="1">
                <a:latin typeface="Roboto"/>
              </a:rPr>
              <a:t>quiere</a:t>
            </a:r>
            <a:r>
              <a:rPr lang="en-IE" sz="4000" dirty="0">
                <a:latin typeface="Roboto"/>
              </a:rPr>
              <a:t> o </a:t>
            </a:r>
            <a:r>
              <a:rPr lang="en-IE" sz="4000" dirty="0" err="1">
                <a:latin typeface="Roboto"/>
              </a:rPr>
              <a:t>desea</a:t>
            </a:r>
            <a:r>
              <a:rPr lang="en-IE" sz="4000" dirty="0">
                <a:latin typeface="Roboto"/>
              </a:rPr>
              <a:t>)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- </a:t>
            </a:r>
            <a:r>
              <a:rPr lang="en-IE" sz="4000" dirty="0" err="1">
                <a:latin typeface="Roboto"/>
              </a:rPr>
              <a:t>Rc</a:t>
            </a:r>
            <a:r>
              <a:rPr lang="en-IE" sz="4000" dirty="0">
                <a:latin typeface="Roboto"/>
              </a:rPr>
              <a:t> (Los </a:t>
            </a:r>
            <a:r>
              <a:rPr lang="en-IE" sz="4000" dirty="0" err="1">
                <a:latin typeface="Roboto"/>
              </a:rPr>
              <a:t>recursos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internos</a:t>
            </a:r>
            <a:r>
              <a:rPr lang="en-IE" sz="4000" dirty="0">
                <a:latin typeface="Roboto"/>
              </a:rPr>
              <a:t> o </a:t>
            </a:r>
            <a:r>
              <a:rPr lang="en-IE" sz="4000" dirty="0" err="1">
                <a:latin typeface="Roboto"/>
              </a:rPr>
              <a:t>externos</a:t>
            </a:r>
            <a:r>
              <a:rPr lang="en-IE" sz="4000" dirty="0">
                <a:latin typeface="Roboto"/>
              </a:rPr>
              <a:t> que </a:t>
            </a:r>
            <a:r>
              <a:rPr lang="en-IE" sz="4000" dirty="0" err="1">
                <a:latin typeface="Roboto"/>
              </a:rPr>
              <a:t>necesita</a:t>
            </a:r>
            <a:r>
              <a:rPr lang="en-IE" sz="4000" dirty="0">
                <a:latin typeface="Roboto"/>
              </a:rPr>
              <a:t> para </a:t>
            </a:r>
            <a:r>
              <a:rPr lang="en-IE" sz="4000" dirty="0" err="1">
                <a:latin typeface="Roboto"/>
              </a:rPr>
              <a:t>conseguir</a:t>
            </a:r>
            <a:r>
              <a:rPr lang="en-IE" sz="4000" dirty="0">
                <a:latin typeface="Roboto"/>
              </a:rPr>
              <a:t> el </a:t>
            </a:r>
            <a:r>
              <a:rPr lang="en-IE" sz="4000" dirty="0" err="1">
                <a:latin typeface="Roboto"/>
              </a:rPr>
              <a:t>Objetivo</a:t>
            </a:r>
            <a:r>
              <a:rPr lang="en-IE" sz="4000" dirty="0">
                <a:latin typeface="Roboto"/>
              </a:rPr>
              <a:t> final + </a:t>
            </a:r>
            <a:r>
              <a:rPr lang="en-IE" sz="4000" dirty="0" err="1">
                <a:latin typeface="Roboto"/>
              </a:rPr>
              <a:t>recursos</a:t>
            </a:r>
            <a:r>
              <a:rPr lang="en-IE" sz="4000" dirty="0">
                <a:latin typeface="Roboto"/>
              </a:rPr>
              <a:t> que </a:t>
            </a:r>
            <a:r>
              <a:rPr lang="en-IE" sz="4000" dirty="0" err="1">
                <a:latin typeface="Roboto"/>
              </a:rPr>
              <a:t>ya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tiene</a:t>
            </a:r>
            <a:r>
              <a:rPr lang="en-IE" sz="4000" dirty="0">
                <a:latin typeface="Roboto"/>
              </a:rPr>
              <a:t> de </a:t>
            </a:r>
            <a:r>
              <a:rPr lang="en-IE" sz="4000" dirty="0" err="1">
                <a:latin typeface="Roboto"/>
              </a:rPr>
              <a:t>experiencias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pasadas</a:t>
            </a:r>
            <a:r>
              <a:rPr lang="en-IE" sz="4000" dirty="0">
                <a:latin typeface="Roboto"/>
              </a:rPr>
              <a:t>)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- Rf (Lo que </a:t>
            </a:r>
            <a:r>
              <a:rPr lang="en-IE" sz="4000" dirty="0" err="1">
                <a:latin typeface="Roboto"/>
              </a:rPr>
              <a:t>va</a:t>
            </a:r>
            <a:r>
              <a:rPr lang="en-IE" sz="4000" dirty="0">
                <a:latin typeface="Roboto"/>
              </a:rPr>
              <a:t> a </a:t>
            </a:r>
            <a:r>
              <a:rPr lang="en-IE" sz="4000" dirty="0" err="1">
                <a:latin typeface="Roboto"/>
              </a:rPr>
              <a:t>cambiar</a:t>
            </a:r>
            <a:r>
              <a:rPr lang="en-IE" sz="4000" dirty="0">
                <a:latin typeface="Roboto"/>
              </a:rPr>
              <a:t> y </a:t>
            </a:r>
            <a:r>
              <a:rPr lang="en-IE" sz="4000" dirty="0" err="1">
                <a:latin typeface="Roboto"/>
              </a:rPr>
              <a:t>mejorar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en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su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vida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cuando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consiga</a:t>
            </a:r>
            <a:r>
              <a:rPr lang="en-IE" sz="4000" dirty="0">
                <a:latin typeface="Roboto"/>
              </a:rPr>
              <a:t> el </a:t>
            </a:r>
            <a:r>
              <a:rPr lang="en-IE" sz="4000" dirty="0" err="1">
                <a:latin typeface="Roboto"/>
              </a:rPr>
              <a:t>Objetivo</a:t>
            </a:r>
            <a:r>
              <a:rPr lang="en-IE" sz="4000" dirty="0">
                <a:latin typeface="Roboto"/>
              </a:rPr>
              <a:t> Final – </a:t>
            </a:r>
            <a:r>
              <a:rPr lang="en-IE" sz="4000" dirty="0" err="1">
                <a:latin typeface="Roboto"/>
              </a:rPr>
              <a:t>Motivación</a:t>
            </a:r>
            <a:r>
              <a:rPr lang="en-IE" sz="40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4F94B-4B76-4470-849B-2FA7F3A17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3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353403" y="953130"/>
            <a:ext cx="9485194" cy="145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cs typeface="Arial"/>
                <a:sym typeface="Roboto"/>
              </a:rPr>
              <a:t>Posiblemente la formación más intensiva  e intensa que hayas hecho (regula tu energía y ten paciencia)</a:t>
            </a:r>
            <a:endParaRPr kumimoji="0" sz="5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C3977-7648-4375-8670-6A607BDB4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05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821" y="2002631"/>
            <a:ext cx="10515600" cy="2852737"/>
          </a:xfrm>
        </p:spPr>
        <p:txBody>
          <a:bodyPr/>
          <a:lstStyle/>
          <a:p>
            <a:r>
              <a:rPr lang="en-IE" dirty="0"/>
              <a:t>PRÁCTICAS INDIVIDUALES  (</a:t>
            </a:r>
            <a:r>
              <a:rPr lang="en-IE" dirty="0" err="1"/>
              <a:t>demostraciones</a:t>
            </a:r>
            <a:r>
              <a:rPr lang="en-IE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931C0-B4DC-4181-BC74-7AE530B56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57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DEDOS MAGNÉTICOS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D85A5-DD49-4BE8-A980-97FD22366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42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MANOS MAGNÉTICAS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E0FDF-C6AC-40E5-8065-7E0520C11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8599-8194-4981-9EF0-5DB252EE1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39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415" y="1304789"/>
            <a:ext cx="10515600" cy="2852737"/>
          </a:xfrm>
        </p:spPr>
        <p:txBody>
          <a:bodyPr/>
          <a:lstStyle/>
          <a:p>
            <a:r>
              <a:rPr lang="en-IE" dirty="0"/>
              <a:t>FIJACIÓN DE LA MIRADA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AA787-EB77-4EFD-AEC4-564DB59CC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94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296" y="4005263"/>
            <a:ext cx="10515600" cy="2852737"/>
          </a:xfrm>
        </p:spPr>
        <p:txBody>
          <a:bodyPr/>
          <a:lstStyle/>
          <a:p>
            <a:r>
              <a:rPr lang="en-IE" dirty="0"/>
              <a:t>BRAZO RÍGIDO/CATALÉPTICO</a:t>
            </a:r>
            <a:br>
              <a:rPr lang="en-IE" dirty="0"/>
            </a:br>
            <a:br>
              <a:rPr lang="en-IE" dirty="0"/>
            </a:br>
            <a:br>
              <a:rPr lang="en-IE" dirty="0"/>
            </a:br>
            <a:br>
              <a:rPr lang="en-IE" dirty="0"/>
            </a:b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C3829-1462-4E6D-8360-94E2BC677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149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48FF7-39C6-437E-8D77-7D910138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OJOS PEGADOS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9B9B3-4A6A-4B20-A343-80FC158F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18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9B3D-76CB-45B6-8AF1-8BEB29AA8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OTRAS INDUCCIONES (</a:t>
            </a:r>
            <a:r>
              <a:rPr lang="en-IE" dirty="0" err="1"/>
              <a:t>más</a:t>
            </a:r>
            <a:r>
              <a:rPr lang="en-IE" dirty="0"/>
              <a:t> </a:t>
            </a:r>
            <a:r>
              <a:rPr lang="en-IE" dirty="0" err="1"/>
              <a:t>físicas</a:t>
            </a:r>
            <a:r>
              <a:rPr lang="en-IE" dirty="0"/>
              <a:t>): Butterfly, Hand Take, hand shake, </a:t>
            </a:r>
            <a:r>
              <a:rPr lang="en-IE" dirty="0" err="1"/>
              <a:t>Relajación</a:t>
            </a:r>
            <a:r>
              <a:rPr lang="en-IE" dirty="0"/>
              <a:t> </a:t>
            </a:r>
            <a:r>
              <a:rPr lang="en-IE" dirty="0" err="1"/>
              <a:t>Progresiva</a:t>
            </a:r>
            <a:r>
              <a:rPr lang="en-IE" dirty="0"/>
              <a:t> Muscular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98D0A-1FE8-4790-8B2E-F30AE926C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>
              <a:solidFill>
                <a:schemeClr val="tx1"/>
              </a:solidFill>
            </a:endParaRPr>
          </a:p>
          <a:p>
            <a:endParaRPr lang="en-IE" b="1" dirty="0">
              <a:solidFill>
                <a:schemeClr val="tx1"/>
              </a:solidFill>
            </a:endParaRPr>
          </a:p>
          <a:p>
            <a:r>
              <a:rPr lang="en-IE" b="1" dirty="0">
                <a:solidFill>
                  <a:schemeClr val="tx1"/>
                </a:solidFill>
              </a:rPr>
              <a:t>VER CURSO ONLINE: HIPNOSIS EFECTIVA Y MÉTODO H.O.P.E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41141-8F0E-4DEB-8D40-E14E8336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18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9B3D-76CB-45B6-8AF1-8BEB29AA8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Inducciones</a:t>
            </a:r>
            <a:r>
              <a:rPr lang="en-IE" dirty="0"/>
              <a:t> para usar por internet a </a:t>
            </a:r>
            <a:r>
              <a:rPr lang="en-IE" dirty="0" err="1"/>
              <a:t>distancia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98D0A-1FE8-4790-8B2E-F30AE926C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F3916-B356-41F6-AB8D-1BA6746AE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46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7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2C07-79BC-4823-A3D1-7104F606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701" y="939029"/>
            <a:ext cx="10515600" cy="2852737"/>
          </a:xfrm>
        </p:spPr>
        <p:txBody>
          <a:bodyPr/>
          <a:lstStyle/>
          <a:p>
            <a:r>
              <a:rPr lang="en-IE" dirty="0"/>
              <a:t>DESCANSO 10 MINUTOS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34BCC-05C8-4A0F-A68D-217509596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7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DEMOSTRACIÓN GRUPAL (</a:t>
            </a:r>
            <a:r>
              <a:rPr lang="en-IE" dirty="0" err="1"/>
              <a:t>comunicación</a:t>
            </a:r>
            <a:r>
              <a:rPr lang="en-IE" dirty="0"/>
              <a:t> con </a:t>
            </a:r>
            <a:r>
              <a:rPr lang="en-IE" dirty="0" err="1"/>
              <a:t>tu</a:t>
            </a:r>
            <a:r>
              <a:rPr lang="en-IE" dirty="0"/>
              <a:t> </a:t>
            </a:r>
            <a:r>
              <a:rPr lang="en-IE" dirty="0" err="1"/>
              <a:t>imaginación</a:t>
            </a:r>
            <a:r>
              <a:rPr lang="en-IE" dirty="0"/>
              <a:t> y </a:t>
            </a:r>
            <a:r>
              <a:rPr lang="en-IE" dirty="0" err="1"/>
              <a:t>creación</a:t>
            </a:r>
            <a:r>
              <a:rPr lang="en-IE" dirty="0"/>
              <a:t> de </a:t>
            </a:r>
            <a:r>
              <a:rPr lang="en-IE" dirty="0" err="1"/>
              <a:t>fenómenos</a:t>
            </a:r>
            <a:r>
              <a:rPr lang="en-IE" dirty="0"/>
              <a:t> </a:t>
            </a:r>
            <a:r>
              <a:rPr lang="en-IE" dirty="0" err="1"/>
              <a:t>hipnóticos</a:t>
            </a:r>
            <a:r>
              <a:rPr lang="en-IE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188EA-E32C-4093-974F-01FA82D32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38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548530" y="1243138"/>
            <a:ext cx="9485194" cy="145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400" b="0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Puedes llevar un caballo al estanque a beber agua, pero no puedes obligarlo a beber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5400" b="0" i="0" u="none" strike="noStrike" kern="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400" b="0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(proverbio maya)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C3977-7648-4375-8670-6A607BDB4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706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9BBD-EF10-46E9-B7D8-C66D7A60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RECAPITULEMOS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8F1F9-FD5A-41A0-A4EE-621B378BC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7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89" y="3045414"/>
            <a:ext cx="10759621" cy="3034121"/>
          </a:xfrm>
        </p:spPr>
        <p:txBody>
          <a:bodyPr/>
          <a:lstStyle/>
          <a:p>
            <a:r>
              <a:rPr lang="en-IE" dirty="0"/>
              <a:t>CREACIÓN DE FENÓMENOS HIPNÓTICOS </a:t>
            </a:r>
            <a:br>
              <a:rPr lang="en-IE" dirty="0"/>
            </a:br>
            <a:br>
              <a:rPr lang="en-IE" dirty="0"/>
            </a:br>
            <a:r>
              <a:rPr lang="en-IE" dirty="0"/>
              <a:t>(</a:t>
            </a:r>
            <a:r>
              <a:rPr lang="en-IE" dirty="0" err="1"/>
              <a:t>ayudan</a:t>
            </a:r>
            <a:r>
              <a:rPr lang="en-IE" dirty="0"/>
              <a:t> a “</a:t>
            </a:r>
            <a:r>
              <a:rPr lang="en-IE" dirty="0" err="1"/>
              <a:t>convencer</a:t>
            </a:r>
            <a:r>
              <a:rPr lang="en-IE" dirty="0"/>
              <a:t>” a la persona de las </a:t>
            </a:r>
            <a:r>
              <a:rPr lang="en-IE" dirty="0" err="1"/>
              <a:t>sensaciones</a:t>
            </a:r>
            <a:r>
              <a:rPr lang="en-IE" dirty="0"/>
              <a:t> </a:t>
            </a:r>
            <a:r>
              <a:rPr lang="en-IE" dirty="0" err="1"/>
              <a:t>subjetivas</a:t>
            </a:r>
            <a:r>
              <a:rPr lang="en-IE" dirty="0"/>
              <a:t> y del </a:t>
            </a:r>
            <a:r>
              <a:rPr lang="en-IE" dirty="0" err="1"/>
              <a:t>poder</a:t>
            </a:r>
            <a:r>
              <a:rPr lang="en-IE" dirty="0"/>
              <a:t> de </a:t>
            </a:r>
            <a:r>
              <a:rPr lang="en-IE" dirty="0" err="1"/>
              <a:t>su</a:t>
            </a:r>
            <a:r>
              <a:rPr lang="en-IE" dirty="0"/>
              <a:t> </a:t>
            </a:r>
            <a:r>
              <a:rPr lang="en-IE" dirty="0" err="1"/>
              <a:t>imaginación</a:t>
            </a:r>
            <a:r>
              <a:rPr lang="en-IE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90F5F-CAA1-4AB7-9C7B-9E365602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3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89" y="3045414"/>
            <a:ext cx="10759621" cy="3034121"/>
          </a:xfrm>
        </p:spPr>
        <p:txBody>
          <a:bodyPr/>
          <a:lstStyle/>
          <a:p>
            <a:r>
              <a:rPr lang="en-IE" dirty="0"/>
              <a:t>CREACIÓN DE FENÓMENOS HIPNÓTICOS </a:t>
            </a:r>
            <a:br>
              <a:rPr lang="en-IE" dirty="0"/>
            </a:br>
            <a:br>
              <a:rPr lang="en-IE" dirty="0"/>
            </a:br>
            <a:r>
              <a:rPr lang="en-IE" sz="5400" dirty="0"/>
              <a:t>La “</a:t>
            </a:r>
            <a:r>
              <a:rPr lang="en-IE" sz="5400" dirty="0" err="1"/>
              <a:t>profundidad</a:t>
            </a:r>
            <a:r>
              <a:rPr lang="en-IE" sz="5400" dirty="0"/>
              <a:t>” y la “</a:t>
            </a:r>
            <a:r>
              <a:rPr lang="en-IE" sz="5400" dirty="0" err="1"/>
              <a:t>sugestibilidad</a:t>
            </a:r>
            <a:r>
              <a:rPr lang="en-IE" sz="5400" dirty="0"/>
              <a:t>” </a:t>
            </a:r>
            <a:r>
              <a:rPr lang="en-IE" sz="5400" dirty="0" err="1"/>
              <a:t>en</a:t>
            </a:r>
            <a:r>
              <a:rPr lang="en-IE" sz="5400" dirty="0"/>
              <a:t> hypnosis no es lo </a:t>
            </a:r>
            <a:r>
              <a:rPr lang="en-IE" sz="5400" dirty="0" err="1"/>
              <a:t>más</a:t>
            </a:r>
            <a:r>
              <a:rPr lang="en-IE" sz="5400" dirty="0"/>
              <a:t> </a:t>
            </a:r>
            <a:r>
              <a:rPr lang="en-IE" sz="5400" dirty="0" err="1"/>
              <a:t>importante</a:t>
            </a:r>
            <a:r>
              <a:rPr lang="en-IE" sz="5400" dirty="0"/>
              <a:t>, </a:t>
            </a:r>
            <a:r>
              <a:rPr lang="en-IE" sz="5400" dirty="0" err="1"/>
              <a:t>ya</a:t>
            </a:r>
            <a:r>
              <a:rPr lang="en-IE" sz="5400" dirty="0"/>
              <a:t> que </a:t>
            </a:r>
            <a:r>
              <a:rPr lang="en-IE" sz="5400" dirty="0" err="1"/>
              <a:t>trabajamos</a:t>
            </a:r>
            <a:r>
              <a:rPr lang="en-IE" sz="5400" dirty="0"/>
              <a:t> con la </a:t>
            </a:r>
            <a:r>
              <a:rPr lang="en-IE" sz="5400" dirty="0" err="1"/>
              <a:t>experiencia</a:t>
            </a:r>
            <a:r>
              <a:rPr lang="en-IE" sz="5400" dirty="0"/>
              <a:t> </a:t>
            </a:r>
            <a:r>
              <a:rPr lang="en-IE" sz="5400" dirty="0" err="1"/>
              <a:t>subjetiva</a:t>
            </a:r>
            <a:r>
              <a:rPr lang="en-IE" sz="5400" dirty="0"/>
              <a:t> de la persona.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B892E-4661-431E-A5A8-55FABF747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11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352697" y="1693464"/>
            <a:ext cx="10737405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TRABAJO PARA DÍA 1</a:t>
            </a:r>
          </a:p>
          <a:p>
            <a:pPr algn="ctr"/>
            <a:endParaRPr lang="en-IE" sz="3200" dirty="0">
              <a:latin typeface="Roboto"/>
            </a:endParaRPr>
          </a:p>
          <a:p>
            <a:pPr marL="685800" lvl="2" indent="-685800">
              <a:buFontTx/>
              <a:buChar char="-"/>
            </a:pPr>
            <a:r>
              <a:rPr lang="en-IE" sz="3200" dirty="0">
                <a:latin typeface="Roboto"/>
              </a:rPr>
              <a:t>Acceder a la Plataforma online para </a:t>
            </a:r>
            <a:r>
              <a:rPr lang="en-IE" sz="3200" dirty="0" err="1">
                <a:latin typeface="Roboto"/>
              </a:rPr>
              <a:t>ver</a:t>
            </a:r>
            <a:r>
              <a:rPr lang="en-IE" sz="3200" dirty="0">
                <a:latin typeface="Roboto"/>
              </a:rPr>
              <a:t> las </a:t>
            </a:r>
            <a:r>
              <a:rPr lang="en-IE" sz="3200" dirty="0" err="1">
                <a:latin typeface="Roboto"/>
              </a:rPr>
              <a:t>grabaciones</a:t>
            </a:r>
            <a:r>
              <a:rPr lang="en-IE" sz="3200" dirty="0">
                <a:latin typeface="Roboto"/>
              </a:rPr>
              <a:t> </a:t>
            </a:r>
          </a:p>
          <a:p>
            <a:pPr lvl="2"/>
            <a:endParaRPr lang="en-IE" sz="3200" dirty="0">
              <a:latin typeface="Roboto"/>
            </a:endParaRPr>
          </a:p>
          <a:p>
            <a:pPr marL="685800" lvl="2" indent="-685800">
              <a:buFontTx/>
              <a:buChar char="-"/>
            </a:pPr>
            <a:r>
              <a:rPr lang="en-IE" sz="3200" dirty="0" err="1">
                <a:latin typeface="Roboto"/>
              </a:rPr>
              <a:t>Únirse</a:t>
            </a:r>
            <a:r>
              <a:rPr lang="en-IE" sz="3200" dirty="0">
                <a:latin typeface="Roboto"/>
              </a:rPr>
              <a:t> al </a:t>
            </a:r>
            <a:r>
              <a:rPr lang="en-IE" sz="3200" dirty="0" err="1">
                <a:latin typeface="Roboto"/>
              </a:rPr>
              <a:t>grupo</a:t>
            </a:r>
            <a:r>
              <a:rPr lang="en-IE" sz="3200" dirty="0">
                <a:latin typeface="Roboto"/>
              </a:rPr>
              <a:t> de Facebook de la </a:t>
            </a:r>
            <a:r>
              <a:rPr lang="en-IE" sz="3200" dirty="0" err="1">
                <a:latin typeface="Roboto"/>
              </a:rPr>
              <a:t>formación</a:t>
            </a:r>
            <a:endParaRPr lang="en-IE" sz="3200" dirty="0">
              <a:latin typeface="Roboto"/>
            </a:endParaRPr>
          </a:p>
          <a:p>
            <a:endParaRPr lang="en-IE" sz="3200" dirty="0">
              <a:latin typeface="Roboto"/>
            </a:endParaRPr>
          </a:p>
          <a:p>
            <a:pPr marL="685800" indent="-685800">
              <a:buFontTx/>
              <a:buChar char="-"/>
            </a:pPr>
            <a:r>
              <a:rPr lang="en-IE" sz="3200" dirty="0" err="1">
                <a:latin typeface="Roboto"/>
              </a:rPr>
              <a:t>Atender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Clase</a:t>
            </a:r>
            <a:r>
              <a:rPr lang="en-IE" sz="3200" dirty="0">
                <a:latin typeface="Roboto"/>
              </a:rPr>
              <a:t> día 2 – La Identidad del </a:t>
            </a:r>
            <a:r>
              <a:rPr lang="en-IE" sz="3200" dirty="0" err="1">
                <a:latin typeface="Roboto"/>
              </a:rPr>
              <a:t>Hipnoterapeuta</a:t>
            </a:r>
            <a:endParaRPr lang="en-IE" sz="3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5500" b="1" dirty="0">
              <a:solidFill>
                <a:schemeClr val="tx1"/>
              </a:solidFill>
              <a:latin typeface="Roboto" charset="0"/>
              <a:ea typeface="Roboto" charset="0"/>
              <a:cs typeface="Roboto" charset="0"/>
              <a:sym typeface="Roboto"/>
            </a:endParaRP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3600" b="1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3600" b="1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52660-A967-4341-B5C7-1C380CE6F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3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287530" y="2822347"/>
            <a:ext cx="10512585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Roboto" charset="0"/>
                <a:sym typeface="Roboto"/>
              </a:rPr>
              <a:t>PRÓXIMA CLASE</a:t>
            </a:r>
            <a:endParaRPr sz="55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742EE-963C-4C74-B77C-93AD5C1DE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3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577517" y="2598821"/>
            <a:ext cx="10512585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Desarrollar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tu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habilidad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y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seguridad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/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confianza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en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tí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es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más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importante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que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conseguir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un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certificado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, </a:t>
            </a:r>
            <a:r>
              <a:rPr lang="en-IE" sz="4000" dirty="0" err="1">
                <a:latin typeface="Roboto" pitchFamily="2" charset="0"/>
                <a:ea typeface="Roboto" pitchFamily="2" charset="0"/>
              </a:rPr>
              <a:t>incluso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 </a:t>
            </a:r>
            <a:r>
              <a:rPr lang="en-IE" sz="4000" dirty="0" err="1">
                <a:latin typeface="Roboto" pitchFamily="2" charset="0"/>
                <a:ea typeface="Roboto" pitchFamily="2" charset="0"/>
              </a:rPr>
              <a:t>más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 </a:t>
            </a:r>
            <a:r>
              <a:rPr lang="en-IE" sz="4000" dirty="0" err="1">
                <a:latin typeface="Roboto" pitchFamily="2" charset="0"/>
                <a:ea typeface="Roboto" pitchFamily="2" charset="0"/>
              </a:rPr>
              <a:t>allá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 de </a:t>
            </a:r>
            <a:r>
              <a:rPr lang="en-IE" sz="4000" dirty="0" err="1">
                <a:latin typeface="Roboto" pitchFamily="2" charset="0"/>
                <a:ea typeface="Roboto" pitchFamily="2" charset="0"/>
              </a:rPr>
              <a:t>aprender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 una </a:t>
            </a:r>
            <a:r>
              <a:rPr lang="en-IE" sz="4000" dirty="0" err="1">
                <a:latin typeface="Roboto" pitchFamily="2" charset="0"/>
                <a:ea typeface="Roboto" pitchFamily="2" charset="0"/>
              </a:rPr>
              <a:t>técnica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.</a:t>
            </a:r>
            <a:endParaRPr kumimoji="0" lang="en-I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46AE57-4EF4-4E99-8FEA-E8FC65CC6F52}"/>
              </a:ext>
            </a:extLst>
          </p:cNvPr>
          <p:cNvSpPr/>
          <p:nvPr/>
        </p:nvSpPr>
        <p:spPr>
          <a:xfrm>
            <a:off x="2151029" y="909191"/>
            <a:ext cx="73661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TÚ VERDADERO FOCO 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DD913-B851-47B5-9978-51C8465BC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98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47" y="4190501"/>
            <a:ext cx="10515600" cy="2852737"/>
          </a:xfrm>
        </p:spPr>
        <p:txBody>
          <a:bodyPr/>
          <a:lstStyle/>
          <a:p>
            <a:br>
              <a:rPr lang="es-ES" sz="3200" dirty="0">
                <a:latin typeface="Roboto"/>
              </a:rPr>
            </a:br>
            <a:br>
              <a:rPr lang="es-ES" sz="3200" dirty="0">
                <a:latin typeface="Roboto"/>
              </a:rPr>
            </a:br>
            <a:r>
              <a:rPr lang="es-ES" sz="3200" dirty="0">
                <a:latin typeface="Roboto"/>
              </a:rPr>
              <a:t>¿</a:t>
            </a:r>
            <a:r>
              <a:rPr lang="en-IE" sz="3200" dirty="0">
                <a:latin typeface="Roboto"/>
              </a:rPr>
              <a:t>QUÉ ES EL SUBCONSCIENTE?:</a:t>
            </a:r>
            <a:br>
              <a:rPr lang="en-IE" sz="3200" dirty="0">
                <a:latin typeface="Roboto"/>
              </a:rPr>
            </a:br>
            <a:br>
              <a:rPr lang="en-IE" sz="3200" dirty="0">
                <a:latin typeface="Roboto"/>
              </a:rPr>
            </a:br>
            <a:r>
              <a:rPr lang="en-IE" sz="2800" dirty="0">
                <a:latin typeface="Roboto"/>
              </a:rPr>
              <a:t>- </a:t>
            </a:r>
            <a:r>
              <a:rPr lang="es-ES" sz="2800" dirty="0">
                <a:latin typeface="Roboto"/>
              </a:rPr>
              <a:t>Inconsciente</a:t>
            </a:r>
            <a:r>
              <a:rPr lang="en-IE" sz="2800" dirty="0">
                <a:latin typeface="Roboto"/>
              </a:rPr>
              <a:t>: </a:t>
            </a:r>
            <a:r>
              <a:rPr lang="en-IE" sz="2800" dirty="0" err="1">
                <a:latin typeface="Roboto"/>
              </a:rPr>
              <a:t>Resposable</a:t>
            </a:r>
            <a:r>
              <a:rPr lang="en-IE" sz="2800" dirty="0">
                <a:latin typeface="Roboto"/>
              </a:rPr>
              <a:t> de </a:t>
            </a:r>
            <a:r>
              <a:rPr lang="en-IE" sz="2800" dirty="0" err="1">
                <a:latin typeface="Roboto"/>
              </a:rPr>
              <a:t>funciones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vitales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- </a:t>
            </a:r>
            <a:r>
              <a:rPr lang="en-IE" sz="2800" dirty="0" err="1">
                <a:latin typeface="Roboto"/>
              </a:rPr>
              <a:t>Subconsciente</a:t>
            </a:r>
            <a:r>
              <a:rPr lang="en-IE" sz="2800" dirty="0">
                <a:latin typeface="Roboto"/>
              </a:rPr>
              <a:t>: </a:t>
            </a:r>
            <a:r>
              <a:rPr lang="en-IE" sz="2800" dirty="0" err="1">
                <a:latin typeface="Roboto"/>
              </a:rPr>
              <a:t>Grabación</a:t>
            </a:r>
            <a:r>
              <a:rPr lang="en-IE" sz="2800" dirty="0">
                <a:latin typeface="Roboto"/>
              </a:rPr>
              <a:t> de </a:t>
            </a:r>
            <a:r>
              <a:rPr lang="en-IE" sz="2800" dirty="0" err="1">
                <a:latin typeface="Roboto"/>
              </a:rPr>
              <a:t>programas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mentales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emocionales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energéticos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aprendidos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desde</a:t>
            </a:r>
            <a:r>
              <a:rPr lang="en-IE" sz="2800" dirty="0">
                <a:latin typeface="Roboto"/>
              </a:rPr>
              <a:t>…</a:t>
            </a:r>
            <a:br>
              <a:rPr lang="en-IE" sz="2800" dirty="0">
                <a:latin typeface="Roboto"/>
              </a:rPr>
            </a:b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	- Es </a:t>
            </a:r>
            <a:r>
              <a:rPr lang="en-IE" sz="2800" dirty="0" err="1">
                <a:latin typeface="Roboto"/>
              </a:rPr>
              <a:t>automático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	- </a:t>
            </a:r>
            <a:r>
              <a:rPr lang="en-IE" sz="2800" dirty="0" err="1">
                <a:latin typeface="Roboto"/>
              </a:rPr>
              <a:t>Emociones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experiencias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valores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creencias</a:t>
            </a:r>
            <a:r>
              <a:rPr lang="en-IE" sz="2800" dirty="0">
                <a:latin typeface="Roboto"/>
              </a:rPr>
              <a:t>, 	</a:t>
            </a:r>
            <a:r>
              <a:rPr lang="en-IE" sz="2800" dirty="0" err="1">
                <a:latin typeface="Roboto"/>
              </a:rPr>
              <a:t>intuición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imaginación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	- </a:t>
            </a:r>
            <a:r>
              <a:rPr lang="en-IE" sz="2800" dirty="0" err="1">
                <a:latin typeface="Roboto"/>
              </a:rPr>
              <a:t>Algoritmo</a:t>
            </a:r>
            <a:r>
              <a:rPr lang="en-IE" sz="2800" dirty="0">
                <a:latin typeface="Roboto"/>
              </a:rPr>
              <a:t> del </a:t>
            </a:r>
            <a:r>
              <a:rPr lang="en-IE" sz="2800" dirty="0" err="1">
                <a:latin typeface="Roboto"/>
              </a:rPr>
              <a:t>subconsciente</a:t>
            </a:r>
            <a:r>
              <a:rPr lang="en-IE" sz="2800" dirty="0">
                <a:latin typeface="Roboto"/>
              </a:rPr>
              <a:t> y forma de 	</a:t>
            </a:r>
            <a:r>
              <a:rPr lang="en-IE" sz="2800" dirty="0" err="1">
                <a:latin typeface="Roboto"/>
              </a:rPr>
              <a:t>comunicarse</a:t>
            </a:r>
            <a:r>
              <a:rPr lang="en-IE" sz="2800" dirty="0">
                <a:latin typeface="Roboto"/>
              </a:rPr>
              <a:t>: </a:t>
            </a:r>
            <a:r>
              <a:rPr lang="en-IE" sz="2800" dirty="0" err="1">
                <a:latin typeface="Roboto"/>
              </a:rPr>
              <a:t>Símbolos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colores</a:t>
            </a:r>
            <a:r>
              <a:rPr lang="en-IE" sz="2800" dirty="0">
                <a:latin typeface="Roboto"/>
              </a:rPr>
              <a:t>, 	</a:t>
            </a:r>
            <a:r>
              <a:rPr lang="en-IE" sz="2800" dirty="0" err="1">
                <a:latin typeface="Roboto"/>
              </a:rPr>
              <a:t>imágenes</a:t>
            </a:r>
            <a:r>
              <a:rPr lang="en-IE" sz="2800" dirty="0">
                <a:latin typeface="Roboto"/>
              </a:rPr>
              <a:t>, 	</a:t>
            </a:r>
            <a:r>
              <a:rPr lang="en-IE" sz="2800" dirty="0" err="1">
                <a:latin typeface="Roboto"/>
              </a:rPr>
              <a:t>sensaciones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emociones</a:t>
            </a:r>
            <a:br>
              <a:rPr lang="en-IE" sz="2800" dirty="0">
                <a:latin typeface="Roboto"/>
              </a:rPr>
            </a:b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- </a:t>
            </a:r>
            <a:r>
              <a:rPr lang="en-IE" sz="2800" dirty="0" err="1">
                <a:latin typeface="Roboto"/>
              </a:rPr>
              <a:t>Consciente:Toma</a:t>
            </a:r>
            <a:r>
              <a:rPr lang="en-IE" sz="2800" dirty="0">
                <a:latin typeface="Roboto"/>
              </a:rPr>
              <a:t> de </a:t>
            </a:r>
            <a:r>
              <a:rPr lang="en-IE" sz="2800" dirty="0" err="1">
                <a:latin typeface="Roboto"/>
              </a:rPr>
              <a:t>decisiones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racionalidad</a:t>
            </a:r>
            <a:r>
              <a:rPr lang="en-IE" sz="2800" dirty="0">
                <a:latin typeface="Roboto"/>
              </a:rPr>
              <a:t> y </a:t>
            </a:r>
            <a:r>
              <a:rPr lang="en-IE" sz="2800" dirty="0" err="1">
                <a:latin typeface="Roboto"/>
              </a:rPr>
              <a:t>numérica</a:t>
            </a:r>
            <a:r>
              <a:rPr lang="en-IE" sz="2800" dirty="0">
                <a:latin typeface="Roboto"/>
              </a:rPr>
              <a:t>.</a:t>
            </a:r>
            <a:br>
              <a:rPr lang="en-IE" sz="2800" dirty="0">
                <a:latin typeface="Roboto"/>
              </a:rPr>
            </a:br>
            <a:endParaRPr lang="en-IE" sz="28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16D8C-E2E5-42C7-946A-937718452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347" y="5543051"/>
            <a:ext cx="10515600" cy="1500187"/>
          </a:xfrm>
        </p:spPr>
        <p:txBody>
          <a:bodyPr/>
          <a:lstStyle/>
          <a:p>
            <a:r>
              <a:rPr lang="en-IE" dirty="0"/>
              <a:t>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8B433-65AC-4238-A47B-D73C0E7E9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0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u="sng" dirty="0" err="1">
                <a:latin typeface="Roboto"/>
              </a:rPr>
              <a:t>Ciclo</a:t>
            </a:r>
            <a:r>
              <a:rPr lang="en-IE" sz="5400" u="sng" dirty="0">
                <a:latin typeface="Roboto"/>
              </a:rPr>
              <a:t> de </a:t>
            </a:r>
            <a:r>
              <a:rPr lang="en-IE" sz="5400" u="sng" dirty="0" err="1">
                <a:latin typeface="Roboto"/>
              </a:rPr>
              <a:t>Hipnosis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dirty="0" err="1">
                <a:latin typeface="Roboto"/>
              </a:rPr>
              <a:t>Tenerlo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presente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siempre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estar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abierto</a:t>
            </a:r>
            <a:r>
              <a:rPr lang="en-IE" sz="5400" dirty="0">
                <a:latin typeface="Roboto"/>
              </a:rPr>
              <a:t> a ser flexible)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F58B5-0F1B-4CD4-BB53-5F85B998A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4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8AD7-CA9D-4BAC-8979-A5199EEF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406" y="4726236"/>
            <a:ext cx="10515600" cy="2852737"/>
          </a:xfrm>
        </p:spPr>
        <p:txBody>
          <a:bodyPr/>
          <a:lstStyle/>
          <a:p>
            <a:r>
              <a:rPr lang="es-ES" sz="2400" b="1" dirty="0">
                <a:latin typeface="Roboto"/>
              </a:rPr>
              <a:t>- PRE-TALK (Crear expectación positiva real)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“Yes” Set o conseguir varios “Síes”</a:t>
            </a:r>
            <a:br>
              <a:rPr lang="es-ES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r>
              <a:rPr lang="en-IE" sz="2400" b="1" dirty="0">
                <a:latin typeface="Roboto"/>
              </a:rPr>
              <a:t>- </a:t>
            </a:r>
            <a:r>
              <a:rPr lang="es-ES" sz="2400" b="1" dirty="0">
                <a:latin typeface="Roboto"/>
              </a:rPr>
              <a:t>INDUCCIÓN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PROFUNDIZACIÓN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Lugar seguro/mágico/de  cambio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LIMPIEZA EMOCIONAL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SUGESTIONES Y TRABAJO TERAPEUTICO 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Anclaje</a:t>
            </a:r>
            <a:br>
              <a:rPr lang="es-ES" sz="2400" dirty="0">
                <a:latin typeface="Roboto"/>
              </a:rPr>
            </a:br>
            <a:r>
              <a:rPr lang="es-ES" sz="2400" dirty="0">
                <a:latin typeface="Roboto"/>
              </a:rPr>
              <a:t>	- Orden post hipnótica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PUENTE HACIA EL FUTURO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SALIDA/EMERGER</a:t>
            </a: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endParaRPr lang="en-IE" sz="2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E0E38-313E-4CFD-B5A4-D2666EBD9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95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 dirty="0">
                <a:latin typeface="Roboto"/>
              </a:rPr>
              <a:t>Pre-talk/Charla </a:t>
            </a:r>
            <a:r>
              <a:rPr lang="en-IE" sz="4400" dirty="0" err="1">
                <a:latin typeface="Roboto"/>
              </a:rPr>
              <a:t>Inicial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Preparativa</a:t>
            </a:r>
            <a:r>
              <a:rPr lang="en-IE" sz="4400" dirty="0">
                <a:latin typeface="Roboto"/>
              </a:rPr>
              <a:t>: El </a:t>
            </a:r>
            <a:r>
              <a:rPr lang="en-IE" sz="4400" dirty="0" err="1">
                <a:latin typeface="Roboto"/>
              </a:rPr>
              <a:t>poder</a:t>
            </a:r>
            <a:r>
              <a:rPr lang="en-IE" sz="4400" dirty="0">
                <a:latin typeface="Roboto"/>
              </a:rPr>
              <a:t> lo </a:t>
            </a:r>
            <a:r>
              <a:rPr lang="en-IE" sz="4400" dirty="0" err="1">
                <a:latin typeface="Roboto"/>
              </a:rPr>
              <a:t>tiene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quien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va</a:t>
            </a:r>
            <a:r>
              <a:rPr lang="en-IE" sz="4400" dirty="0">
                <a:latin typeface="Roboto"/>
              </a:rPr>
              <a:t> a ser </a:t>
            </a:r>
            <a:r>
              <a:rPr lang="en-IE" sz="4400" dirty="0" err="1">
                <a:latin typeface="Roboto"/>
              </a:rPr>
              <a:t>hipnotizado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confianza</a:t>
            </a:r>
            <a:r>
              <a:rPr lang="en-IE" sz="4400" dirty="0">
                <a:latin typeface="Roboto"/>
              </a:rPr>
              <a:t> entre </a:t>
            </a:r>
            <a:r>
              <a:rPr lang="en-IE" sz="4400" dirty="0" err="1">
                <a:latin typeface="Roboto"/>
              </a:rPr>
              <a:t>hipnotista</a:t>
            </a:r>
            <a:r>
              <a:rPr lang="en-IE" sz="4400" dirty="0">
                <a:latin typeface="Roboto"/>
              </a:rPr>
              <a:t>  y </a:t>
            </a:r>
            <a:r>
              <a:rPr lang="en-IE" sz="4400" dirty="0" err="1">
                <a:latin typeface="Roboto"/>
              </a:rPr>
              <a:t>cliente</a:t>
            </a:r>
            <a:r>
              <a:rPr lang="en-IE" sz="4400" dirty="0">
                <a:latin typeface="Roboto"/>
              </a:rPr>
              <a:t> (rapport)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81A995-C24A-4347-9D8D-591F037C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029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8500</TotalTime>
  <Words>1290</Words>
  <Application>Microsoft Office PowerPoint</Application>
  <PresentationFormat>Widescreen</PresentationFormat>
  <Paragraphs>92</Paragraphs>
  <Slides>44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Roboto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¿QUÉ ES EL SUBCONSCIENTE?:  - Inconsciente: Resposable de funciones vitales - Subconsciente: Grabación de programas mentales, emocionales, energéticos aprendidos desde…   - Es automático  - Emociones, experiencias, valores, creencias,  intuición, imaginación  - Algoritmo del subconsciente y forma de  comunicarse: Símbolos, colores,  imágenes,  sensaciones, emociones  - Consciente:Toma de decisiones, racionalidad y numérica. </vt:lpstr>
      <vt:lpstr>Ciclo de Hipnosis  Tenerlo presente siempre (estar abierto a ser flexible)</vt:lpstr>
      <vt:lpstr>- PRE-TALK (Crear expectación positiva real)  - “Yes” Set o conseguir varios “Síes”  - INDUCCIÓN  - PROFUNDIZACIÓN  - Lugar seguro/mágico/de  cambio  - LIMPIEZA EMOCIONAL  - SUGESTIONES Y TRABAJO TERAPEUTICO   - Anclaje  - Orden post hipnótica  - PUENTE HACIA EL FUTURO  - SALIDA/EMERGER    </vt:lpstr>
      <vt:lpstr>Pre-talk/Charla Inicial Preparativa: El poder lo tiene quien va a ser hipnotizado, confianza entre hipnotista  y cliente (rapport) </vt:lpstr>
      <vt:lpstr>PRE-TALK:   - Hipnosis es un estado de focalización  de la  atención  - Focalización de los sentidos  - Utilización de tu imaginación  - Comunicación con tu subconsciente  - Conexión entre tu mente y tu cuerpo  - Desmitificar (no es dormir, no es pérdida de   control, no es desvelar secretos, no te vas a quedar  atascado en hipnosis…)  - Estado natural de la mente (Ejemplo)  -¿Qué conoces sobre la hipnosis?  - Sentirte seguro </vt:lpstr>
      <vt:lpstr>“YES” SET:  - ¿Estás preparado para seguir mis instrucciones? - ¿Vas a seguir mis instrucciones? - ¿Te gustaría ser hipnotizado? - ¿Te gustaría entrar en hipnosis? -  ¿Preparado para hacer el cambio en tu vida?</vt:lpstr>
      <vt:lpstr>INDUCCIÓN  (Siente la HIPNOSIS)  - Relajación no es lo mismo que hipnosis - Hipnosis no es relajación - Es una experiencia subjetiva (cada persona la siente/experimenta de forma diferente)</vt:lpstr>
      <vt:lpstr>PROFUNDIZACIÓN (cualquier elemento puede utilizarse):  - Del 10 al 1  - La respiración, el latido del  corazón  - “Los coches de la  calle”</vt:lpstr>
      <vt:lpstr>LUGAR MÁGICO: Metáfora para comenzar el proceso de cambio con hipnosis</vt:lpstr>
      <vt:lpstr>LIMPIEZA EMOCIONAL ( con o sin contenido)  - Comunicación con el subconsciente para soltar emociones, sensaciones, imágenes, eventos…negativos que han bloqueado avanzar o superar bloqueos.  - Utilizamos el silencio, descubrimos lo que surge (soltar lo que sea necesario o vaciar) </vt:lpstr>
      <vt:lpstr>SUGESTIONES (PARTE TERAPEÚTICA)  - Sugestiones directas  - Sugestiones indirectas    (lenguaje hipnótico)  - Metáforas  - Intervenciones psicológica: PNL,  Gestalt, TCC)  - Silencio  - Curación niño interior </vt:lpstr>
      <vt:lpstr>El objetivo es buscar recursos en la vida de la persona.  También se pueden imaginar esos recursos en la historia de vida de personas que disponen de los recursos necesarios. </vt:lpstr>
      <vt:lpstr>ANCLAJE (grabación mental de la emoción durante la sesión)</vt:lpstr>
      <vt:lpstr>ORDEN POST-HIPNÓTICA (“cada vez que ocurra X (anclaje) te va a recordar Y (emoción o cambio deseado)”</vt:lpstr>
      <vt:lpstr>PUENTE AL FUTURO (imagina el camino con los nuevos recursos y tu “nuevo yo”)</vt:lpstr>
      <vt:lpstr>Salida/Emerger: (“cuando cuente del 1 al 5, abrirás los ojos, sintiéndote muy bien”)</vt:lpstr>
      <vt:lpstr>- PRE-TALK (Crear expectación positiva real)  - “Yes” Set o conseguir varios “Síes”  - INDUCCIÓN  - PROFUNDIZACIÓN  - Lugar seguro/mágico/de  cambio  - LIMPIEZA EMOCIONAL  - SUGESTIONES Y TRABAJO TERAPEUTICO   - Anclaje  - Orden post hipnótica  - PUENTE HACIA EL FUTURO  - SALIDA/EMERGER    </vt:lpstr>
      <vt:lpstr>REINDUCIR </vt:lpstr>
      <vt:lpstr>ABRIR Y CERRAR LOS OJOS (fraccionamiento)</vt:lpstr>
      <vt:lpstr>HIPNOSIS DINÁMICA</vt:lpstr>
      <vt:lpstr>TIPOS DE INDUCCIONES:  - Rápidas (menos 3 minutos)  - Shock (segundos)  - Relajación Progresiva       Muscular (desde 3 minutos hasta lo  que quieras)</vt:lpstr>
      <vt:lpstr>Las inducciones son parte del ritual hipnótico, aunque no siempre son necesarias. (veremos en hipnosis conversacional oculta) </vt:lpstr>
      <vt:lpstr>LENGUAJE HIPNÓTICO: Palabras a evitar durante las sugestiones: No, intentar (usar solo cuando queremos que la persona “falle” a hacer algo), debes, no puedo, espero, tengo que, necesito.</vt:lpstr>
      <vt:lpstr>FÓRMULA PARA SUGESTIONES DIRECTAS: Of  = Rc + Rf  - Objetivo Final (lo que quiere o desea) - Rc (Los recursos internos o externos que necesita para conseguir el Objetivo final + recursos que ya tiene de experiencias pasadas) - Rf (Lo que va a cambiar y mejorar en su vida cuando consiga el Objetivo Final – Motivación)</vt:lpstr>
      <vt:lpstr>PRÁCTICAS INDIVIDUALES  (demostraciones)</vt:lpstr>
      <vt:lpstr>DEDOS MAGNÉTICOS</vt:lpstr>
      <vt:lpstr>MANOS MAGNÉTICAS</vt:lpstr>
      <vt:lpstr>FIJACIÓN DE LA MIRADA</vt:lpstr>
      <vt:lpstr>BRAZO RÍGIDO/CATALÉPTICO    </vt:lpstr>
      <vt:lpstr>OJOS PEGADOS</vt:lpstr>
      <vt:lpstr>OTRAS INDUCCIONES (más físicas): Butterfly, Hand Take, hand shake, Relajación Progresiva Muscular</vt:lpstr>
      <vt:lpstr>Inducciones para usar por internet a distancia</vt:lpstr>
      <vt:lpstr>DESCANSO 10 MINUTOS</vt:lpstr>
      <vt:lpstr>DEMOSTRACIÓN GRUPAL (comunicación con tu imaginación y creación de fenómenos hipnóticos)</vt:lpstr>
      <vt:lpstr>RECAPITULEMOS</vt:lpstr>
      <vt:lpstr>CREACIÓN DE FENÓMENOS HIPNÓTICOS   (ayudan a “convencer” a la persona de las sensaciones subjetivas y del poder de su imaginación)</vt:lpstr>
      <vt:lpstr>CREACIÓN DE FENÓMENOS HIPNÓTICOS   La “profundidad” y la “sugestibilidad” en hypnosis no es lo más importante, ya que trabajamos con la experiencia subjetiva de la persona.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Lentijo Fernandez</dc:creator>
  <cp:lastModifiedBy>Ivan Lentijo Fernandez</cp:lastModifiedBy>
  <cp:revision>354</cp:revision>
  <cp:lastPrinted>2019-10-02T08:54:55Z</cp:lastPrinted>
  <dcterms:modified xsi:type="dcterms:W3CDTF">2022-03-21T13:23:26Z</dcterms:modified>
</cp:coreProperties>
</file>