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44"/>
  </p:notesMasterIdLst>
  <p:sldIdLst>
    <p:sldId id="257" r:id="rId2"/>
    <p:sldId id="568" r:id="rId3"/>
    <p:sldId id="643" r:id="rId4"/>
    <p:sldId id="711" r:id="rId5"/>
    <p:sldId id="698" r:id="rId6"/>
    <p:sldId id="699" r:id="rId7"/>
    <p:sldId id="647" r:id="rId8"/>
    <p:sldId id="694" r:id="rId9"/>
    <p:sldId id="713" r:id="rId10"/>
    <p:sldId id="715" r:id="rId11"/>
    <p:sldId id="641" r:id="rId12"/>
    <p:sldId id="695" r:id="rId13"/>
    <p:sldId id="712" r:id="rId14"/>
    <p:sldId id="696" r:id="rId15"/>
    <p:sldId id="700" r:id="rId16"/>
    <p:sldId id="697" r:id="rId17"/>
    <p:sldId id="650" r:id="rId18"/>
    <p:sldId id="639" r:id="rId19"/>
    <p:sldId id="642" r:id="rId20"/>
    <p:sldId id="782" r:id="rId21"/>
    <p:sldId id="651" r:id="rId22"/>
    <p:sldId id="652" r:id="rId23"/>
    <p:sldId id="653" r:id="rId24"/>
    <p:sldId id="788" r:id="rId25"/>
    <p:sldId id="789" r:id="rId26"/>
    <p:sldId id="790" r:id="rId27"/>
    <p:sldId id="659" r:id="rId28"/>
    <p:sldId id="661" r:id="rId29"/>
    <p:sldId id="786" r:id="rId30"/>
    <p:sldId id="703" r:id="rId31"/>
    <p:sldId id="784" r:id="rId32"/>
    <p:sldId id="656" r:id="rId33"/>
    <p:sldId id="708" r:id="rId34"/>
    <p:sldId id="655" r:id="rId35"/>
    <p:sldId id="781" r:id="rId36"/>
    <p:sldId id="780" r:id="rId37"/>
    <p:sldId id="657" r:id="rId38"/>
    <p:sldId id="785" r:id="rId39"/>
    <p:sldId id="658" r:id="rId40"/>
    <p:sldId id="701" r:id="rId41"/>
    <p:sldId id="791" r:id="rId42"/>
    <p:sldId id="633" r:id="rId4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AE5"/>
    <a:srgbClr val="EF5952"/>
    <a:srgbClr val="116183"/>
    <a:srgbClr val="DD504A"/>
    <a:srgbClr val="CF4B44"/>
    <a:srgbClr val="72A628"/>
    <a:srgbClr val="1AB8E3"/>
    <a:srgbClr val="005070"/>
    <a:srgbClr val="86C9E0"/>
    <a:srgbClr val="7CE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087" autoAdjust="0"/>
    <p:restoredTop sz="68244" autoAdjust="0"/>
  </p:normalViewPr>
  <p:slideViewPr>
    <p:cSldViewPr snapToGrid="0" snapToObjects="1">
      <p:cViewPr varScale="1">
        <p:scale>
          <a:sx n="59" d="100"/>
          <a:sy n="59" d="100"/>
        </p:scale>
        <p:origin x="87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128258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2250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7618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2615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5000"/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/>
          <p:nvPr/>
        </p:nvSpPr>
        <p:spPr>
          <a:xfrm>
            <a:off x="1353403" y="469462"/>
            <a:ext cx="9485194" cy="1658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sng" strike="noStrike" cap="none" dirty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  <a:sym typeface="Roboto"/>
              </a:rPr>
              <a:t>DÍA 2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6000" b="1" i="0" u="sng" strike="noStrike" cap="none" dirty="0">
              <a:solidFill>
                <a:schemeClr val="bg1"/>
              </a:solidFill>
              <a:latin typeface="Roboto" charset="0"/>
              <a:ea typeface="Roboto" charset="0"/>
              <a:cs typeface="Roboto" charset="0"/>
              <a:sym typeface="Roboto"/>
            </a:endParaRPr>
          </a:p>
          <a:p>
            <a:r>
              <a:rPr lang="es-ES" sz="4000" dirty="0">
                <a:latin typeface="Roboto"/>
              </a:rPr>
              <a:t>LA IDENTIDAD DEL HIPNOTERAPEUTA</a:t>
            </a:r>
          </a:p>
          <a:p>
            <a:endParaRPr lang="es-ES" sz="4000" dirty="0">
              <a:latin typeface="Roboto"/>
            </a:endParaRPr>
          </a:p>
          <a:p>
            <a:r>
              <a:rPr lang="es-ES" sz="3200" dirty="0">
                <a:latin typeface="Roboto"/>
              </a:rPr>
              <a:t>Intervenciones Terapéuticas Con Hipnosis Y Limpieza Emocional (Incluso, Libre De Contenido)</a:t>
            </a:r>
          </a:p>
          <a:p>
            <a:endParaRPr lang="es-ES" sz="4400" dirty="0">
              <a:solidFill>
                <a:schemeClr val="tx1"/>
              </a:solidFill>
              <a:latin typeface="Roboto"/>
            </a:endParaRPr>
          </a:p>
          <a:p>
            <a:endParaRPr lang="es-ES" sz="1800" dirty="0">
              <a:solidFill>
                <a:schemeClr val="tx1"/>
              </a:solidFill>
              <a:latin typeface="Roboto"/>
            </a:endParaRPr>
          </a:p>
          <a:p>
            <a:pPr algn="ctr"/>
            <a:r>
              <a:rPr lang="es-ES" sz="1800" dirty="0">
                <a:solidFill>
                  <a:schemeClr val="tx1"/>
                </a:solidFill>
                <a:latin typeface="Roboto"/>
              </a:rPr>
              <a:t>CONFIDENCIAL Y EXCLUSIVO PARA MIEMBROS DEL DIPLOMA PROFESIONAL DE HIPNOSIS E HIPNOTERAPIA INTEGRATIVA</a:t>
            </a:r>
          </a:p>
          <a:p>
            <a:pPr algn="ctr"/>
            <a:endParaRPr lang="es-ES" sz="4000" dirty="0">
              <a:solidFill>
                <a:schemeClr val="tx1"/>
              </a:solidFill>
              <a:latin typeface="Roboto"/>
            </a:endParaRPr>
          </a:p>
          <a:p>
            <a:pPr algn="ctr"/>
            <a:endParaRPr lang="es-ES" sz="4000" dirty="0">
              <a:solidFill>
                <a:schemeClr val="tx1"/>
              </a:solidFill>
              <a:latin typeface="Robo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400" b="1" dirty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EAEF1A-77D9-408E-BFFF-45C9286BD0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F7E99-A49C-4F79-BE4C-81845F54A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0086" y="2874850"/>
            <a:ext cx="10515600" cy="2852737"/>
          </a:xfrm>
        </p:spPr>
        <p:txBody>
          <a:bodyPr/>
          <a:lstStyle/>
          <a:p>
            <a:r>
              <a:rPr lang="en-IE" sz="4400" dirty="0">
                <a:latin typeface="Roboto"/>
              </a:rPr>
              <a:t>La </a:t>
            </a:r>
            <a:r>
              <a:rPr lang="en-IE" sz="4400" u="sng" dirty="0" err="1">
                <a:latin typeface="Roboto"/>
              </a:rPr>
              <a:t>motivación</a:t>
            </a:r>
            <a:r>
              <a:rPr lang="en-IE" sz="4400" u="sng" dirty="0">
                <a:latin typeface="Roboto"/>
              </a:rPr>
              <a:t>, la </a:t>
            </a:r>
            <a:r>
              <a:rPr lang="en-IE" sz="4400" u="sng" dirty="0" err="1">
                <a:latin typeface="Roboto"/>
              </a:rPr>
              <a:t>creencia</a:t>
            </a:r>
            <a:r>
              <a:rPr lang="en-IE" sz="4400" u="sng" dirty="0">
                <a:latin typeface="Roboto"/>
              </a:rPr>
              <a:t>, la </a:t>
            </a:r>
            <a:r>
              <a:rPr lang="en-IE" sz="4400" u="sng" dirty="0" err="1">
                <a:latin typeface="Roboto"/>
              </a:rPr>
              <a:t>autoconfianza</a:t>
            </a:r>
            <a:r>
              <a:rPr lang="en-IE" sz="4400" u="sng" dirty="0">
                <a:latin typeface="Roboto"/>
              </a:rPr>
              <a:t>, la </a:t>
            </a:r>
            <a:r>
              <a:rPr lang="en-IE" sz="4400" u="sng" dirty="0" err="1">
                <a:latin typeface="Roboto"/>
              </a:rPr>
              <a:t>confianza</a:t>
            </a:r>
            <a:r>
              <a:rPr lang="en-IE" sz="4400" u="sng" dirty="0">
                <a:latin typeface="Roboto"/>
              </a:rPr>
              <a:t> </a:t>
            </a:r>
            <a:r>
              <a:rPr lang="en-IE" sz="4400" u="sng" dirty="0" err="1">
                <a:latin typeface="Roboto"/>
              </a:rPr>
              <a:t>en</a:t>
            </a:r>
            <a:r>
              <a:rPr lang="en-IE" sz="4400" u="sng" dirty="0">
                <a:latin typeface="Roboto"/>
              </a:rPr>
              <a:t> la </a:t>
            </a:r>
            <a:r>
              <a:rPr lang="en-IE" sz="4400" u="sng" dirty="0" err="1">
                <a:latin typeface="Roboto"/>
              </a:rPr>
              <a:t>hipnosis</a:t>
            </a:r>
            <a:r>
              <a:rPr lang="en-IE" sz="4400" u="sng" dirty="0">
                <a:latin typeface="Roboto"/>
              </a:rPr>
              <a:t> y </a:t>
            </a:r>
            <a:r>
              <a:rPr lang="en-IE" sz="4400" u="sng" dirty="0" err="1">
                <a:latin typeface="Roboto"/>
              </a:rPr>
              <a:t>en</a:t>
            </a:r>
            <a:r>
              <a:rPr lang="en-IE" sz="4400" u="sng" dirty="0">
                <a:latin typeface="Roboto"/>
              </a:rPr>
              <a:t> el </a:t>
            </a:r>
            <a:r>
              <a:rPr lang="en-IE" sz="4400" u="sng" dirty="0" err="1">
                <a:latin typeface="Roboto"/>
              </a:rPr>
              <a:t>terapeuta</a:t>
            </a:r>
            <a:r>
              <a:rPr lang="en-IE" sz="4400" u="sng" dirty="0">
                <a:latin typeface="Roboto"/>
              </a:rPr>
              <a:t>, el </a:t>
            </a:r>
            <a:r>
              <a:rPr lang="en-IE" sz="4400" u="sng" dirty="0" err="1">
                <a:latin typeface="Roboto"/>
              </a:rPr>
              <a:t>apoyo</a:t>
            </a:r>
            <a:r>
              <a:rPr lang="en-IE" sz="4400" u="sng" dirty="0">
                <a:latin typeface="Roboto"/>
              </a:rPr>
              <a:t> del </a:t>
            </a:r>
            <a:r>
              <a:rPr lang="en-IE" sz="4400" u="sng" dirty="0" err="1">
                <a:latin typeface="Roboto"/>
              </a:rPr>
              <a:t>entorno</a:t>
            </a:r>
            <a:r>
              <a:rPr lang="en-IE" sz="4400" u="sng" dirty="0">
                <a:latin typeface="Roboto"/>
              </a:rPr>
              <a:t>, el </a:t>
            </a:r>
            <a:r>
              <a:rPr lang="en-IE" sz="4400" u="sng" dirty="0" err="1">
                <a:latin typeface="Roboto"/>
              </a:rPr>
              <a:t>compromiso</a:t>
            </a:r>
            <a:r>
              <a:rPr lang="en-IE" sz="4400" u="sng" dirty="0">
                <a:latin typeface="Roboto"/>
              </a:rPr>
              <a:t>, </a:t>
            </a:r>
            <a:r>
              <a:rPr lang="en-IE" sz="4400" u="sng" dirty="0" err="1">
                <a:latin typeface="Roboto"/>
              </a:rPr>
              <a:t>su</a:t>
            </a:r>
            <a:r>
              <a:rPr lang="en-IE" sz="4400" u="sng" dirty="0">
                <a:latin typeface="Roboto"/>
              </a:rPr>
              <a:t> inversion </a:t>
            </a:r>
            <a:r>
              <a:rPr lang="en-IE" sz="4400" u="sng" dirty="0" err="1">
                <a:latin typeface="Roboto"/>
              </a:rPr>
              <a:t>en</a:t>
            </a:r>
            <a:r>
              <a:rPr lang="en-IE" sz="4400" u="sng" dirty="0">
                <a:latin typeface="Roboto"/>
              </a:rPr>
              <a:t> el </a:t>
            </a:r>
            <a:r>
              <a:rPr lang="en-IE" sz="4400" u="sng" dirty="0" err="1">
                <a:latin typeface="Roboto"/>
              </a:rPr>
              <a:t>proceso</a:t>
            </a:r>
            <a:r>
              <a:rPr lang="en-IE" sz="4400" u="sng" dirty="0">
                <a:latin typeface="Roboto"/>
              </a:rPr>
              <a:t>, </a:t>
            </a:r>
            <a:r>
              <a:rPr lang="en-IE" sz="4400" u="sng" dirty="0" err="1">
                <a:latin typeface="Roboto"/>
              </a:rPr>
              <a:t>su</a:t>
            </a:r>
            <a:r>
              <a:rPr lang="en-IE" sz="4400" u="sng" dirty="0">
                <a:latin typeface="Roboto"/>
              </a:rPr>
              <a:t> </a:t>
            </a:r>
            <a:r>
              <a:rPr lang="en-IE" sz="4400" u="sng" dirty="0" err="1">
                <a:latin typeface="Roboto"/>
              </a:rPr>
              <a:t>capacidad</a:t>
            </a:r>
            <a:r>
              <a:rPr lang="en-IE" sz="4400" u="sng" dirty="0">
                <a:latin typeface="Roboto"/>
              </a:rPr>
              <a:t> de </a:t>
            </a:r>
            <a:r>
              <a:rPr lang="en-IE" sz="4400" u="sng" dirty="0" err="1">
                <a:latin typeface="Roboto"/>
              </a:rPr>
              <a:t>superar</a:t>
            </a:r>
            <a:r>
              <a:rPr lang="en-IE" sz="4400" u="sng" dirty="0">
                <a:latin typeface="Roboto"/>
              </a:rPr>
              <a:t> </a:t>
            </a:r>
            <a:r>
              <a:rPr lang="en-IE" sz="4400" u="sng" dirty="0" err="1">
                <a:latin typeface="Roboto"/>
              </a:rPr>
              <a:t>obstáculos</a:t>
            </a:r>
            <a:r>
              <a:rPr lang="en-IE" sz="4400" u="sng" dirty="0">
                <a:latin typeface="Roboto"/>
              </a:rPr>
              <a:t>, </a:t>
            </a:r>
            <a:r>
              <a:rPr lang="en-IE" sz="4400" u="sng" dirty="0" err="1">
                <a:latin typeface="Roboto"/>
              </a:rPr>
              <a:t>su</a:t>
            </a:r>
            <a:r>
              <a:rPr lang="en-IE" sz="4400" u="sng" dirty="0">
                <a:latin typeface="Roboto"/>
              </a:rPr>
              <a:t> </a:t>
            </a:r>
            <a:r>
              <a:rPr lang="en-IE" sz="4400" u="sng" dirty="0" err="1">
                <a:latin typeface="Roboto"/>
              </a:rPr>
              <a:t>imaginación</a:t>
            </a:r>
            <a:r>
              <a:rPr lang="en-IE" sz="4400" u="sng" dirty="0">
                <a:latin typeface="Roboto"/>
              </a:rPr>
              <a:t>….. </a:t>
            </a:r>
            <a:r>
              <a:rPr lang="en-IE" sz="4400" dirty="0">
                <a:latin typeface="Roboto"/>
              </a:rPr>
              <a:t>son </a:t>
            </a:r>
            <a:r>
              <a:rPr lang="en-IE" sz="4400" dirty="0" err="1">
                <a:latin typeface="Roboto"/>
              </a:rPr>
              <a:t>factores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muy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determinantes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en</a:t>
            </a:r>
            <a:r>
              <a:rPr lang="en-IE" sz="4400" dirty="0">
                <a:latin typeface="Roboto"/>
              </a:rPr>
              <a:t> los </a:t>
            </a:r>
            <a:r>
              <a:rPr lang="en-IE" sz="4400" dirty="0" err="1">
                <a:latin typeface="Roboto"/>
              </a:rPr>
              <a:t>resultados</a:t>
            </a:r>
            <a:r>
              <a:rPr lang="en-IE" sz="4400" dirty="0">
                <a:latin typeface="Roboto"/>
              </a:rPr>
              <a:t> de una persona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254E75-7776-4AFD-8778-9EF46EC8A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292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C1F0C-11B7-44E4-A839-89F9EBE7A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5400" dirty="0">
                <a:latin typeface="Roboto"/>
              </a:rPr>
              <a:t>La </a:t>
            </a:r>
            <a:r>
              <a:rPr lang="en-IE" sz="5400" dirty="0" err="1">
                <a:latin typeface="Roboto"/>
              </a:rPr>
              <a:t>resistencia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puede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producirse</a:t>
            </a:r>
            <a:r>
              <a:rPr lang="en-IE" sz="5400" dirty="0">
                <a:latin typeface="Roboto"/>
              </a:rPr>
              <a:t> por </a:t>
            </a:r>
            <a:r>
              <a:rPr lang="en-IE" sz="5400" dirty="0" err="1">
                <a:latin typeface="Roboto"/>
              </a:rPr>
              <a:t>miedo</a:t>
            </a:r>
            <a:r>
              <a:rPr lang="en-IE" sz="5400" dirty="0">
                <a:latin typeface="Roboto"/>
              </a:rPr>
              <a:t> o </a:t>
            </a:r>
            <a:r>
              <a:rPr lang="en-IE" sz="5400" dirty="0" err="1">
                <a:latin typeface="Roboto"/>
              </a:rPr>
              <a:t>desconocimiento</a:t>
            </a:r>
            <a:r>
              <a:rPr lang="en-IE" sz="5400" dirty="0">
                <a:latin typeface="Roboto"/>
              </a:rPr>
              <a:t> </a:t>
            </a:r>
            <a:br>
              <a:rPr lang="en-IE" sz="5400" dirty="0">
                <a:latin typeface="Roboto"/>
              </a:rPr>
            </a:br>
            <a:r>
              <a:rPr lang="en-IE" sz="5400" dirty="0">
                <a:latin typeface="Roboto"/>
              </a:rPr>
              <a:t>(</a:t>
            </a:r>
            <a:r>
              <a:rPr lang="en-IE" sz="5400" dirty="0" err="1">
                <a:latin typeface="Roboto"/>
              </a:rPr>
              <a:t>hipnosis</a:t>
            </a:r>
            <a:r>
              <a:rPr lang="en-IE" sz="5400" dirty="0">
                <a:latin typeface="Roboto"/>
              </a:rPr>
              <a:t> es </a:t>
            </a:r>
            <a:r>
              <a:rPr lang="en-IE" sz="5400" dirty="0" err="1">
                <a:latin typeface="Roboto"/>
              </a:rPr>
              <a:t>colaboración</a:t>
            </a:r>
            <a:r>
              <a:rPr lang="en-IE" sz="5400" dirty="0">
                <a:latin typeface="Roboto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51F3DA-6269-4969-AD8E-FCF9383C2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809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85893-F295-4BBD-BA32-DED37342C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043532"/>
            <a:ext cx="10515600" cy="2852737"/>
          </a:xfrm>
        </p:spPr>
        <p:txBody>
          <a:bodyPr/>
          <a:lstStyle/>
          <a:p>
            <a:r>
              <a:rPr lang="en-IE" sz="5400" dirty="0" err="1">
                <a:latin typeface="Roboto"/>
              </a:rPr>
              <a:t>Muchos</a:t>
            </a:r>
            <a:r>
              <a:rPr lang="en-IE" sz="5400" dirty="0">
                <a:latin typeface="Roboto"/>
              </a:rPr>
              <a:t> de los </a:t>
            </a:r>
            <a:r>
              <a:rPr lang="en-IE" sz="5400" dirty="0" err="1">
                <a:latin typeface="Roboto"/>
              </a:rPr>
              <a:t>casos</a:t>
            </a:r>
            <a:r>
              <a:rPr lang="en-IE" sz="5400" dirty="0">
                <a:latin typeface="Roboto"/>
              </a:rPr>
              <a:t> que </a:t>
            </a:r>
            <a:r>
              <a:rPr lang="en-IE" sz="5400" dirty="0" err="1">
                <a:latin typeface="Roboto"/>
              </a:rPr>
              <a:t>vamos</a:t>
            </a:r>
            <a:r>
              <a:rPr lang="en-IE" sz="5400" dirty="0">
                <a:latin typeface="Roboto"/>
              </a:rPr>
              <a:t> a </a:t>
            </a:r>
            <a:r>
              <a:rPr lang="en-IE" sz="5400" dirty="0" err="1">
                <a:latin typeface="Roboto"/>
              </a:rPr>
              <a:t>trabajar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están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relacionados</a:t>
            </a:r>
            <a:r>
              <a:rPr lang="en-IE" sz="5400" dirty="0">
                <a:latin typeface="Roboto"/>
              </a:rPr>
              <a:t> con…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5C66CF-712B-4B8A-9378-D5B8554FF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084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85893-F295-4BBD-BA32-DED37342C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043532"/>
            <a:ext cx="10515600" cy="2852737"/>
          </a:xfrm>
        </p:spPr>
        <p:txBody>
          <a:bodyPr/>
          <a:lstStyle/>
          <a:p>
            <a:r>
              <a:rPr lang="en-IE" sz="5400" dirty="0" err="1">
                <a:latin typeface="Roboto"/>
              </a:rPr>
              <a:t>Síntomas</a:t>
            </a:r>
            <a:r>
              <a:rPr lang="en-IE" sz="5400" dirty="0">
                <a:latin typeface="Roboto"/>
              </a:rPr>
              <a:t> de </a:t>
            </a:r>
            <a:r>
              <a:rPr lang="en-IE" sz="5400" dirty="0" err="1">
                <a:latin typeface="Roboto"/>
              </a:rPr>
              <a:t>Estrés</a:t>
            </a:r>
            <a:r>
              <a:rPr lang="en-IE" sz="5400" dirty="0">
                <a:latin typeface="Roboto"/>
              </a:rPr>
              <a:t>, </a:t>
            </a:r>
            <a:r>
              <a:rPr lang="en-IE" sz="5400" dirty="0" err="1">
                <a:latin typeface="Roboto"/>
              </a:rPr>
              <a:t>Ansiedad</a:t>
            </a:r>
            <a:r>
              <a:rPr lang="en-IE" sz="5400" dirty="0">
                <a:latin typeface="Roboto"/>
              </a:rPr>
              <a:t> y </a:t>
            </a:r>
            <a:r>
              <a:rPr lang="en-IE" sz="5400" dirty="0" err="1">
                <a:latin typeface="Roboto"/>
              </a:rPr>
              <a:t>Depresión</a:t>
            </a:r>
            <a:endParaRPr lang="en-IE" sz="5400" dirty="0">
              <a:latin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601C8A-F236-4465-963C-FF194245B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359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B0C3C-EABF-4263-B853-159B6C103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06127"/>
            <a:ext cx="10515600" cy="2852737"/>
          </a:xfrm>
        </p:spPr>
        <p:txBody>
          <a:bodyPr/>
          <a:lstStyle/>
          <a:p>
            <a:r>
              <a:rPr lang="en-IE" sz="5400" dirty="0">
                <a:latin typeface="Roboto"/>
              </a:rPr>
              <a:t>Respuesta del </a:t>
            </a:r>
            <a:r>
              <a:rPr lang="en-IE" sz="5400" dirty="0" err="1">
                <a:latin typeface="Roboto"/>
              </a:rPr>
              <a:t>estrés</a:t>
            </a:r>
            <a:r>
              <a:rPr lang="en-IE" sz="5400" dirty="0">
                <a:latin typeface="Roboto"/>
              </a:rPr>
              <a:t> (</a:t>
            </a:r>
            <a:r>
              <a:rPr lang="en-IE" sz="5400" dirty="0" err="1">
                <a:latin typeface="Roboto"/>
              </a:rPr>
              <a:t>amígdala</a:t>
            </a:r>
            <a:r>
              <a:rPr lang="en-IE" sz="5400" dirty="0">
                <a:latin typeface="Roboto"/>
              </a:rPr>
              <a:t> cerebral): </a:t>
            </a:r>
            <a:r>
              <a:rPr lang="en-IE" sz="5400" dirty="0" err="1">
                <a:latin typeface="Roboto"/>
              </a:rPr>
              <a:t>Huída</a:t>
            </a:r>
            <a:r>
              <a:rPr lang="en-IE" sz="5400" dirty="0">
                <a:latin typeface="Roboto"/>
              </a:rPr>
              <a:t>, </a:t>
            </a:r>
            <a:r>
              <a:rPr lang="en-IE" sz="5400" dirty="0" err="1">
                <a:latin typeface="Roboto"/>
              </a:rPr>
              <a:t>lucha</a:t>
            </a:r>
            <a:r>
              <a:rPr lang="en-IE" sz="5400" dirty="0">
                <a:latin typeface="Roboto"/>
              </a:rPr>
              <a:t> o </a:t>
            </a:r>
            <a:r>
              <a:rPr lang="en-IE" sz="5400" dirty="0" err="1">
                <a:latin typeface="Roboto"/>
              </a:rPr>
              <a:t>parálisis</a:t>
            </a:r>
            <a:r>
              <a:rPr lang="en-IE" sz="5400" dirty="0">
                <a:latin typeface="Roboto"/>
              </a:rPr>
              <a:t> (</a:t>
            </a:r>
            <a:r>
              <a:rPr lang="en-IE" sz="5400" dirty="0" err="1">
                <a:latin typeface="Roboto"/>
              </a:rPr>
              <a:t>mecanismos</a:t>
            </a:r>
            <a:r>
              <a:rPr lang="en-IE" sz="5400" dirty="0">
                <a:latin typeface="Roboto"/>
              </a:rPr>
              <a:t> de </a:t>
            </a:r>
            <a:r>
              <a:rPr lang="en-IE" sz="5400" dirty="0" err="1">
                <a:latin typeface="Roboto"/>
              </a:rPr>
              <a:t>protección</a:t>
            </a:r>
            <a:r>
              <a:rPr lang="en-IE" sz="5400" dirty="0">
                <a:latin typeface="Roboto"/>
              </a:rPr>
              <a:t> para </a:t>
            </a:r>
            <a:r>
              <a:rPr lang="en-IE" sz="5400" dirty="0" err="1">
                <a:latin typeface="Roboto"/>
              </a:rPr>
              <a:t>garantizar</a:t>
            </a:r>
            <a:r>
              <a:rPr lang="en-IE" sz="5400" dirty="0">
                <a:latin typeface="Roboto"/>
              </a:rPr>
              <a:t> el </a:t>
            </a:r>
            <a:r>
              <a:rPr lang="en-IE" sz="5400" dirty="0" err="1">
                <a:latin typeface="Roboto"/>
              </a:rPr>
              <a:t>estado</a:t>
            </a:r>
            <a:r>
              <a:rPr lang="en-IE" sz="5400" dirty="0">
                <a:latin typeface="Roboto"/>
              </a:rPr>
              <a:t> de </a:t>
            </a:r>
            <a:r>
              <a:rPr lang="en-IE" sz="5400" dirty="0" err="1">
                <a:latin typeface="Roboto"/>
              </a:rPr>
              <a:t>supervivencia</a:t>
            </a:r>
            <a:r>
              <a:rPr lang="en-IE" sz="5400" dirty="0">
                <a:latin typeface="Roboto"/>
              </a:rPr>
              <a:t>)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AA8651-3145-47BC-9B69-21FE06F7D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8038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0D794-D281-4CA4-A152-DA6CB3160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4400" dirty="0">
                <a:latin typeface="Roboto"/>
              </a:rPr>
              <a:t>- Sistema </a:t>
            </a:r>
            <a:r>
              <a:rPr lang="en-IE" sz="4400" dirty="0" err="1">
                <a:latin typeface="Roboto"/>
              </a:rPr>
              <a:t>nervioso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simpático</a:t>
            </a:r>
            <a:r>
              <a:rPr lang="en-IE" sz="4400" dirty="0">
                <a:latin typeface="Roboto"/>
              </a:rPr>
              <a:t> (</a:t>
            </a:r>
            <a:r>
              <a:rPr lang="en-IE" sz="4400" dirty="0" err="1">
                <a:latin typeface="Roboto"/>
              </a:rPr>
              <a:t>activa</a:t>
            </a:r>
            <a:r>
              <a:rPr lang="en-IE" sz="4400" dirty="0">
                <a:latin typeface="Roboto"/>
              </a:rPr>
              <a:t> el </a:t>
            </a:r>
            <a:r>
              <a:rPr lang="en-IE" sz="4400" dirty="0" err="1">
                <a:latin typeface="Roboto"/>
              </a:rPr>
              <a:t>mecanismo</a:t>
            </a:r>
            <a:r>
              <a:rPr lang="en-IE" sz="4400" dirty="0">
                <a:latin typeface="Roboto"/>
              </a:rPr>
              <a:t> de </a:t>
            </a:r>
            <a:r>
              <a:rPr lang="en-IE" sz="4400" dirty="0" err="1">
                <a:latin typeface="Roboto"/>
              </a:rPr>
              <a:t>estrés</a:t>
            </a:r>
            <a:r>
              <a:rPr lang="en-IE" sz="4400" dirty="0">
                <a:latin typeface="Roboto"/>
              </a:rPr>
              <a:t> del </a:t>
            </a:r>
            <a:r>
              <a:rPr lang="en-IE" sz="4400" dirty="0" err="1">
                <a:latin typeface="Roboto"/>
              </a:rPr>
              <a:t>cuerpo</a:t>
            </a:r>
            <a:r>
              <a:rPr lang="en-IE" sz="4400" dirty="0">
                <a:latin typeface="Roboto"/>
              </a:rPr>
              <a:t> – </a:t>
            </a:r>
            <a:r>
              <a:rPr lang="en-IE" sz="4400" dirty="0" err="1">
                <a:latin typeface="Roboto"/>
              </a:rPr>
              <a:t>huída</a:t>
            </a:r>
            <a:r>
              <a:rPr lang="en-IE" sz="4400" dirty="0">
                <a:latin typeface="Roboto"/>
              </a:rPr>
              <a:t>, </a:t>
            </a:r>
            <a:r>
              <a:rPr lang="en-IE" sz="4400" dirty="0" err="1">
                <a:latin typeface="Roboto"/>
              </a:rPr>
              <a:t>lucha</a:t>
            </a:r>
            <a:r>
              <a:rPr lang="en-IE" sz="4400" dirty="0">
                <a:latin typeface="Roboto"/>
              </a:rPr>
              <a:t> o </a:t>
            </a:r>
            <a:r>
              <a:rPr lang="en-IE" sz="4400" dirty="0" err="1">
                <a:latin typeface="Roboto"/>
              </a:rPr>
              <a:t>parálisis</a:t>
            </a:r>
            <a:r>
              <a:rPr lang="en-IE" sz="4400" dirty="0">
                <a:latin typeface="Roboto"/>
              </a:rPr>
              <a:t>)</a:t>
            </a:r>
            <a:br>
              <a:rPr lang="en-IE" sz="4400" dirty="0">
                <a:latin typeface="Roboto"/>
              </a:rPr>
            </a:br>
            <a:br>
              <a:rPr lang="en-IE" sz="4400" dirty="0">
                <a:latin typeface="Roboto"/>
              </a:rPr>
            </a:br>
            <a:r>
              <a:rPr lang="en-IE" sz="4400" dirty="0">
                <a:latin typeface="Roboto"/>
              </a:rPr>
              <a:t>- Sistema </a:t>
            </a:r>
            <a:r>
              <a:rPr lang="en-IE" sz="4400" dirty="0" err="1">
                <a:latin typeface="Roboto"/>
              </a:rPr>
              <a:t>nervioso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parasimpático</a:t>
            </a:r>
            <a:r>
              <a:rPr lang="en-IE" sz="4400" dirty="0">
                <a:latin typeface="Roboto"/>
              </a:rPr>
              <a:t> (</a:t>
            </a:r>
            <a:r>
              <a:rPr lang="en-IE" sz="4400" dirty="0" err="1">
                <a:latin typeface="Roboto"/>
              </a:rPr>
              <a:t>Activa</a:t>
            </a:r>
            <a:r>
              <a:rPr lang="en-IE" sz="4400" dirty="0">
                <a:latin typeface="Roboto"/>
              </a:rPr>
              <a:t> el </a:t>
            </a:r>
            <a:r>
              <a:rPr lang="en-IE" sz="4400" dirty="0" err="1">
                <a:latin typeface="Roboto"/>
              </a:rPr>
              <a:t>sistema</a:t>
            </a:r>
            <a:r>
              <a:rPr lang="en-IE" sz="4400" dirty="0">
                <a:latin typeface="Roboto"/>
              </a:rPr>
              <a:t> de </a:t>
            </a:r>
            <a:r>
              <a:rPr lang="en-IE" sz="4400" dirty="0" err="1">
                <a:latin typeface="Roboto"/>
              </a:rPr>
              <a:t>relajación</a:t>
            </a:r>
            <a:r>
              <a:rPr lang="en-IE" sz="4400" dirty="0">
                <a:latin typeface="Roboto"/>
              </a:rPr>
              <a:t> del </a:t>
            </a:r>
            <a:r>
              <a:rPr lang="en-IE" sz="4400" dirty="0" err="1">
                <a:latin typeface="Roboto"/>
              </a:rPr>
              <a:t>cuerpo</a:t>
            </a:r>
            <a:r>
              <a:rPr lang="en-IE" sz="4400" dirty="0">
                <a:latin typeface="Roboto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583F42-6323-4DDD-AC48-17AE56EFF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3430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540AC-472D-4EE5-B51C-2E4E87EDA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793" y="2519635"/>
            <a:ext cx="10515600" cy="2852737"/>
          </a:xfrm>
        </p:spPr>
        <p:txBody>
          <a:bodyPr/>
          <a:lstStyle/>
          <a:p>
            <a:r>
              <a:rPr lang="en-IE" sz="5400" dirty="0">
                <a:latin typeface="Roboto"/>
              </a:rPr>
              <a:t>El </a:t>
            </a:r>
            <a:r>
              <a:rPr lang="en-IE" sz="5400" dirty="0" err="1">
                <a:latin typeface="Roboto"/>
              </a:rPr>
              <a:t>problema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ahora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mismo</a:t>
            </a:r>
            <a:r>
              <a:rPr lang="en-IE" sz="5400" dirty="0">
                <a:latin typeface="Roboto"/>
              </a:rPr>
              <a:t> es que la </a:t>
            </a:r>
            <a:r>
              <a:rPr lang="en-IE" sz="5400" dirty="0" err="1">
                <a:latin typeface="Roboto"/>
              </a:rPr>
              <a:t>gente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ve</a:t>
            </a:r>
            <a:r>
              <a:rPr lang="en-IE" sz="5400" dirty="0">
                <a:latin typeface="Roboto"/>
              </a:rPr>
              <a:t> a </a:t>
            </a:r>
            <a:r>
              <a:rPr lang="en-IE" sz="5400" dirty="0" err="1">
                <a:latin typeface="Roboto"/>
              </a:rPr>
              <a:t>su</a:t>
            </a:r>
            <a:r>
              <a:rPr lang="en-IE" sz="5400" dirty="0">
                <a:latin typeface="Roboto"/>
              </a:rPr>
              <a:t> jefe o a </a:t>
            </a:r>
            <a:r>
              <a:rPr lang="en-IE" sz="5400" dirty="0" err="1">
                <a:latin typeface="Roboto"/>
              </a:rPr>
              <a:t>su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vecino</a:t>
            </a:r>
            <a:r>
              <a:rPr lang="en-IE" sz="5400" dirty="0">
                <a:latin typeface="Roboto"/>
              </a:rPr>
              <a:t> o </a:t>
            </a:r>
            <a:r>
              <a:rPr lang="en-IE" sz="5400" dirty="0" err="1">
                <a:latin typeface="Roboto"/>
              </a:rPr>
              <a:t>momentos</a:t>
            </a:r>
            <a:r>
              <a:rPr lang="en-IE" sz="5400" dirty="0">
                <a:latin typeface="Roboto"/>
              </a:rPr>
              <a:t> del </a:t>
            </a:r>
            <a:r>
              <a:rPr lang="en-IE" sz="5400" dirty="0" err="1">
                <a:latin typeface="Roboto"/>
              </a:rPr>
              <a:t>pasado</a:t>
            </a:r>
            <a:r>
              <a:rPr lang="en-IE" sz="5400" dirty="0">
                <a:latin typeface="Roboto"/>
              </a:rPr>
              <a:t> o </a:t>
            </a:r>
            <a:r>
              <a:rPr lang="en-IE" sz="5400" dirty="0" err="1">
                <a:latin typeface="Roboto"/>
              </a:rPr>
              <a:t>futuro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como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si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fuese</a:t>
            </a:r>
            <a:r>
              <a:rPr lang="en-IE" sz="5400" dirty="0">
                <a:latin typeface="Roboto"/>
              </a:rPr>
              <a:t> un </a:t>
            </a:r>
            <a:r>
              <a:rPr lang="en-IE" sz="5400" dirty="0" err="1">
                <a:latin typeface="Roboto"/>
              </a:rPr>
              <a:t>tigre</a:t>
            </a:r>
            <a:r>
              <a:rPr lang="en-IE" sz="5400" dirty="0">
                <a:latin typeface="Roboto"/>
              </a:rPr>
              <a:t>! (falsa </a:t>
            </a:r>
            <a:r>
              <a:rPr lang="en-IE" sz="5400" dirty="0" err="1">
                <a:latin typeface="Roboto"/>
              </a:rPr>
              <a:t>alarma</a:t>
            </a:r>
            <a:r>
              <a:rPr lang="en-IE" sz="5400" dirty="0">
                <a:latin typeface="Roboto"/>
              </a:rPr>
              <a:t> y </a:t>
            </a:r>
            <a:r>
              <a:rPr lang="en-IE" sz="5400" dirty="0" err="1">
                <a:latin typeface="Roboto"/>
              </a:rPr>
              <a:t>permanente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activación</a:t>
            </a:r>
            <a:r>
              <a:rPr lang="en-IE" sz="5400" dirty="0">
                <a:latin typeface="Roboto"/>
              </a:rPr>
              <a:t> del </a:t>
            </a:r>
            <a:r>
              <a:rPr lang="en-IE" sz="5400" dirty="0" err="1">
                <a:latin typeface="Roboto"/>
              </a:rPr>
              <a:t>sistema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nervioso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simpático</a:t>
            </a:r>
            <a:r>
              <a:rPr lang="en-IE" sz="5400" dirty="0">
                <a:latin typeface="Roboto"/>
              </a:rPr>
              <a:t>!)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BB2F2C-7650-4F7E-8E98-F201F980C2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1756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C1F0C-11B7-44E4-A839-89F9EBE7A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5400" dirty="0">
                <a:latin typeface="Roboto"/>
              </a:rPr>
              <a:t>INTERVENCIONES TERAPÉUTICAS CON HIPNOSIS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74C770-B4A5-4D09-A578-95ED245BB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8942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C3F12-4D8F-43D1-8F72-D680CF798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5400" dirty="0" err="1">
                <a:latin typeface="Roboto"/>
              </a:rPr>
              <a:t>Intervenciones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Terapéuticas</a:t>
            </a:r>
            <a:r>
              <a:rPr lang="en-IE" sz="5400" dirty="0">
                <a:latin typeface="Roboto"/>
              </a:rPr>
              <a:t> (</a:t>
            </a:r>
            <a:r>
              <a:rPr lang="en-IE" sz="5400" dirty="0" err="1">
                <a:latin typeface="Roboto"/>
              </a:rPr>
              <a:t>herramientas</a:t>
            </a:r>
            <a:r>
              <a:rPr lang="en-IE" sz="5400" dirty="0">
                <a:latin typeface="Roboto"/>
              </a:rPr>
              <a:t>, </a:t>
            </a:r>
            <a:r>
              <a:rPr lang="en-IE" sz="5400" dirty="0" err="1">
                <a:latin typeface="Roboto"/>
              </a:rPr>
              <a:t>procedimientos</a:t>
            </a:r>
            <a:r>
              <a:rPr lang="en-IE" sz="5400" dirty="0">
                <a:latin typeface="Roboto"/>
              </a:rPr>
              <a:t>, </a:t>
            </a:r>
            <a:r>
              <a:rPr lang="en-IE" sz="5400" dirty="0" err="1">
                <a:latin typeface="Roboto"/>
              </a:rPr>
              <a:t>modelos</a:t>
            </a:r>
            <a:r>
              <a:rPr lang="en-IE" sz="5400" dirty="0">
                <a:latin typeface="Roboto"/>
              </a:rPr>
              <a:t>, </a:t>
            </a:r>
            <a:r>
              <a:rPr lang="en-IE" sz="5400" dirty="0" err="1">
                <a:latin typeface="Roboto"/>
              </a:rPr>
              <a:t>técnicas</a:t>
            </a:r>
            <a:r>
              <a:rPr lang="en-IE" sz="5400" dirty="0">
                <a:latin typeface="Roboto"/>
              </a:rPr>
              <a:t>…)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0BB50E-7B12-429A-AAC3-B5246ED8E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8644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71FAE-DB6A-44B7-8641-F55DAA157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5400" dirty="0">
                <a:latin typeface="Roboto"/>
              </a:rPr>
              <a:t>Con </a:t>
            </a:r>
            <a:r>
              <a:rPr lang="en-IE" sz="5400" dirty="0" err="1">
                <a:latin typeface="Roboto"/>
              </a:rPr>
              <a:t>Contenido</a:t>
            </a:r>
            <a:r>
              <a:rPr lang="en-IE" sz="5400" dirty="0">
                <a:latin typeface="Roboto"/>
              </a:rPr>
              <a:t> ó Libre De </a:t>
            </a:r>
            <a:r>
              <a:rPr lang="en-IE" sz="5400" dirty="0" err="1">
                <a:latin typeface="Roboto"/>
              </a:rPr>
              <a:t>Contenido</a:t>
            </a:r>
            <a:r>
              <a:rPr lang="en-IE" sz="5400" dirty="0">
                <a:latin typeface="Roboto"/>
              </a:rPr>
              <a:t>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A99E91-D66A-4C04-89B9-1696EE545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322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92442-CAF8-4E0B-958A-DBD01FB15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RESUMEN DE LO APRENDIDO AYER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8A4DDC-453E-402E-9B90-56F10DFF5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808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0D624-88E0-42F8-95AB-FCFADF00B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5400" dirty="0" err="1">
                <a:latin typeface="Roboto"/>
              </a:rPr>
              <a:t>Queremos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evocar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emociones</a:t>
            </a:r>
            <a:r>
              <a:rPr lang="en-IE" sz="5400" dirty="0">
                <a:latin typeface="Roboto"/>
              </a:rPr>
              <a:t>  y </a:t>
            </a:r>
            <a:r>
              <a:rPr lang="en-IE" sz="5400" dirty="0" err="1">
                <a:latin typeface="Roboto"/>
              </a:rPr>
              <a:t>sensaciones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en</a:t>
            </a:r>
            <a:r>
              <a:rPr lang="en-IE" sz="5400" dirty="0">
                <a:latin typeface="Roboto"/>
              </a:rPr>
              <a:t> la persona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EB8025-CA88-4149-A57B-063A6A1BC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8698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C3F12-4D8F-43D1-8F72-D680CF798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5400" dirty="0">
                <a:latin typeface="Roboto"/>
              </a:rPr>
              <a:t>PRÁCTICA INDIVIDUAL:</a:t>
            </a:r>
            <a:br>
              <a:rPr lang="es-ES" sz="5400" dirty="0">
                <a:latin typeface="Roboto"/>
              </a:rPr>
            </a:br>
            <a:r>
              <a:rPr lang="es-ES" sz="5400" dirty="0">
                <a:latin typeface="Roboto"/>
              </a:rPr>
              <a:t>Limpieza Emocional</a:t>
            </a:r>
            <a:endParaRPr lang="en-IE" sz="5400" dirty="0">
              <a:latin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6DF72E-E8E9-47CE-87D6-29403CACC2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829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71FAE-DB6A-44B7-8641-F55DAA157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5400" dirty="0" err="1">
                <a:latin typeface="Roboto"/>
              </a:rPr>
              <a:t>Imaginaci</a:t>
            </a:r>
            <a:r>
              <a:rPr lang="en-IE" sz="5400" dirty="0" err="1">
                <a:latin typeface="Roboto"/>
              </a:rPr>
              <a:t>ón</a:t>
            </a:r>
            <a:r>
              <a:rPr lang="en-IE" sz="5400" dirty="0">
                <a:latin typeface="Roboto"/>
              </a:rPr>
              <a:t> de una luz/</a:t>
            </a:r>
            <a:r>
              <a:rPr lang="en-IE" sz="5400" dirty="0" err="1">
                <a:latin typeface="Roboto"/>
              </a:rPr>
              <a:t>energía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potente</a:t>
            </a:r>
            <a:r>
              <a:rPr lang="en-IE" sz="5400" dirty="0">
                <a:latin typeface="Roboto"/>
              </a:rPr>
              <a:t> /valvula / olla a </a:t>
            </a:r>
            <a:r>
              <a:rPr lang="en-IE" sz="5400" dirty="0" err="1">
                <a:latin typeface="Roboto"/>
              </a:rPr>
              <a:t>presión</a:t>
            </a:r>
            <a:endParaRPr lang="en-IE" sz="5400" dirty="0">
              <a:latin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26B385-1D18-480A-8155-C82C7EFC8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0255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448D2-7DD5-43DF-BA58-15168B4DB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730" y="703898"/>
            <a:ext cx="10515600" cy="2852737"/>
          </a:xfrm>
        </p:spPr>
        <p:txBody>
          <a:bodyPr/>
          <a:lstStyle/>
          <a:p>
            <a:r>
              <a:rPr lang="en-IE" sz="5400" dirty="0">
                <a:latin typeface="Roboto"/>
              </a:rPr>
              <a:t>Sala de control (</a:t>
            </a:r>
            <a:r>
              <a:rPr lang="en-IE" sz="5400" dirty="0" err="1">
                <a:latin typeface="Roboto"/>
              </a:rPr>
              <a:t>volumen</a:t>
            </a:r>
            <a:r>
              <a:rPr lang="en-IE" sz="5400" dirty="0">
                <a:latin typeface="Roboto"/>
              </a:rPr>
              <a:t>, </a:t>
            </a:r>
            <a:r>
              <a:rPr lang="en-IE" sz="5400" dirty="0" err="1">
                <a:latin typeface="Roboto"/>
              </a:rPr>
              <a:t>botones</a:t>
            </a:r>
            <a:r>
              <a:rPr lang="en-IE" sz="5400" dirty="0">
                <a:latin typeface="Roboto"/>
              </a:rPr>
              <a:t>, </a:t>
            </a:r>
            <a:r>
              <a:rPr lang="en-IE" sz="5400" dirty="0" err="1">
                <a:latin typeface="Roboto"/>
              </a:rPr>
              <a:t>palancas</a:t>
            </a:r>
            <a:r>
              <a:rPr lang="en-IE" sz="5400" dirty="0">
                <a:latin typeface="Roboto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8D2665-1086-4E83-8318-6DE362BC6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4417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0D624-88E0-42F8-95AB-FCFADF00B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5400" dirty="0" err="1">
                <a:latin typeface="Roboto"/>
              </a:rPr>
              <a:t>Rellenar</a:t>
            </a:r>
            <a:r>
              <a:rPr lang="en-IE" sz="5400" dirty="0">
                <a:latin typeface="Roboto"/>
              </a:rPr>
              <a:t> los </a:t>
            </a:r>
            <a:r>
              <a:rPr lang="en-IE" sz="5400" dirty="0" err="1">
                <a:latin typeface="Roboto"/>
              </a:rPr>
              <a:t>huecos</a:t>
            </a:r>
            <a:r>
              <a:rPr lang="en-IE" sz="5400" dirty="0">
                <a:latin typeface="Roboto"/>
              </a:rPr>
              <a:t>/</a:t>
            </a:r>
            <a:r>
              <a:rPr lang="en-IE" sz="5400" dirty="0" err="1">
                <a:latin typeface="Roboto"/>
              </a:rPr>
              <a:t>vacios</a:t>
            </a:r>
            <a:r>
              <a:rPr lang="en-IE" sz="5400" dirty="0">
                <a:latin typeface="Roboto"/>
              </a:rPr>
              <a:t> SIEMPRE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2EE545-20C5-4866-8FB6-2467BA344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16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3D822-381B-4D53-97B2-0B0266A46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5400" dirty="0" err="1">
                <a:latin typeface="Roboto"/>
              </a:rPr>
              <a:t>Momento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feliz</a:t>
            </a:r>
            <a:r>
              <a:rPr lang="en-IE" sz="5400" dirty="0">
                <a:latin typeface="Roboto"/>
              </a:rPr>
              <a:t>, de diversion, </a:t>
            </a:r>
            <a:r>
              <a:rPr lang="en-IE" sz="5400" dirty="0" err="1">
                <a:latin typeface="Roboto"/>
              </a:rPr>
              <a:t>conexión</a:t>
            </a:r>
            <a:r>
              <a:rPr lang="en-IE" sz="5400" dirty="0">
                <a:latin typeface="Roboto"/>
              </a:rPr>
              <a:t> con </a:t>
            </a:r>
            <a:r>
              <a:rPr lang="en-IE" sz="5400" dirty="0" err="1">
                <a:latin typeface="Roboto"/>
              </a:rPr>
              <a:t>ni</a:t>
            </a:r>
            <a:r>
              <a:rPr lang="es-ES" sz="5400" dirty="0" err="1">
                <a:latin typeface="Roboto"/>
              </a:rPr>
              <a:t>ño</a:t>
            </a:r>
            <a:r>
              <a:rPr lang="es-ES" sz="5400" dirty="0">
                <a:latin typeface="Roboto"/>
              </a:rPr>
              <a:t> interior, mascotas (evocar emociones positivas)</a:t>
            </a:r>
            <a:endParaRPr lang="en-IE" sz="5400" dirty="0">
              <a:latin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374855-92F6-4EE5-A2BA-5E5DC7402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1613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0D624-88E0-42F8-95AB-FCFADF00B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5400" dirty="0" err="1">
                <a:latin typeface="Roboto"/>
              </a:rPr>
              <a:t>Submodalidades</a:t>
            </a:r>
            <a:r>
              <a:rPr lang="en-IE" sz="5400" dirty="0">
                <a:latin typeface="Roboto"/>
              </a:rPr>
              <a:t> (</a:t>
            </a:r>
            <a:r>
              <a:rPr lang="en-IE" sz="5400" dirty="0" err="1">
                <a:latin typeface="Roboto"/>
              </a:rPr>
              <a:t>cambiar</a:t>
            </a:r>
            <a:r>
              <a:rPr lang="en-IE" sz="5400" dirty="0">
                <a:latin typeface="Roboto"/>
              </a:rPr>
              <a:t>/</a:t>
            </a:r>
            <a:r>
              <a:rPr lang="en-IE" sz="5400" dirty="0" err="1">
                <a:latin typeface="Roboto"/>
              </a:rPr>
              <a:t>modificar</a:t>
            </a:r>
            <a:r>
              <a:rPr lang="en-IE" sz="5400" dirty="0">
                <a:latin typeface="Roboto"/>
              </a:rPr>
              <a:t> la </a:t>
            </a:r>
            <a:r>
              <a:rPr lang="en-IE" sz="5400" dirty="0" err="1">
                <a:latin typeface="Roboto"/>
              </a:rPr>
              <a:t>foto</a:t>
            </a:r>
            <a:r>
              <a:rPr lang="en-IE" sz="5400" dirty="0">
                <a:latin typeface="Roboto"/>
              </a:rPr>
              <a:t>/imagen mental que </a:t>
            </a:r>
            <a:r>
              <a:rPr lang="en-IE" sz="5400" dirty="0" err="1">
                <a:latin typeface="Roboto"/>
              </a:rPr>
              <a:t>tiene</a:t>
            </a:r>
            <a:r>
              <a:rPr lang="en-IE" sz="5400" dirty="0">
                <a:latin typeface="Roboto"/>
              </a:rPr>
              <a:t> la persona </a:t>
            </a:r>
            <a:r>
              <a:rPr lang="en-IE" sz="5400" dirty="0" err="1">
                <a:latin typeface="Roboto"/>
              </a:rPr>
              <a:t>sobre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su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realidad</a:t>
            </a:r>
            <a:r>
              <a:rPr lang="en-IE" sz="5400" dirty="0">
                <a:latin typeface="Roboto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4BB9E1-ADBC-47DE-BE30-ABF8A9AEA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8080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86000" b="-8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448D2-7DD5-43DF-BA58-15168B4DB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5400" dirty="0" err="1">
                <a:latin typeface="Roboto"/>
              </a:rPr>
              <a:t>Metáforas</a:t>
            </a:r>
            <a:r>
              <a:rPr lang="en-IE" sz="5400" dirty="0">
                <a:latin typeface="Roboto"/>
              </a:rPr>
              <a:t> y </a:t>
            </a:r>
            <a:r>
              <a:rPr lang="en-IE" sz="5400" dirty="0" err="1">
                <a:latin typeface="Roboto"/>
              </a:rPr>
              <a:t>otros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recursos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terapeúticos</a:t>
            </a:r>
            <a:r>
              <a:rPr lang="en-IE" sz="5400" dirty="0">
                <a:latin typeface="Roboto"/>
              </a:rPr>
              <a:t> (</a:t>
            </a:r>
            <a:r>
              <a:rPr lang="en-IE" sz="5400" dirty="0" err="1">
                <a:latin typeface="Roboto"/>
              </a:rPr>
              <a:t>globos</a:t>
            </a:r>
            <a:r>
              <a:rPr lang="en-IE" sz="5400" dirty="0">
                <a:latin typeface="Roboto"/>
              </a:rPr>
              <a:t>, </a:t>
            </a:r>
            <a:r>
              <a:rPr lang="en-IE" sz="5400" dirty="0" err="1">
                <a:latin typeface="Roboto"/>
              </a:rPr>
              <a:t>volcán</a:t>
            </a:r>
            <a:r>
              <a:rPr lang="en-IE" sz="5400" dirty="0">
                <a:latin typeface="Roboto"/>
              </a:rPr>
              <a:t>, olla a </a:t>
            </a:r>
            <a:r>
              <a:rPr lang="en-IE" sz="5400" dirty="0" err="1">
                <a:latin typeface="Roboto"/>
              </a:rPr>
              <a:t>presión</a:t>
            </a:r>
            <a:r>
              <a:rPr lang="en-IE" sz="5400" dirty="0">
                <a:latin typeface="Roboto"/>
              </a:rPr>
              <a:t>, mochila </a:t>
            </a:r>
            <a:r>
              <a:rPr lang="en-IE" sz="5400" dirty="0" err="1">
                <a:latin typeface="Roboto"/>
              </a:rPr>
              <a:t>pesada</a:t>
            </a:r>
            <a:r>
              <a:rPr lang="en-IE" sz="5400" dirty="0">
                <a:latin typeface="Roboto"/>
              </a:rPr>
              <a:t>, </a:t>
            </a:r>
            <a:r>
              <a:rPr lang="en-IE" sz="5400" dirty="0" err="1">
                <a:latin typeface="Roboto"/>
              </a:rPr>
              <a:t>plomos</a:t>
            </a:r>
            <a:r>
              <a:rPr lang="en-IE" sz="5400" dirty="0">
                <a:latin typeface="Roboto"/>
              </a:rPr>
              <a:t>/</a:t>
            </a:r>
            <a:r>
              <a:rPr lang="en-IE" sz="5400" dirty="0" err="1">
                <a:latin typeface="Roboto"/>
              </a:rPr>
              <a:t>interruptor</a:t>
            </a:r>
            <a:r>
              <a:rPr lang="en-IE" sz="5400" dirty="0">
                <a:latin typeface="Roboto"/>
              </a:rPr>
              <a:t> de la luz, </a:t>
            </a:r>
            <a:r>
              <a:rPr lang="en-IE" sz="5400" dirty="0" err="1">
                <a:latin typeface="Roboto"/>
              </a:rPr>
              <a:t>puente</a:t>
            </a:r>
            <a:r>
              <a:rPr lang="en-IE" sz="5400" dirty="0">
                <a:latin typeface="Roboto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BC7B34-3FAB-43A9-9EFA-A57E0E4E6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955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C3F12-4D8F-43D1-8F72-D680CF798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5400" dirty="0" err="1">
                <a:latin typeface="Roboto"/>
              </a:rPr>
              <a:t>Utilización</a:t>
            </a:r>
            <a:r>
              <a:rPr lang="en-IE" sz="5400" dirty="0">
                <a:latin typeface="Roboto"/>
              </a:rPr>
              <a:t> de </a:t>
            </a:r>
            <a:r>
              <a:rPr lang="en-IE" sz="5400" dirty="0" err="1">
                <a:latin typeface="Roboto"/>
              </a:rPr>
              <a:t>fenómenos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hipnóticos</a:t>
            </a:r>
            <a:r>
              <a:rPr lang="en-IE" sz="5400" dirty="0">
                <a:latin typeface="Roboto"/>
              </a:rPr>
              <a:t> con </a:t>
            </a:r>
            <a:r>
              <a:rPr lang="en-IE" sz="5400" dirty="0" err="1">
                <a:latin typeface="Roboto"/>
              </a:rPr>
              <a:t>emociones</a:t>
            </a:r>
            <a:r>
              <a:rPr lang="en-IE" sz="5400" dirty="0">
                <a:latin typeface="Roboto"/>
              </a:rPr>
              <a:t> de forma </a:t>
            </a:r>
            <a:r>
              <a:rPr lang="en-IE" sz="5400" dirty="0" err="1">
                <a:latin typeface="Roboto"/>
              </a:rPr>
              <a:t>metafórica</a:t>
            </a:r>
            <a:r>
              <a:rPr lang="en-IE" sz="5400" dirty="0">
                <a:latin typeface="Roboto"/>
              </a:rPr>
              <a:t> (Manos </a:t>
            </a:r>
            <a:r>
              <a:rPr lang="en-IE" sz="5400" dirty="0" err="1">
                <a:latin typeface="Roboto"/>
              </a:rPr>
              <a:t>pegadas</a:t>
            </a:r>
            <a:r>
              <a:rPr lang="en-IE" sz="5400" dirty="0">
                <a:latin typeface="Roboto"/>
              </a:rPr>
              <a:t>, analgesia/</a:t>
            </a:r>
            <a:r>
              <a:rPr lang="en-IE" sz="5400" dirty="0" err="1">
                <a:latin typeface="Roboto"/>
              </a:rPr>
              <a:t>anestesia</a:t>
            </a:r>
            <a:r>
              <a:rPr lang="en-IE" sz="5400" dirty="0">
                <a:latin typeface="Roboto"/>
              </a:rPr>
              <a:t>, </a:t>
            </a:r>
            <a:r>
              <a:rPr lang="en-IE" sz="5400" dirty="0" err="1">
                <a:latin typeface="Roboto"/>
              </a:rPr>
              <a:t>brazo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rígido</a:t>
            </a:r>
            <a:r>
              <a:rPr lang="en-IE" sz="5400" dirty="0">
                <a:latin typeface="Roboto"/>
              </a:rPr>
              <a:t>…)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687D5F-5E8E-449A-9276-F06579630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8559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86000" b="-8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448D2-7DD5-43DF-BA58-15168B4DB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5400" dirty="0" err="1">
                <a:latin typeface="Roboto"/>
              </a:rPr>
              <a:t>Estar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atento</a:t>
            </a:r>
            <a:r>
              <a:rPr lang="en-IE" sz="5400" dirty="0">
                <a:latin typeface="Roboto"/>
              </a:rPr>
              <a:t> al </a:t>
            </a:r>
            <a:r>
              <a:rPr lang="en-IE" sz="5400" dirty="0" err="1">
                <a:latin typeface="Roboto"/>
              </a:rPr>
              <a:t>vocabulario</a:t>
            </a:r>
            <a:r>
              <a:rPr lang="en-IE" sz="5400" dirty="0">
                <a:latin typeface="Roboto"/>
              </a:rPr>
              <a:t> y </a:t>
            </a:r>
            <a:r>
              <a:rPr lang="en-IE" sz="5400" dirty="0" err="1">
                <a:latin typeface="Roboto"/>
              </a:rPr>
              <a:t>metáforas</a:t>
            </a:r>
            <a:r>
              <a:rPr lang="en-IE" sz="5400" dirty="0">
                <a:latin typeface="Roboto"/>
              </a:rPr>
              <a:t> con las que la persona describe </a:t>
            </a:r>
            <a:r>
              <a:rPr lang="en-IE" sz="5400" dirty="0" err="1">
                <a:latin typeface="Roboto"/>
              </a:rPr>
              <a:t>su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problema</a:t>
            </a:r>
            <a:endParaRPr lang="en-IE" sz="5400" dirty="0">
              <a:latin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711574-2D0D-44F6-A7E8-8E2A74FE8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123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448D2-7DD5-43DF-BA58-15168B4DB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5400" dirty="0">
                <a:latin typeface="Roboto"/>
              </a:rPr>
              <a:t>Historia del </a:t>
            </a:r>
            <a:r>
              <a:rPr lang="en-IE" sz="5400" dirty="0" err="1">
                <a:latin typeface="Roboto"/>
              </a:rPr>
              <a:t>ingeniero</a:t>
            </a:r>
            <a:r>
              <a:rPr lang="en-IE" sz="5400" dirty="0">
                <a:latin typeface="Roboto"/>
              </a:rPr>
              <a:t> y el tornillo</a:t>
            </a:r>
            <a:br>
              <a:rPr lang="en-IE" sz="5400" dirty="0">
                <a:latin typeface="Roboto"/>
              </a:rPr>
            </a:br>
            <a:endParaRPr lang="en-IE" sz="5400" dirty="0">
              <a:latin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8627FB-F7B1-4E29-BEE3-E40485506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9788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376D1-03B4-4B9E-BF91-797F8D110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5400" dirty="0">
                <a:latin typeface="Roboto"/>
              </a:rPr>
              <a:t>El evento, persona, situación </a:t>
            </a:r>
            <a:r>
              <a:rPr lang="es-ES" sz="5400" dirty="0" err="1">
                <a:latin typeface="Roboto"/>
              </a:rPr>
              <a:t>traum</a:t>
            </a:r>
            <a:r>
              <a:rPr lang="en-IE" sz="5400" dirty="0" err="1">
                <a:latin typeface="Roboto"/>
              </a:rPr>
              <a:t>ática</a:t>
            </a:r>
            <a:r>
              <a:rPr lang="en-IE" sz="5400" dirty="0">
                <a:latin typeface="Roboto"/>
              </a:rPr>
              <a:t> cambia </a:t>
            </a:r>
            <a:r>
              <a:rPr lang="en-IE" sz="5400" dirty="0" err="1">
                <a:latin typeface="Roboto"/>
              </a:rPr>
              <a:t>fuerza</a:t>
            </a:r>
            <a:r>
              <a:rPr lang="en-IE" sz="5400" dirty="0">
                <a:latin typeface="Roboto"/>
              </a:rPr>
              <a:t>/</a:t>
            </a:r>
            <a:r>
              <a:rPr lang="en-IE" sz="5400" dirty="0" err="1">
                <a:latin typeface="Roboto"/>
              </a:rPr>
              <a:t>energía</a:t>
            </a:r>
            <a:r>
              <a:rPr lang="en-IE" sz="5400" dirty="0">
                <a:latin typeface="Roboto"/>
              </a:rPr>
              <a:t> (se </a:t>
            </a:r>
            <a:r>
              <a:rPr lang="en-IE" sz="5400" dirty="0" err="1">
                <a:latin typeface="Roboto"/>
              </a:rPr>
              <a:t>recuerda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pero</a:t>
            </a:r>
            <a:r>
              <a:rPr lang="en-IE" sz="5400" dirty="0">
                <a:latin typeface="Roboto"/>
              </a:rPr>
              <a:t> se </a:t>
            </a:r>
            <a:r>
              <a:rPr lang="en-IE" sz="5400" dirty="0" err="1">
                <a:latin typeface="Roboto"/>
              </a:rPr>
              <a:t>siente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diferente</a:t>
            </a:r>
            <a:r>
              <a:rPr lang="en-IE" sz="5400" dirty="0">
                <a:latin typeface="Roboto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6B7503-5B69-47D5-B641-F210DFFCA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8369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C3F12-4D8F-43D1-8F72-D680CF798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5400" dirty="0">
                <a:latin typeface="Roboto"/>
              </a:rPr>
              <a:t>DESCANSO 10 MINUTOS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C44498-2F8F-4934-9335-F38B9FE4E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6168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61000" b="-6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C1F0C-11B7-44E4-A839-89F9EBE7A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/>
              <a:t>Conexión</a:t>
            </a:r>
            <a:r>
              <a:rPr lang="en-IE" dirty="0"/>
              <a:t> </a:t>
            </a:r>
            <a:r>
              <a:rPr lang="en-IE" dirty="0" err="1"/>
              <a:t>mente-cuerpo</a:t>
            </a:r>
            <a:r>
              <a:rPr lang="en-IE" dirty="0"/>
              <a:t> </a:t>
            </a:r>
            <a:br>
              <a:rPr lang="en-IE" dirty="0"/>
            </a:br>
            <a:r>
              <a:rPr lang="en-IE" dirty="0"/>
              <a:t>(visual y </a:t>
            </a:r>
            <a:r>
              <a:rPr lang="en-IE" dirty="0" err="1"/>
              <a:t>lenguaje</a:t>
            </a:r>
            <a:r>
              <a:rPr lang="en-IE" dirty="0"/>
              <a:t> corporal)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2ED747-EFE9-4D70-8C22-78C32F9F1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8814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0D624-88E0-42F8-95AB-FCFADF00B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158" y="3645557"/>
            <a:ext cx="10515600" cy="2852737"/>
          </a:xfrm>
        </p:spPr>
        <p:txBody>
          <a:bodyPr/>
          <a:lstStyle/>
          <a:p>
            <a:r>
              <a:rPr lang="en-IE" sz="5400" dirty="0" err="1">
                <a:latin typeface="Roboto"/>
              </a:rPr>
              <a:t>Procesos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subconscientes</a:t>
            </a:r>
            <a:r>
              <a:rPr lang="en-IE" sz="5400" dirty="0">
                <a:latin typeface="Roboto"/>
              </a:rPr>
              <a:t> (</a:t>
            </a:r>
            <a:r>
              <a:rPr lang="en-IE" sz="5400" dirty="0" err="1">
                <a:latin typeface="Roboto"/>
              </a:rPr>
              <a:t>Método</a:t>
            </a:r>
            <a:r>
              <a:rPr lang="en-IE" sz="5400" dirty="0">
                <a:latin typeface="Roboto"/>
              </a:rPr>
              <a:t> H.O.P.E):</a:t>
            </a:r>
            <a:br>
              <a:rPr lang="en-IE" sz="5400" dirty="0">
                <a:latin typeface="Roboto"/>
              </a:rPr>
            </a:br>
            <a:br>
              <a:rPr lang="en-IE" sz="5400" dirty="0">
                <a:latin typeface="Roboto"/>
              </a:rPr>
            </a:br>
            <a:r>
              <a:rPr lang="en-IE" sz="4400" dirty="0" err="1">
                <a:latin typeface="Roboto"/>
              </a:rPr>
              <a:t>Ejemplos</a:t>
            </a:r>
            <a:r>
              <a:rPr lang="en-IE" sz="4400" dirty="0">
                <a:latin typeface="Roboto"/>
              </a:rPr>
              <a:t>:</a:t>
            </a:r>
            <a:br>
              <a:rPr lang="en-IE" sz="4400" dirty="0">
                <a:latin typeface="Roboto"/>
              </a:rPr>
            </a:br>
            <a:r>
              <a:rPr lang="es-ES" sz="4400" dirty="0">
                <a:latin typeface="Roboto"/>
              </a:rPr>
              <a:t>¿</a:t>
            </a:r>
            <a:r>
              <a:rPr lang="en-IE" sz="4400" dirty="0" err="1">
                <a:latin typeface="Roboto"/>
              </a:rPr>
              <a:t>Qué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está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sucediendo</a:t>
            </a:r>
            <a:r>
              <a:rPr lang="en-IE" sz="4400" dirty="0">
                <a:latin typeface="Roboto"/>
              </a:rPr>
              <a:t>?</a:t>
            </a:r>
            <a:br>
              <a:rPr lang="en-IE" sz="4400" dirty="0">
                <a:latin typeface="Roboto"/>
              </a:rPr>
            </a:br>
            <a:r>
              <a:rPr lang="en-IE" sz="4400" dirty="0">
                <a:latin typeface="Roboto"/>
              </a:rPr>
              <a:t>¿</a:t>
            </a:r>
            <a:r>
              <a:rPr lang="en-IE" sz="4400" dirty="0" err="1">
                <a:latin typeface="Roboto"/>
              </a:rPr>
              <a:t>Qué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estás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notando</a:t>
            </a:r>
            <a:r>
              <a:rPr lang="en-IE" sz="4400" dirty="0">
                <a:latin typeface="Roboto"/>
              </a:rPr>
              <a:t>?</a:t>
            </a:r>
            <a:br>
              <a:rPr lang="en-IE" sz="4400" dirty="0">
                <a:latin typeface="Roboto"/>
              </a:rPr>
            </a:br>
            <a:r>
              <a:rPr lang="en-IE" sz="4400" dirty="0">
                <a:latin typeface="Roboto"/>
              </a:rPr>
              <a:t>¿</a:t>
            </a:r>
            <a:r>
              <a:rPr lang="en-IE" sz="4400" dirty="0" err="1">
                <a:latin typeface="Roboto"/>
              </a:rPr>
              <a:t>Qué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estás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sintiendo</a:t>
            </a:r>
            <a:r>
              <a:rPr lang="en-IE" sz="4400" dirty="0">
                <a:latin typeface="Roboto"/>
              </a:rPr>
              <a:t>?</a:t>
            </a:r>
            <a:br>
              <a:rPr lang="en-IE" sz="4400" dirty="0">
                <a:latin typeface="Roboto"/>
              </a:rPr>
            </a:br>
            <a:r>
              <a:rPr lang="en-IE" sz="4400" dirty="0" err="1">
                <a:latin typeface="Roboto"/>
              </a:rPr>
              <a:t>Escanea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tu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cuerpo</a:t>
            </a:r>
            <a:r>
              <a:rPr lang="en-IE" sz="4400" dirty="0">
                <a:latin typeface="Roboto"/>
              </a:rPr>
              <a:t>, y dime </a:t>
            </a:r>
            <a:r>
              <a:rPr lang="en-IE" sz="4400" dirty="0" err="1">
                <a:latin typeface="Roboto"/>
              </a:rPr>
              <a:t>qué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sientes</a:t>
            </a:r>
            <a:r>
              <a:rPr lang="en-IE" sz="4400" dirty="0">
                <a:latin typeface="Roboto"/>
              </a:rPr>
              <a:t>/</a:t>
            </a:r>
            <a:r>
              <a:rPr lang="en-IE" sz="4400" dirty="0" err="1">
                <a:latin typeface="Roboto"/>
              </a:rPr>
              <a:t>notas</a:t>
            </a:r>
            <a:r>
              <a:rPr lang="en-IE" sz="4400" dirty="0">
                <a:latin typeface="Roboto"/>
              </a:rPr>
              <a:t>/</a:t>
            </a:r>
            <a:r>
              <a:rPr lang="en-IE" sz="4400" dirty="0" err="1">
                <a:latin typeface="Roboto"/>
              </a:rPr>
              <a:t>percibes</a:t>
            </a:r>
            <a:r>
              <a:rPr lang="en-IE" sz="4400" dirty="0">
                <a:latin typeface="Roboto"/>
              </a:rPr>
              <a:t>.</a:t>
            </a:r>
            <a:br>
              <a:rPr lang="en-IE" sz="4400" dirty="0">
                <a:latin typeface="Roboto"/>
              </a:rPr>
            </a:br>
            <a:r>
              <a:rPr lang="es-ES" sz="4400" dirty="0">
                <a:latin typeface="Roboto"/>
              </a:rPr>
              <a:t>¿</a:t>
            </a:r>
            <a:r>
              <a:rPr lang="en-IE" sz="4400" dirty="0" err="1">
                <a:latin typeface="Roboto"/>
              </a:rPr>
              <a:t>Te</a:t>
            </a:r>
            <a:r>
              <a:rPr lang="en-IE" sz="4400" dirty="0">
                <a:latin typeface="Roboto"/>
              </a:rPr>
              <a:t> has dado </a:t>
            </a:r>
            <a:r>
              <a:rPr lang="en-IE" sz="4400" dirty="0" err="1">
                <a:latin typeface="Roboto"/>
              </a:rPr>
              <a:t>cuenta</a:t>
            </a:r>
            <a:r>
              <a:rPr lang="en-IE" sz="4400" dirty="0">
                <a:latin typeface="Roboto"/>
              </a:rPr>
              <a:t> de…?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8488D1-348A-4FE9-8E69-CB89118B72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4047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C3F12-4D8F-43D1-8F72-D680CF798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5400" dirty="0">
                <a:latin typeface="Roboto"/>
              </a:rPr>
              <a:t>PRÁCTICA INDIVIDUAL </a:t>
            </a:r>
            <a:br>
              <a:rPr lang="en-IE" sz="5400" dirty="0">
                <a:latin typeface="Roboto"/>
              </a:rPr>
            </a:br>
            <a:r>
              <a:rPr lang="en-IE" sz="5400" dirty="0">
                <a:latin typeface="Roboto"/>
              </a:rPr>
              <a:t>(sin </a:t>
            </a:r>
            <a:r>
              <a:rPr lang="en-IE" sz="5400" dirty="0" err="1">
                <a:latin typeface="Roboto"/>
              </a:rPr>
              <a:t>contenido</a:t>
            </a:r>
            <a:r>
              <a:rPr lang="en-IE" sz="5400" dirty="0">
                <a:latin typeface="Roboto"/>
              </a:rPr>
              <a:t>):</a:t>
            </a:r>
            <a:br>
              <a:rPr lang="en-IE" sz="5400" dirty="0">
                <a:latin typeface="Roboto"/>
              </a:rPr>
            </a:br>
            <a:br>
              <a:rPr lang="en-IE" sz="5400" dirty="0">
                <a:latin typeface="Roboto"/>
              </a:rPr>
            </a:br>
            <a:r>
              <a:rPr lang="en-IE" sz="5400" dirty="0" err="1">
                <a:latin typeface="Roboto"/>
              </a:rPr>
              <a:t>Respuestas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Ideomotoras</a:t>
            </a:r>
            <a:endParaRPr lang="en-IE" sz="5400" dirty="0">
              <a:latin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E0E498-078E-4F67-8EC2-05A0AD1C3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9285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C3F12-4D8F-43D1-8F72-D680CF798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5400" dirty="0" err="1">
                <a:latin typeface="Roboto"/>
              </a:rPr>
              <a:t>Respuestas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Ideomotoras</a:t>
            </a:r>
            <a:r>
              <a:rPr lang="en-IE" sz="5400" dirty="0">
                <a:latin typeface="Roboto"/>
              </a:rPr>
              <a:t> (</a:t>
            </a:r>
            <a:r>
              <a:rPr lang="en-IE" sz="5400" dirty="0" err="1">
                <a:latin typeface="Roboto"/>
              </a:rPr>
              <a:t>movimientos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subconscientes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normalmente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en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dedos</a:t>
            </a:r>
            <a:r>
              <a:rPr lang="en-IE" sz="5400" dirty="0">
                <a:latin typeface="Roboto"/>
              </a:rPr>
              <a:t> de la mano SI/NO)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7C1B47-5E90-4D26-B78C-1B6B3D278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9988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C3F12-4D8F-43D1-8F72-D680CF798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3600" dirty="0" err="1">
                <a:latin typeface="Roboto"/>
              </a:rPr>
              <a:t>Preguntas</a:t>
            </a:r>
            <a:r>
              <a:rPr lang="en-IE" sz="3600" dirty="0">
                <a:latin typeface="Roboto"/>
              </a:rPr>
              <a:t> al </a:t>
            </a:r>
            <a:r>
              <a:rPr lang="en-IE" sz="3600" dirty="0" err="1">
                <a:latin typeface="Roboto"/>
              </a:rPr>
              <a:t>subconsciente</a:t>
            </a:r>
            <a:r>
              <a:rPr lang="en-IE" sz="3600" dirty="0">
                <a:latin typeface="Roboto"/>
              </a:rPr>
              <a:t> (Si / No):</a:t>
            </a:r>
            <a:br>
              <a:rPr lang="en-IE" sz="3600" dirty="0">
                <a:latin typeface="Roboto"/>
              </a:rPr>
            </a:br>
            <a:br>
              <a:rPr lang="en-IE" sz="3600" dirty="0">
                <a:latin typeface="Roboto"/>
              </a:rPr>
            </a:br>
            <a:r>
              <a:rPr lang="en-IE" sz="3600" dirty="0">
                <a:latin typeface="Roboto"/>
              </a:rPr>
              <a:t>- </a:t>
            </a:r>
            <a:r>
              <a:rPr lang="es-ES" sz="3600" dirty="0">
                <a:latin typeface="Roboto"/>
              </a:rPr>
              <a:t>¿</a:t>
            </a:r>
            <a:r>
              <a:rPr lang="en-IE" sz="3600" dirty="0" err="1">
                <a:latin typeface="Roboto"/>
              </a:rPr>
              <a:t>Puedes</a:t>
            </a:r>
            <a:r>
              <a:rPr lang="en-IE" sz="3600" dirty="0">
                <a:latin typeface="Roboto"/>
              </a:rPr>
              <a:t> </a:t>
            </a:r>
            <a:r>
              <a:rPr lang="en-IE" sz="3600" dirty="0" err="1">
                <a:latin typeface="Roboto"/>
              </a:rPr>
              <a:t>guiarnos</a:t>
            </a:r>
            <a:r>
              <a:rPr lang="en-IE" sz="3600" dirty="0">
                <a:latin typeface="Roboto"/>
              </a:rPr>
              <a:t> para </a:t>
            </a:r>
            <a:r>
              <a:rPr lang="en-IE" sz="3600" dirty="0" err="1">
                <a:latin typeface="Roboto"/>
              </a:rPr>
              <a:t>hacer</a:t>
            </a:r>
            <a:r>
              <a:rPr lang="en-IE" sz="3600" dirty="0">
                <a:latin typeface="Roboto"/>
              </a:rPr>
              <a:t> </a:t>
            </a:r>
            <a:r>
              <a:rPr lang="en-IE" sz="3600" dirty="0" err="1">
                <a:latin typeface="Roboto"/>
              </a:rPr>
              <a:t>cambios</a:t>
            </a:r>
            <a:r>
              <a:rPr lang="en-IE" sz="3600" dirty="0">
                <a:latin typeface="Roboto"/>
              </a:rPr>
              <a:t> </a:t>
            </a:r>
            <a:r>
              <a:rPr lang="en-IE" sz="3600" dirty="0" err="1">
                <a:latin typeface="Roboto"/>
              </a:rPr>
              <a:t>positivos</a:t>
            </a:r>
            <a:r>
              <a:rPr lang="en-IE" sz="3600" dirty="0">
                <a:latin typeface="Roboto"/>
              </a:rPr>
              <a:t>?</a:t>
            </a:r>
            <a:br>
              <a:rPr lang="en-IE" sz="3600" dirty="0">
                <a:latin typeface="Roboto"/>
              </a:rPr>
            </a:br>
            <a:r>
              <a:rPr lang="en-IE" sz="3600" dirty="0">
                <a:latin typeface="Roboto"/>
              </a:rPr>
              <a:t>- ¿Hay </a:t>
            </a:r>
            <a:r>
              <a:rPr lang="en-IE" sz="3600" dirty="0" err="1">
                <a:latin typeface="Roboto"/>
              </a:rPr>
              <a:t>alguna</a:t>
            </a:r>
            <a:r>
              <a:rPr lang="en-IE" sz="3600" dirty="0">
                <a:latin typeface="Roboto"/>
              </a:rPr>
              <a:t> </a:t>
            </a:r>
            <a:r>
              <a:rPr lang="en-IE" sz="3600" dirty="0" err="1">
                <a:latin typeface="Roboto"/>
              </a:rPr>
              <a:t>cosa</a:t>
            </a:r>
            <a:r>
              <a:rPr lang="en-IE" sz="3600" dirty="0">
                <a:latin typeface="Roboto"/>
              </a:rPr>
              <a:t> que </a:t>
            </a:r>
            <a:r>
              <a:rPr lang="en-IE" sz="3600" dirty="0" err="1">
                <a:latin typeface="Roboto"/>
              </a:rPr>
              <a:t>puede</a:t>
            </a:r>
            <a:r>
              <a:rPr lang="en-IE" sz="3600" dirty="0">
                <a:latin typeface="Roboto"/>
              </a:rPr>
              <a:t> </a:t>
            </a:r>
            <a:r>
              <a:rPr lang="en-IE" sz="3600" dirty="0" err="1">
                <a:latin typeface="Roboto"/>
              </a:rPr>
              <a:t>cambiarse</a:t>
            </a:r>
            <a:r>
              <a:rPr lang="en-IE" sz="3600" dirty="0">
                <a:latin typeface="Roboto"/>
              </a:rPr>
              <a:t> </a:t>
            </a:r>
            <a:r>
              <a:rPr lang="en-IE" sz="3600" dirty="0" err="1">
                <a:latin typeface="Roboto"/>
              </a:rPr>
              <a:t>ahora</a:t>
            </a:r>
            <a:r>
              <a:rPr lang="en-IE" sz="3600" dirty="0">
                <a:latin typeface="Roboto"/>
              </a:rPr>
              <a:t>?</a:t>
            </a:r>
            <a:br>
              <a:rPr lang="en-IE" sz="3600" dirty="0">
                <a:latin typeface="Roboto"/>
              </a:rPr>
            </a:br>
            <a:r>
              <a:rPr lang="en-IE" sz="3600" dirty="0">
                <a:latin typeface="Roboto"/>
              </a:rPr>
              <a:t>- ¿Es </a:t>
            </a:r>
            <a:r>
              <a:rPr lang="en-IE" sz="3600" dirty="0" err="1">
                <a:latin typeface="Roboto"/>
              </a:rPr>
              <a:t>posible</a:t>
            </a:r>
            <a:r>
              <a:rPr lang="en-IE" sz="3600" dirty="0">
                <a:latin typeface="Roboto"/>
              </a:rPr>
              <a:t> que </a:t>
            </a:r>
            <a:r>
              <a:rPr lang="en-IE" sz="3600" dirty="0" err="1">
                <a:latin typeface="Roboto"/>
              </a:rPr>
              <a:t>pueda</a:t>
            </a:r>
            <a:r>
              <a:rPr lang="en-IE" sz="3600" dirty="0">
                <a:latin typeface="Roboto"/>
              </a:rPr>
              <a:t> </a:t>
            </a:r>
            <a:r>
              <a:rPr lang="en-IE" sz="3600" dirty="0" err="1">
                <a:latin typeface="Roboto"/>
              </a:rPr>
              <a:t>hacerse</a:t>
            </a:r>
            <a:r>
              <a:rPr lang="en-IE" sz="3600" dirty="0">
                <a:latin typeface="Roboto"/>
              </a:rPr>
              <a:t> </a:t>
            </a:r>
            <a:r>
              <a:rPr lang="en-IE" sz="3600" dirty="0" err="1">
                <a:latin typeface="Roboto"/>
              </a:rPr>
              <a:t>ahora</a:t>
            </a:r>
            <a:r>
              <a:rPr lang="en-IE" sz="3600" dirty="0">
                <a:latin typeface="Roboto"/>
              </a:rPr>
              <a:t>?</a:t>
            </a:r>
            <a:br>
              <a:rPr lang="en-IE" sz="3600" dirty="0">
                <a:latin typeface="Roboto"/>
              </a:rPr>
            </a:br>
            <a:r>
              <a:rPr lang="en-IE" sz="3600" dirty="0">
                <a:latin typeface="Roboto"/>
              </a:rPr>
              <a:t>- ¿Hay </a:t>
            </a:r>
            <a:r>
              <a:rPr lang="en-IE" sz="3600" dirty="0" err="1">
                <a:latin typeface="Roboto"/>
              </a:rPr>
              <a:t>alguna</a:t>
            </a:r>
            <a:r>
              <a:rPr lang="en-IE" sz="3600" dirty="0">
                <a:latin typeface="Roboto"/>
              </a:rPr>
              <a:t> </a:t>
            </a:r>
            <a:r>
              <a:rPr lang="en-IE" sz="3600" dirty="0" err="1">
                <a:latin typeface="Roboto"/>
              </a:rPr>
              <a:t>cosa</a:t>
            </a:r>
            <a:r>
              <a:rPr lang="en-IE" sz="3600" dirty="0">
                <a:latin typeface="Roboto"/>
              </a:rPr>
              <a:t> que ha </a:t>
            </a:r>
            <a:r>
              <a:rPr lang="en-IE" sz="3600" dirty="0" err="1">
                <a:latin typeface="Roboto"/>
              </a:rPr>
              <a:t>estado</a:t>
            </a:r>
            <a:r>
              <a:rPr lang="en-IE" sz="3600" dirty="0">
                <a:latin typeface="Roboto"/>
              </a:rPr>
              <a:t> </a:t>
            </a:r>
            <a:r>
              <a:rPr lang="en-IE" sz="3600" dirty="0" err="1">
                <a:latin typeface="Roboto"/>
              </a:rPr>
              <a:t>reteniéndote</a:t>
            </a:r>
            <a:r>
              <a:rPr lang="en-IE" sz="3600" dirty="0">
                <a:latin typeface="Roboto"/>
              </a:rPr>
              <a:t> de </a:t>
            </a:r>
            <a:r>
              <a:rPr lang="en-IE" sz="3600" dirty="0" err="1">
                <a:latin typeface="Roboto"/>
              </a:rPr>
              <a:t>hacer</a:t>
            </a:r>
            <a:r>
              <a:rPr lang="en-IE" sz="3600" dirty="0">
                <a:latin typeface="Roboto"/>
              </a:rPr>
              <a:t> el </a:t>
            </a:r>
            <a:r>
              <a:rPr lang="en-IE" sz="3600" dirty="0" err="1">
                <a:latin typeface="Roboto"/>
              </a:rPr>
              <a:t>cambio</a:t>
            </a:r>
            <a:r>
              <a:rPr lang="en-IE" sz="3600" dirty="0">
                <a:latin typeface="Roboto"/>
              </a:rPr>
              <a:t>?</a:t>
            </a:r>
            <a:br>
              <a:rPr lang="en-IE" sz="3600" dirty="0">
                <a:latin typeface="Roboto"/>
              </a:rPr>
            </a:br>
            <a:r>
              <a:rPr lang="en-IE" sz="3600" dirty="0">
                <a:latin typeface="Roboto"/>
              </a:rPr>
              <a:t>- </a:t>
            </a:r>
            <a:r>
              <a:rPr lang="en-IE" sz="3600" dirty="0" err="1">
                <a:latin typeface="Roboto"/>
              </a:rPr>
              <a:t>Quiero</a:t>
            </a:r>
            <a:r>
              <a:rPr lang="en-IE" sz="3600" dirty="0">
                <a:latin typeface="Roboto"/>
              </a:rPr>
              <a:t> que </a:t>
            </a:r>
            <a:r>
              <a:rPr lang="en-IE" sz="3600" dirty="0" err="1">
                <a:latin typeface="Roboto"/>
              </a:rPr>
              <a:t>tu</a:t>
            </a:r>
            <a:r>
              <a:rPr lang="en-IE" sz="3600" dirty="0">
                <a:latin typeface="Roboto"/>
              </a:rPr>
              <a:t> </a:t>
            </a:r>
            <a:r>
              <a:rPr lang="en-IE" sz="3600" dirty="0" err="1">
                <a:latin typeface="Roboto"/>
              </a:rPr>
              <a:t>subconsciente</a:t>
            </a:r>
            <a:r>
              <a:rPr lang="en-IE" sz="3600" dirty="0">
                <a:latin typeface="Roboto"/>
              </a:rPr>
              <a:t> lo </a:t>
            </a:r>
            <a:r>
              <a:rPr lang="en-IE" sz="3600" dirty="0" err="1">
                <a:latin typeface="Roboto"/>
              </a:rPr>
              <a:t>resuelva</a:t>
            </a:r>
            <a:r>
              <a:rPr lang="en-IE" sz="3600" dirty="0">
                <a:latin typeface="Roboto"/>
              </a:rPr>
              <a:t> </a:t>
            </a:r>
            <a:r>
              <a:rPr lang="en-IE" sz="3600" dirty="0" err="1">
                <a:latin typeface="Roboto"/>
              </a:rPr>
              <a:t>ahora</a:t>
            </a:r>
            <a:endParaRPr lang="en-IE" sz="3600" dirty="0">
              <a:latin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FBFEE7-BF5F-4D1C-8423-0B12C5E2A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3057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C3F12-4D8F-43D1-8F72-D680CF798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981" y="2611075"/>
            <a:ext cx="10515600" cy="2852737"/>
          </a:xfrm>
        </p:spPr>
        <p:txBody>
          <a:bodyPr/>
          <a:lstStyle/>
          <a:p>
            <a:r>
              <a:rPr lang="en-IE" sz="4800" dirty="0" err="1">
                <a:latin typeface="Roboto"/>
              </a:rPr>
              <a:t>Comunicación</a:t>
            </a:r>
            <a:r>
              <a:rPr lang="en-IE" sz="4800" dirty="0">
                <a:latin typeface="Roboto"/>
              </a:rPr>
              <a:t> entre </a:t>
            </a:r>
            <a:r>
              <a:rPr lang="en-IE" sz="4800" dirty="0" err="1">
                <a:latin typeface="Roboto"/>
              </a:rPr>
              <a:t>partes</a:t>
            </a:r>
            <a:r>
              <a:rPr lang="en-IE" sz="4800" dirty="0">
                <a:latin typeface="Roboto"/>
              </a:rPr>
              <a:t> </a:t>
            </a:r>
            <a:r>
              <a:rPr lang="en-IE" sz="4800" dirty="0" err="1">
                <a:latin typeface="Roboto"/>
              </a:rPr>
              <a:t>subconscientes</a:t>
            </a:r>
            <a:r>
              <a:rPr lang="en-IE" sz="4800" dirty="0">
                <a:latin typeface="Roboto"/>
              </a:rPr>
              <a:t> (</a:t>
            </a:r>
            <a:r>
              <a:rPr lang="en-IE" sz="4800" dirty="0" err="1">
                <a:latin typeface="Roboto"/>
              </a:rPr>
              <a:t>intención</a:t>
            </a:r>
            <a:r>
              <a:rPr lang="en-IE" sz="4800" dirty="0">
                <a:latin typeface="Roboto"/>
              </a:rPr>
              <a:t> </a:t>
            </a:r>
            <a:r>
              <a:rPr lang="en-IE" sz="4800" dirty="0" err="1">
                <a:latin typeface="Roboto"/>
              </a:rPr>
              <a:t>positiva</a:t>
            </a:r>
            <a:r>
              <a:rPr lang="en-IE" sz="4800" dirty="0">
                <a:latin typeface="Roboto"/>
              </a:rPr>
              <a:t>) (con o sin </a:t>
            </a:r>
            <a:r>
              <a:rPr lang="en-IE" sz="4800" dirty="0" err="1">
                <a:latin typeface="Roboto"/>
              </a:rPr>
              <a:t>contenido</a:t>
            </a:r>
            <a:r>
              <a:rPr lang="en-IE" sz="4800" dirty="0">
                <a:latin typeface="Roboto"/>
              </a:rPr>
              <a:t>) </a:t>
            </a:r>
            <a:br>
              <a:rPr lang="en-IE" sz="4800" dirty="0">
                <a:latin typeface="Roboto"/>
              </a:rPr>
            </a:br>
            <a:br>
              <a:rPr lang="en-IE" sz="4800" dirty="0">
                <a:latin typeface="Roboto"/>
              </a:rPr>
            </a:br>
            <a:r>
              <a:rPr lang="en-IE" sz="4800" dirty="0">
                <a:latin typeface="Roboto"/>
              </a:rPr>
              <a:t>1- </a:t>
            </a:r>
            <a:r>
              <a:rPr lang="en-IE" sz="4800" dirty="0" err="1">
                <a:latin typeface="Roboto"/>
              </a:rPr>
              <a:t>Reencuadre</a:t>
            </a:r>
            <a:r>
              <a:rPr lang="en-IE" sz="4800" dirty="0">
                <a:latin typeface="Roboto"/>
              </a:rPr>
              <a:t> </a:t>
            </a:r>
            <a:r>
              <a:rPr lang="en-IE" sz="4800" dirty="0" err="1">
                <a:latin typeface="Roboto"/>
              </a:rPr>
              <a:t>en</a:t>
            </a:r>
            <a:r>
              <a:rPr lang="en-IE" sz="4800" dirty="0">
                <a:latin typeface="Roboto"/>
              </a:rPr>
              <a:t> 6 Pasos (PNL)</a:t>
            </a:r>
            <a:br>
              <a:rPr lang="en-IE" sz="4800" dirty="0">
                <a:latin typeface="Roboto"/>
              </a:rPr>
            </a:br>
            <a:br>
              <a:rPr lang="en-IE" sz="4800" dirty="0">
                <a:latin typeface="Roboto"/>
              </a:rPr>
            </a:br>
            <a:r>
              <a:rPr lang="en-IE" sz="4800" dirty="0">
                <a:latin typeface="Roboto"/>
              </a:rPr>
              <a:t>2- Unión entre </a:t>
            </a:r>
            <a:r>
              <a:rPr lang="en-IE" sz="4800" dirty="0" err="1">
                <a:latin typeface="Roboto"/>
              </a:rPr>
              <a:t>partes</a:t>
            </a:r>
            <a:r>
              <a:rPr lang="en-IE" sz="4800" dirty="0">
                <a:latin typeface="Roboto"/>
              </a:rPr>
              <a:t> </a:t>
            </a:r>
            <a:r>
              <a:rPr lang="en-IE" sz="4800" dirty="0" err="1">
                <a:latin typeface="Roboto"/>
              </a:rPr>
              <a:t>subconscientes</a:t>
            </a:r>
            <a:r>
              <a:rPr lang="en-IE" sz="4800" dirty="0">
                <a:latin typeface="Roboto"/>
              </a:rPr>
              <a:t> (Visual Squash de PNL)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D05A77-598B-4EAE-8DF3-D58DA475E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116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C3F12-4D8F-43D1-8F72-D680CF798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0856" y="3393349"/>
            <a:ext cx="10515600" cy="2852737"/>
          </a:xfrm>
        </p:spPr>
        <p:txBody>
          <a:bodyPr/>
          <a:lstStyle/>
          <a:p>
            <a:br>
              <a:rPr lang="en-IE" sz="5400" dirty="0">
                <a:latin typeface="Roboto"/>
              </a:rPr>
            </a:br>
            <a:br>
              <a:rPr lang="en-IE" sz="5400" dirty="0">
                <a:latin typeface="Roboto"/>
              </a:rPr>
            </a:br>
            <a:r>
              <a:rPr lang="en-IE" sz="4800" dirty="0">
                <a:latin typeface="Roboto"/>
              </a:rPr>
              <a:t>–</a:t>
            </a:r>
            <a:r>
              <a:rPr lang="en-IE" sz="4800" dirty="0" err="1">
                <a:latin typeface="Roboto"/>
              </a:rPr>
              <a:t>Reencuadre</a:t>
            </a:r>
            <a:r>
              <a:rPr lang="en-IE" sz="4800" dirty="0">
                <a:latin typeface="Roboto"/>
              </a:rPr>
              <a:t> </a:t>
            </a:r>
            <a:r>
              <a:rPr lang="en-IE" sz="4800" dirty="0" err="1">
                <a:latin typeface="Roboto"/>
              </a:rPr>
              <a:t>en</a:t>
            </a:r>
            <a:r>
              <a:rPr lang="en-IE" sz="4800" dirty="0">
                <a:latin typeface="Roboto"/>
              </a:rPr>
              <a:t> 6 Pasos (PNL) (</a:t>
            </a:r>
            <a:r>
              <a:rPr lang="en-IE" sz="4800" dirty="0" err="1">
                <a:latin typeface="Roboto"/>
              </a:rPr>
              <a:t>Conflicto</a:t>
            </a:r>
            <a:r>
              <a:rPr lang="en-IE" sz="4800" dirty="0">
                <a:latin typeface="Roboto"/>
              </a:rPr>
              <a:t> entre 2 o </a:t>
            </a:r>
            <a:r>
              <a:rPr lang="en-IE" sz="4800" dirty="0" err="1">
                <a:latin typeface="Roboto"/>
              </a:rPr>
              <a:t>más</a:t>
            </a:r>
            <a:r>
              <a:rPr lang="en-IE" sz="4800" dirty="0">
                <a:latin typeface="Roboto"/>
              </a:rPr>
              <a:t> </a:t>
            </a:r>
            <a:r>
              <a:rPr lang="en-IE" sz="4800" dirty="0" err="1">
                <a:latin typeface="Roboto"/>
              </a:rPr>
              <a:t>partes</a:t>
            </a:r>
            <a:r>
              <a:rPr lang="en-IE" sz="4800" dirty="0">
                <a:latin typeface="Roboto"/>
              </a:rPr>
              <a:t> de la </a:t>
            </a:r>
            <a:r>
              <a:rPr lang="en-IE" sz="4800" dirty="0" err="1">
                <a:latin typeface="Roboto"/>
              </a:rPr>
              <a:t>personalidad</a:t>
            </a:r>
            <a:r>
              <a:rPr lang="en-IE" sz="4800" dirty="0">
                <a:latin typeface="Roboto"/>
              </a:rPr>
              <a:t>) </a:t>
            </a:r>
            <a:br>
              <a:rPr lang="en-IE" sz="4800" dirty="0">
                <a:latin typeface="Roboto"/>
              </a:rPr>
            </a:br>
            <a:br>
              <a:rPr lang="en-IE" sz="4800" dirty="0">
                <a:latin typeface="Roboto"/>
              </a:rPr>
            </a:br>
            <a:r>
              <a:rPr lang="en-IE" sz="4800" dirty="0">
                <a:latin typeface="Roboto"/>
              </a:rPr>
              <a:t>(</a:t>
            </a:r>
            <a:r>
              <a:rPr lang="en-IE" sz="4800" dirty="0" err="1">
                <a:latin typeface="Roboto"/>
              </a:rPr>
              <a:t>Detrás</a:t>
            </a:r>
            <a:r>
              <a:rPr lang="en-IE" sz="4800" dirty="0">
                <a:latin typeface="Roboto"/>
              </a:rPr>
              <a:t> de </a:t>
            </a:r>
            <a:r>
              <a:rPr lang="en-IE" sz="4800" dirty="0" err="1">
                <a:latin typeface="Roboto"/>
              </a:rPr>
              <a:t>cada</a:t>
            </a:r>
            <a:r>
              <a:rPr lang="en-IE" sz="4800" dirty="0">
                <a:latin typeface="Roboto"/>
              </a:rPr>
              <a:t> </a:t>
            </a:r>
            <a:r>
              <a:rPr lang="en-IE" sz="4800" dirty="0" err="1">
                <a:latin typeface="Roboto"/>
              </a:rPr>
              <a:t>comportamiento</a:t>
            </a:r>
            <a:r>
              <a:rPr lang="en-IE" sz="4800" dirty="0">
                <a:latin typeface="Roboto"/>
              </a:rPr>
              <a:t>, hay una </a:t>
            </a:r>
            <a:r>
              <a:rPr lang="en-IE" sz="4800" dirty="0" err="1">
                <a:latin typeface="Roboto"/>
              </a:rPr>
              <a:t>intención</a:t>
            </a:r>
            <a:r>
              <a:rPr lang="en-IE" sz="4800" dirty="0">
                <a:latin typeface="Roboto"/>
              </a:rPr>
              <a:t> </a:t>
            </a:r>
            <a:r>
              <a:rPr lang="en-IE" sz="4800" dirty="0" err="1">
                <a:latin typeface="Roboto"/>
              </a:rPr>
              <a:t>positiva</a:t>
            </a:r>
            <a:r>
              <a:rPr lang="en-IE" sz="4800" dirty="0">
                <a:latin typeface="Roboto"/>
              </a:rPr>
              <a:t>  y </a:t>
            </a:r>
            <a:r>
              <a:rPr lang="en-IE" sz="4800" dirty="0" err="1">
                <a:latin typeface="Roboto"/>
              </a:rPr>
              <a:t>queremos</a:t>
            </a:r>
            <a:r>
              <a:rPr lang="en-IE" sz="4800" dirty="0">
                <a:latin typeface="Roboto"/>
              </a:rPr>
              <a:t> </a:t>
            </a:r>
            <a:r>
              <a:rPr lang="en-IE" sz="4800" dirty="0" err="1">
                <a:latin typeface="Roboto"/>
              </a:rPr>
              <a:t>descubrir</a:t>
            </a:r>
            <a:r>
              <a:rPr lang="en-IE" sz="4800" dirty="0">
                <a:latin typeface="Roboto"/>
              </a:rPr>
              <a:t> la </a:t>
            </a:r>
            <a:r>
              <a:rPr lang="en-IE" sz="4800" dirty="0" err="1">
                <a:latin typeface="Roboto"/>
              </a:rPr>
              <a:t>intención</a:t>
            </a:r>
            <a:r>
              <a:rPr lang="en-IE" sz="4800" dirty="0">
                <a:latin typeface="Roboto"/>
              </a:rPr>
              <a:t> </a:t>
            </a:r>
            <a:r>
              <a:rPr lang="en-IE" sz="4800" dirty="0" err="1">
                <a:latin typeface="Roboto"/>
              </a:rPr>
              <a:t>positiva</a:t>
            </a:r>
            <a:r>
              <a:rPr lang="en-IE" sz="4800" dirty="0">
                <a:latin typeface="Roboto"/>
              </a:rPr>
              <a:t> para </a:t>
            </a:r>
            <a:r>
              <a:rPr lang="en-IE" sz="4800" dirty="0" err="1">
                <a:latin typeface="Roboto"/>
              </a:rPr>
              <a:t>crear</a:t>
            </a:r>
            <a:r>
              <a:rPr lang="en-IE" sz="4800" dirty="0">
                <a:latin typeface="Roboto"/>
              </a:rPr>
              <a:t> </a:t>
            </a:r>
            <a:r>
              <a:rPr lang="en-IE" sz="4800" dirty="0" err="1">
                <a:latin typeface="Roboto"/>
              </a:rPr>
              <a:t>alternativas</a:t>
            </a:r>
            <a:r>
              <a:rPr lang="en-IE" sz="4800" dirty="0">
                <a:latin typeface="Roboto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445195-5A97-4C8D-8653-3EF7D11C0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3316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71FAE-DB6A-44B7-8641-F55DAA157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29588"/>
            <a:ext cx="10515600" cy="3724410"/>
          </a:xfrm>
        </p:spPr>
        <p:txBody>
          <a:bodyPr/>
          <a:lstStyle/>
          <a:p>
            <a:r>
              <a:rPr lang="en-IE" sz="5400" dirty="0">
                <a:latin typeface="Roboto"/>
              </a:rPr>
              <a:t>- Unión entre </a:t>
            </a:r>
            <a:r>
              <a:rPr lang="en-IE" sz="5400" dirty="0" err="1">
                <a:latin typeface="Roboto"/>
              </a:rPr>
              <a:t>partes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subconscientes</a:t>
            </a:r>
            <a:r>
              <a:rPr lang="en-IE" sz="5400" dirty="0">
                <a:latin typeface="Roboto"/>
              </a:rPr>
              <a:t> (visual con </a:t>
            </a:r>
            <a:r>
              <a:rPr lang="en-IE" sz="5400" dirty="0" err="1">
                <a:latin typeface="Roboto"/>
              </a:rPr>
              <a:t>símbolos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en</a:t>
            </a:r>
            <a:r>
              <a:rPr lang="en-IE" sz="5400" dirty="0">
                <a:latin typeface="Roboto"/>
              </a:rPr>
              <a:t> manos)</a:t>
            </a:r>
            <a:br>
              <a:rPr lang="en-IE" sz="5400" dirty="0">
                <a:latin typeface="Roboto"/>
              </a:rPr>
            </a:br>
            <a:br>
              <a:rPr lang="en-IE" sz="5400" dirty="0">
                <a:latin typeface="Roboto"/>
              </a:rPr>
            </a:br>
            <a:r>
              <a:rPr lang="en-IE" sz="5400" dirty="0">
                <a:latin typeface="Roboto"/>
              </a:rPr>
              <a:t>(</a:t>
            </a:r>
            <a:r>
              <a:rPr lang="en-IE" sz="5400" dirty="0" err="1">
                <a:latin typeface="Roboto"/>
              </a:rPr>
              <a:t>una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parte</a:t>
            </a:r>
            <a:r>
              <a:rPr lang="en-IE" sz="5400" dirty="0">
                <a:latin typeface="Roboto"/>
              </a:rPr>
              <a:t> de </a:t>
            </a:r>
            <a:r>
              <a:rPr lang="en-IE" sz="5400" dirty="0" err="1">
                <a:latin typeface="Roboto"/>
              </a:rPr>
              <a:t>mí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quiere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esto</a:t>
            </a:r>
            <a:r>
              <a:rPr lang="en-IE" sz="5400" dirty="0">
                <a:latin typeface="Roboto"/>
              </a:rPr>
              <a:t>, </a:t>
            </a:r>
            <a:r>
              <a:rPr lang="en-IE" sz="5400" dirty="0" err="1">
                <a:latin typeface="Roboto"/>
              </a:rPr>
              <a:t>pero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otra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parte</a:t>
            </a:r>
            <a:r>
              <a:rPr lang="en-IE" sz="5400" dirty="0">
                <a:latin typeface="Roboto"/>
              </a:rPr>
              <a:t> de </a:t>
            </a:r>
            <a:r>
              <a:rPr lang="en-IE" sz="5400" dirty="0" err="1">
                <a:latin typeface="Roboto"/>
              </a:rPr>
              <a:t>mí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quiere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esto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otro</a:t>
            </a:r>
            <a:r>
              <a:rPr lang="en-IE" sz="5400" dirty="0">
                <a:latin typeface="Roboto"/>
              </a:rPr>
              <a:t>. Las 2 </a:t>
            </a:r>
            <a:r>
              <a:rPr lang="en-IE" sz="5400" dirty="0" err="1">
                <a:latin typeface="Roboto"/>
              </a:rPr>
              <a:t>tienen</a:t>
            </a:r>
            <a:r>
              <a:rPr lang="en-IE" sz="5400" dirty="0">
                <a:latin typeface="Roboto"/>
              </a:rPr>
              <a:t> un </a:t>
            </a:r>
            <a:r>
              <a:rPr lang="en-IE" sz="5400" dirty="0" err="1">
                <a:latin typeface="Roboto"/>
              </a:rPr>
              <a:t>objetivo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común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beneficioso</a:t>
            </a:r>
            <a:r>
              <a:rPr lang="en-IE" sz="5400" dirty="0">
                <a:latin typeface="Roboto"/>
              </a:rPr>
              <a:t> para la persona) </a:t>
            </a:r>
            <a:br>
              <a:rPr lang="en-IE" sz="5400" dirty="0">
                <a:latin typeface="Roboto"/>
              </a:rPr>
            </a:br>
            <a:br>
              <a:rPr lang="en-IE" sz="5400" dirty="0">
                <a:latin typeface="Roboto"/>
              </a:rPr>
            </a:br>
            <a:endParaRPr lang="en-IE" sz="5400" dirty="0">
              <a:latin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BF6629-4DE5-4AB8-A004-C625E6C2D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356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448D2-7DD5-43DF-BA58-15168B4DB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0856" y="4165556"/>
            <a:ext cx="10515600" cy="2852737"/>
          </a:xfrm>
        </p:spPr>
        <p:txBody>
          <a:bodyPr/>
          <a:lstStyle/>
          <a:p>
            <a:r>
              <a:rPr lang="en-IE" sz="4400" dirty="0" err="1">
                <a:latin typeface="Roboto"/>
              </a:rPr>
              <a:t>Lecciones</a:t>
            </a:r>
            <a:r>
              <a:rPr lang="en-IE" sz="4400" dirty="0">
                <a:latin typeface="Roboto"/>
              </a:rPr>
              <a:t>:</a:t>
            </a:r>
            <a:br>
              <a:rPr lang="en-IE" sz="4400" dirty="0">
                <a:latin typeface="Roboto"/>
              </a:rPr>
            </a:br>
            <a:br>
              <a:rPr lang="en-IE" sz="4400" dirty="0">
                <a:latin typeface="Roboto"/>
              </a:rPr>
            </a:br>
            <a:r>
              <a:rPr lang="en-IE" sz="4400" dirty="0">
                <a:latin typeface="Roboto"/>
              </a:rPr>
              <a:t>1-Apretar un tornillo </a:t>
            </a:r>
            <a:r>
              <a:rPr lang="en-IE" sz="4400" dirty="0" err="1">
                <a:latin typeface="Roboto"/>
              </a:rPr>
              <a:t>puede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tener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mucho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valor</a:t>
            </a:r>
            <a:br>
              <a:rPr lang="en-IE" sz="4400" dirty="0">
                <a:latin typeface="Roboto"/>
              </a:rPr>
            </a:br>
            <a:r>
              <a:rPr lang="en-IE" sz="4400" dirty="0">
                <a:latin typeface="Roboto"/>
              </a:rPr>
              <a:t>2- El </a:t>
            </a:r>
            <a:r>
              <a:rPr lang="en-IE" sz="4400" dirty="0" err="1">
                <a:latin typeface="Roboto"/>
              </a:rPr>
              <a:t>tiempo</a:t>
            </a:r>
            <a:r>
              <a:rPr lang="en-IE" sz="4400" dirty="0">
                <a:latin typeface="Roboto"/>
              </a:rPr>
              <a:t> no </a:t>
            </a:r>
            <a:r>
              <a:rPr lang="en-IE" sz="4400" dirty="0" err="1">
                <a:latin typeface="Roboto"/>
              </a:rPr>
              <a:t>determina</a:t>
            </a:r>
            <a:r>
              <a:rPr lang="en-IE" sz="4400" dirty="0">
                <a:latin typeface="Roboto"/>
              </a:rPr>
              <a:t> el </a:t>
            </a:r>
            <a:r>
              <a:rPr lang="en-IE" sz="4400" dirty="0" err="1">
                <a:latin typeface="Roboto"/>
              </a:rPr>
              <a:t>resultado</a:t>
            </a:r>
            <a:br>
              <a:rPr lang="en-IE" sz="4400" dirty="0">
                <a:latin typeface="Roboto"/>
              </a:rPr>
            </a:br>
            <a:r>
              <a:rPr lang="en-IE" sz="4400" dirty="0">
                <a:latin typeface="Roboto"/>
              </a:rPr>
              <a:t>3- A una persona le </a:t>
            </a:r>
            <a:r>
              <a:rPr lang="en-IE" sz="4400" dirty="0" err="1">
                <a:latin typeface="Roboto"/>
              </a:rPr>
              <a:t>puede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llevar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mucho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tiempo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aprender</a:t>
            </a:r>
            <a:r>
              <a:rPr lang="en-IE" sz="4400" dirty="0">
                <a:latin typeface="Roboto"/>
              </a:rPr>
              <a:t> a </a:t>
            </a:r>
            <a:r>
              <a:rPr lang="en-IE" sz="4400" dirty="0" err="1">
                <a:latin typeface="Roboto"/>
              </a:rPr>
              <a:t>hacer</a:t>
            </a:r>
            <a:r>
              <a:rPr lang="en-IE" sz="4400" dirty="0">
                <a:latin typeface="Roboto"/>
              </a:rPr>
              <a:t> algo que a simple vista es </a:t>
            </a:r>
            <a:r>
              <a:rPr lang="en-IE" sz="4400" dirty="0" err="1">
                <a:latin typeface="Roboto"/>
              </a:rPr>
              <a:t>fácil</a:t>
            </a:r>
            <a:r>
              <a:rPr lang="en-IE" sz="4400" dirty="0">
                <a:latin typeface="Roboto"/>
              </a:rPr>
              <a:t> y </a:t>
            </a:r>
            <a:r>
              <a:rPr lang="en-IE" sz="4400" dirty="0" err="1">
                <a:latin typeface="Roboto"/>
              </a:rPr>
              <a:t>rápido</a:t>
            </a:r>
            <a:br>
              <a:rPr lang="en-IE" sz="4400" dirty="0">
                <a:latin typeface="Roboto"/>
              </a:rPr>
            </a:br>
            <a:r>
              <a:rPr lang="en-IE" sz="4400" dirty="0">
                <a:latin typeface="Roboto"/>
              </a:rPr>
              <a:t>4- </a:t>
            </a:r>
            <a:r>
              <a:rPr lang="en-IE" sz="4400" dirty="0" err="1">
                <a:latin typeface="Roboto"/>
              </a:rPr>
              <a:t>Aprende</a:t>
            </a:r>
            <a:r>
              <a:rPr lang="en-IE" sz="4400" dirty="0">
                <a:latin typeface="Roboto"/>
              </a:rPr>
              <a:t> a </a:t>
            </a:r>
            <a:r>
              <a:rPr lang="en-IE" sz="4400" dirty="0" err="1">
                <a:latin typeface="Roboto"/>
              </a:rPr>
              <a:t>hacer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valer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tus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conocimientos</a:t>
            </a:r>
            <a:br>
              <a:rPr lang="en-IE" sz="4400" dirty="0">
                <a:latin typeface="Roboto"/>
              </a:rPr>
            </a:br>
            <a:endParaRPr lang="en-IE" sz="4400" dirty="0">
              <a:latin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322311-4535-41F8-9B7D-C2DAF4C8C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1836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A5ECF-EDB6-433B-8402-E23788304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581" y="2672851"/>
            <a:ext cx="10515600" cy="2852737"/>
          </a:xfrm>
        </p:spPr>
        <p:txBody>
          <a:bodyPr/>
          <a:lstStyle/>
          <a:p>
            <a:r>
              <a:rPr lang="en-IE" sz="4000" dirty="0" err="1">
                <a:solidFill>
                  <a:schemeClr val="bg1"/>
                </a:solidFill>
                <a:highlight>
                  <a:srgbClr val="000000"/>
                </a:highlight>
                <a:latin typeface="Roboto"/>
              </a:rPr>
              <a:t>Anclajes</a:t>
            </a:r>
            <a:endParaRPr lang="en-IE" sz="4000" dirty="0">
              <a:solidFill>
                <a:schemeClr val="bg1"/>
              </a:solidFill>
              <a:highlight>
                <a:srgbClr val="000000"/>
              </a:highlight>
              <a:latin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962791-1BE5-43CF-8811-EE8F9439F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412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/>
          <p:nvPr/>
        </p:nvSpPr>
        <p:spPr>
          <a:xfrm>
            <a:off x="352697" y="1693464"/>
            <a:ext cx="10737405" cy="1810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500" b="1" dirty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  <a:sym typeface="Roboto"/>
              </a:rPr>
              <a:t>TRABAJO DÍA 2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" sz="5500" b="1" dirty="0">
              <a:solidFill>
                <a:schemeClr val="tx1"/>
              </a:solidFill>
              <a:latin typeface="Roboto" charset="0"/>
              <a:ea typeface="Roboto" charset="0"/>
              <a:cs typeface="Roboto" charset="0"/>
              <a:sym typeface="Roboto"/>
            </a:endParaRPr>
          </a:p>
          <a:p>
            <a:pPr marL="685800" indent="-685800" algn="ctr">
              <a:buFontTx/>
              <a:buChar char="-"/>
            </a:pPr>
            <a:r>
              <a:rPr lang="en-IE" sz="3600" dirty="0" err="1">
                <a:latin typeface="Roboto"/>
              </a:rPr>
              <a:t>Empieza</a:t>
            </a:r>
            <a:r>
              <a:rPr lang="en-IE" sz="3600" dirty="0">
                <a:latin typeface="Roboto"/>
              </a:rPr>
              <a:t> a </a:t>
            </a:r>
            <a:r>
              <a:rPr lang="en-IE" sz="3600" dirty="0" err="1">
                <a:latin typeface="Roboto"/>
              </a:rPr>
              <a:t>ver</a:t>
            </a:r>
            <a:r>
              <a:rPr lang="en-IE" sz="3600" dirty="0">
                <a:latin typeface="Roboto"/>
              </a:rPr>
              <a:t> las </a:t>
            </a:r>
            <a:r>
              <a:rPr lang="en-IE" sz="3600" dirty="0" err="1">
                <a:latin typeface="Roboto"/>
              </a:rPr>
              <a:t>sesiones</a:t>
            </a:r>
            <a:r>
              <a:rPr lang="en-IE" sz="3600" dirty="0">
                <a:latin typeface="Roboto"/>
              </a:rPr>
              <a:t> </a:t>
            </a:r>
            <a:r>
              <a:rPr lang="en-IE" sz="3600" dirty="0" err="1">
                <a:latin typeface="Roboto"/>
              </a:rPr>
              <a:t>completas</a:t>
            </a:r>
            <a:r>
              <a:rPr lang="en-IE" sz="3600" dirty="0">
                <a:latin typeface="Roboto"/>
              </a:rPr>
              <a:t> que se </a:t>
            </a:r>
            <a:r>
              <a:rPr lang="en-IE" sz="3600" dirty="0" err="1">
                <a:latin typeface="Roboto"/>
              </a:rPr>
              <a:t>han</a:t>
            </a:r>
            <a:r>
              <a:rPr lang="en-IE" sz="3600" dirty="0">
                <a:latin typeface="Roboto"/>
              </a:rPr>
              <a:t> </a:t>
            </a:r>
            <a:r>
              <a:rPr lang="en-IE" sz="3600" dirty="0" err="1">
                <a:latin typeface="Roboto"/>
              </a:rPr>
              <a:t>subido</a:t>
            </a:r>
            <a:r>
              <a:rPr lang="en-IE" sz="3600" dirty="0">
                <a:latin typeface="Roboto"/>
              </a:rPr>
              <a:t> a la Plataforma y </a:t>
            </a:r>
            <a:r>
              <a:rPr lang="en-IE" sz="3600" dirty="0" err="1">
                <a:latin typeface="Roboto"/>
              </a:rPr>
              <a:t>empieza</a:t>
            </a:r>
            <a:r>
              <a:rPr lang="en-IE" sz="3600" dirty="0">
                <a:latin typeface="Roboto"/>
              </a:rPr>
              <a:t> a </a:t>
            </a:r>
            <a:r>
              <a:rPr lang="en-IE" sz="3600" dirty="0" err="1">
                <a:latin typeface="Roboto"/>
              </a:rPr>
              <a:t>identificar</a:t>
            </a:r>
            <a:r>
              <a:rPr lang="en-IE" sz="3600" dirty="0">
                <a:latin typeface="Roboto"/>
              </a:rPr>
              <a:t> las </a:t>
            </a:r>
            <a:r>
              <a:rPr lang="en-IE" sz="3600" dirty="0" err="1">
                <a:latin typeface="Roboto"/>
              </a:rPr>
              <a:t>partes</a:t>
            </a:r>
            <a:r>
              <a:rPr lang="en-IE" sz="3600" dirty="0">
                <a:latin typeface="Roboto"/>
              </a:rPr>
              <a:t> e </a:t>
            </a:r>
            <a:r>
              <a:rPr lang="en-IE" sz="3600" dirty="0" err="1">
                <a:latin typeface="Roboto"/>
              </a:rPr>
              <a:t>intervenciones</a:t>
            </a:r>
            <a:r>
              <a:rPr lang="en-IE" sz="3600" dirty="0">
                <a:latin typeface="Roboto"/>
              </a:rPr>
              <a:t> de la </a:t>
            </a:r>
            <a:r>
              <a:rPr lang="en-IE" sz="3600" dirty="0" err="1">
                <a:latin typeface="Roboto"/>
              </a:rPr>
              <a:t>sesión</a:t>
            </a:r>
            <a:r>
              <a:rPr lang="en-IE" sz="3600" dirty="0">
                <a:latin typeface="Roboto"/>
              </a:rPr>
              <a:t> de hypnosis.</a:t>
            </a:r>
          </a:p>
          <a:p>
            <a:pPr marL="685800" marR="0" lvl="0" indent="-685800" algn="ctr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s-ES" sz="3600" b="1" dirty="0">
              <a:solidFill>
                <a:schemeClr val="tx1"/>
              </a:solidFill>
              <a:latin typeface="Roboto" charset="0"/>
              <a:ea typeface="Roboto" charset="0"/>
              <a:sym typeface="Roboto"/>
            </a:endParaRPr>
          </a:p>
          <a:p>
            <a:pPr marL="685800" marR="0" lvl="0" indent="-685800" algn="ctr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s-ES" sz="3600" b="1" dirty="0">
              <a:solidFill>
                <a:schemeClr val="tx1"/>
              </a:solidFill>
              <a:latin typeface="Roboto" charset="0"/>
              <a:ea typeface="Roboto" charset="0"/>
              <a:sym typeface="Robot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A68661-81DC-4ABD-9864-EC857DB58B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8029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/>
          <p:nvPr/>
        </p:nvSpPr>
        <p:spPr>
          <a:xfrm>
            <a:off x="569463" y="2863875"/>
            <a:ext cx="10512585" cy="1810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500" b="1" dirty="0">
                <a:solidFill>
                  <a:schemeClr val="tx1"/>
                </a:solidFill>
                <a:latin typeface="Roboto" charset="0"/>
                <a:sym typeface="Roboto"/>
              </a:rPr>
              <a:t>PRÓXIMA CLASE MIÉRCOLES</a:t>
            </a:r>
            <a:endParaRPr sz="55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95E409-75A9-43A1-926D-B5D08D64C8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30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7ABB4-9891-4AE3-940F-3D35D820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67" y="2676390"/>
            <a:ext cx="10515600" cy="2852737"/>
          </a:xfrm>
        </p:spPr>
        <p:txBody>
          <a:bodyPr/>
          <a:lstStyle/>
          <a:p>
            <a:r>
              <a:rPr lang="en-IE" sz="5400" dirty="0" err="1">
                <a:latin typeface="Roboto"/>
              </a:rPr>
              <a:t>Condiciones</a:t>
            </a:r>
            <a:r>
              <a:rPr lang="en-IE" sz="5400" dirty="0">
                <a:latin typeface="Roboto"/>
              </a:rPr>
              <a:t> con </a:t>
            </a:r>
            <a:r>
              <a:rPr lang="en-IE" sz="5400" dirty="0" err="1">
                <a:latin typeface="Roboto"/>
              </a:rPr>
              <a:t>diagnóstico</a:t>
            </a:r>
            <a:r>
              <a:rPr lang="en-IE" sz="5400" dirty="0">
                <a:latin typeface="Roboto"/>
              </a:rPr>
              <a:t> “Médico” </a:t>
            </a:r>
            <a:r>
              <a:rPr lang="en-IE" sz="5400" dirty="0" err="1">
                <a:latin typeface="Roboto"/>
              </a:rPr>
              <a:t>por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seguridad</a:t>
            </a:r>
            <a:r>
              <a:rPr lang="en-IE" sz="5400" dirty="0">
                <a:latin typeface="Roboto"/>
              </a:rPr>
              <a:t>: Colon Irritable, </a:t>
            </a:r>
            <a:r>
              <a:rPr lang="en-IE" sz="5400" dirty="0" err="1">
                <a:latin typeface="Roboto"/>
              </a:rPr>
              <a:t>Dolor</a:t>
            </a:r>
            <a:r>
              <a:rPr lang="en-IE" sz="5400" dirty="0">
                <a:latin typeface="Roboto"/>
              </a:rPr>
              <a:t> (</a:t>
            </a:r>
            <a:r>
              <a:rPr lang="en-IE" sz="5400" dirty="0" err="1">
                <a:latin typeface="Roboto"/>
              </a:rPr>
              <a:t>migra</a:t>
            </a:r>
            <a:r>
              <a:rPr lang="es-ES" sz="5400" dirty="0" err="1">
                <a:latin typeface="Roboto"/>
              </a:rPr>
              <a:t>ñas</a:t>
            </a:r>
            <a:r>
              <a:rPr lang="es-ES" sz="5400" dirty="0">
                <a:latin typeface="Roboto"/>
              </a:rPr>
              <a:t>), Bruxismo, Fibromialgia</a:t>
            </a:r>
            <a:br>
              <a:rPr lang="es-ES" sz="5400" dirty="0">
                <a:latin typeface="Roboto"/>
              </a:rPr>
            </a:br>
            <a:endParaRPr lang="en-IE" sz="5400" dirty="0">
              <a:latin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EE6CFB-6C8D-4F9C-9C07-64A9F1CBD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310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E2DD5-3C95-44FB-B24C-89C431FCD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451" y="2519635"/>
            <a:ext cx="10515600" cy="2852737"/>
          </a:xfrm>
        </p:spPr>
        <p:txBody>
          <a:bodyPr/>
          <a:lstStyle/>
          <a:p>
            <a:r>
              <a:rPr lang="en-IE" sz="4400" dirty="0" err="1">
                <a:latin typeface="Roboto"/>
              </a:rPr>
              <a:t>Contraindicada</a:t>
            </a:r>
            <a:r>
              <a:rPr lang="en-IE" sz="4400" dirty="0">
                <a:latin typeface="Roboto"/>
              </a:rPr>
              <a:t>: </a:t>
            </a:r>
            <a:r>
              <a:rPr lang="en-IE" sz="4400" dirty="0" err="1">
                <a:latin typeface="Roboto"/>
              </a:rPr>
              <a:t>Psicosis</a:t>
            </a:r>
            <a:r>
              <a:rPr lang="en-IE" sz="4400" dirty="0">
                <a:latin typeface="Roboto"/>
              </a:rPr>
              <a:t> (</a:t>
            </a:r>
            <a:r>
              <a:rPr lang="en-IE" sz="4400" dirty="0" err="1">
                <a:latin typeface="Roboto"/>
              </a:rPr>
              <a:t>esquizofrenia</a:t>
            </a:r>
            <a:r>
              <a:rPr lang="en-IE" sz="4400" dirty="0">
                <a:latin typeface="Roboto"/>
              </a:rPr>
              <a:t>, bipolar, </a:t>
            </a:r>
            <a:r>
              <a:rPr lang="en-IE" sz="4400" dirty="0" err="1">
                <a:latin typeface="Roboto"/>
              </a:rPr>
              <a:t>depresión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severa</a:t>
            </a:r>
            <a:r>
              <a:rPr lang="en-IE" sz="4400" dirty="0">
                <a:latin typeface="Roboto"/>
              </a:rPr>
              <a:t>, </a:t>
            </a:r>
            <a:r>
              <a:rPr lang="en-IE" sz="4400" dirty="0" err="1">
                <a:latin typeface="Roboto"/>
              </a:rPr>
              <a:t>riesgo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suicidio</a:t>
            </a:r>
            <a:r>
              <a:rPr lang="en-IE" sz="4400" dirty="0">
                <a:latin typeface="Roboto"/>
              </a:rPr>
              <a:t>, </a:t>
            </a:r>
            <a:r>
              <a:rPr lang="en-IE" sz="4400" dirty="0" err="1">
                <a:latin typeface="Roboto"/>
              </a:rPr>
              <a:t>intoxicación</a:t>
            </a:r>
            <a:r>
              <a:rPr lang="en-IE" sz="4400" dirty="0">
                <a:latin typeface="Roboto"/>
              </a:rPr>
              <a:t>, anorexia </a:t>
            </a:r>
            <a:r>
              <a:rPr lang="en-IE" sz="4400" dirty="0" err="1">
                <a:latin typeface="Roboto"/>
              </a:rPr>
              <a:t>nerviosa</a:t>
            </a:r>
            <a:r>
              <a:rPr lang="en-IE" sz="4400" dirty="0">
                <a:latin typeface="Roboto"/>
              </a:rPr>
              <a:t>, multiple/</a:t>
            </a:r>
            <a:r>
              <a:rPr lang="en-IE" sz="4400" dirty="0" err="1">
                <a:latin typeface="Roboto"/>
              </a:rPr>
              <a:t>límite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personalidad</a:t>
            </a:r>
            <a:r>
              <a:rPr lang="en-IE" sz="4400" dirty="0">
                <a:latin typeface="Roboto"/>
              </a:rPr>
              <a:t>, </a:t>
            </a:r>
            <a:r>
              <a:rPr lang="en-IE" sz="4400" dirty="0" err="1">
                <a:latin typeface="Roboto"/>
              </a:rPr>
              <a:t>senilidad</a:t>
            </a:r>
            <a:r>
              <a:rPr lang="en-IE" sz="4400" dirty="0">
                <a:latin typeface="Roboto"/>
              </a:rPr>
              <a:t>, </a:t>
            </a:r>
            <a:r>
              <a:rPr lang="en-IE" sz="4400" dirty="0" err="1">
                <a:latin typeface="Roboto"/>
              </a:rPr>
              <a:t>condiciones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cardiacas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severas</a:t>
            </a:r>
            <a:r>
              <a:rPr lang="en-IE" sz="4400" dirty="0">
                <a:latin typeface="Roboto"/>
              </a:rPr>
              <a:t>, lesion cerebral/</a:t>
            </a:r>
            <a:r>
              <a:rPr lang="en-IE" sz="4400" dirty="0" err="1">
                <a:latin typeface="Roboto"/>
              </a:rPr>
              <a:t>tumor</a:t>
            </a:r>
            <a:r>
              <a:rPr lang="en-IE" sz="4400" dirty="0">
                <a:latin typeface="Roboto"/>
              </a:rPr>
              <a:t>, </a:t>
            </a:r>
            <a:r>
              <a:rPr lang="en-IE" sz="4400" dirty="0" err="1">
                <a:latin typeface="Roboto"/>
              </a:rPr>
              <a:t>epilepsia</a:t>
            </a:r>
            <a:r>
              <a:rPr lang="en-IE" sz="4400" dirty="0">
                <a:latin typeface="Roboto"/>
              </a:rPr>
              <a:t>, </a:t>
            </a:r>
            <a:r>
              <a:rPr lang="en-IE" sz="4400" dirty="0" err="1">
                <a:latin typeface="Roboto"/>
              </a:rPr>
              <a:t>embarazo</a:t>
            </a:r>
            <a:r>
              <a:rPr lang="en-IE" sz="4400" dirty="0">
                <a:latin typeface="Roboto"/>
              </a:rPr>
              <a:t> (3 </a:t>
            </a:r>
            <a:r>
              <a:rPr lang="en-IE" sz="4400" dirty="0" err="1">
                <a:latin typeface="Roboto"/>
              </a:rPr>
              <a:t>primeros</a:t>
            </a:r>
            <a:r>
              <a:rPr lang="en-IE" sz="4400" dirty="0">
                <a:latin typeface="Roboto"/>
              </a:rPr>
              <a:t> meses)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B8F351-298D-47A9-8275-E33A2E319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2522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448D2-7DD5-43DF-BA58-15168B4DB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5400" dirty="0" err="1">
                <a:latin typeface="Roboto"/>
              </a:rPr>
              <a:t>Clarificando</a:t>
            </a:r>
            <a:r>
              <a:rPr lang="en-IE" sz="5400" dirty="0">
                <a:latin typeface="Roboto"/>
              </a:rPr>
              <a:t> el Pre-talk (</a:t>
            </a:r>
            <a:r>
              <a:rPr lang="en-IE" sz="5400" dirty="0" err="1">
                <a:latin typeface="Roboto"/>
              </a:rPr>
              <a:t>ejemplos</a:t>
            </a:r>
            <a:r>
              <a:rPr lang="en-IE" sz="5400" dirty="0">
                <a:latin typeface="Roboto"/>
              </a:rPr>
              <a:t>, </a:t>
            </a:r>
            <a:r>
              <a:rPr lang="en-IE" sz="5400" dirty="0" err="1">
                <a:latin typeface="Roboto"/>
              </a:rPr>
              <a:t>consciente</a:t>
            </a:r>
            <a:r>
              <a:rPr lang="en-IE" sz="5400" dirty="0">
                <a:latin typeface="Roboto"/>
              </a:rPr>
              <a:t> vs </a:t>
            </a:r>
            <a:r>
              <a:rPr lang="en-IE" sz="5400" dirty="0" err="1">
                <a:latin typeface="Roboto"/>
              </a:rPr>
              <a:t>subconsciente</a:t>
            </a:r>
            <a:r>
              <a:rPr lang="en-IE" sz="5400" dirty="0">
                <a:latin typeface="Roboto"/>
              </a:rPr>
              <a:t>, </a:t>
            </a:r>
            <a:r>
              <a:rPr lang="en-IE" sz="5400" dirty="0" err="1">
                <a:latin typeface="Roboto"/>
              </a:rPr>
              <a:t>estado</a:t>
            </a:r>
            <a:r>
              <a:rPr lang="en-IE" sz="5400" dirty="0">
                <a:latin typeface="Roboto"/>
              </a:rPr>
              <a:t> natural, </a:t>
            </a:r>
            <a:r>
              <a:rPr lang="en-IE" sz="5400" dirty="0" err="1">
                <a:latin typeface="Roboto"/>
              </a:rPr>
              <a:t>proceso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subjetivo</a:t>
            </a:r>
            <a:r>
              <a:rPr lang="en-IE" sz="5400" dirty="0">
                <a:latin typeface="Roboto"/>
              </a:rPr>
              <a:t>, </a:t>
            </a:r>
            <a:r>
              <a:rPr lang="en-IE" sz="5400" dirty="0" err="1">
                <a:latin typeface="Roboto"/>
              </a:rPr>
              <a:t>falsos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mitos</a:t>
            </a:r>
            <a:r>
              <a:rPr lang="en-IE" sz="5400" dirty="0">
                <a:latin typeface="Roboto"/>
              </a:rPr>
              <a:t>, </a:t>
            </a:r>
            <a:r>
              <a:rPr lang="en-IE" sz="5400" dirty="0" err="1">
                <a:latin typeface="Roboto"/>
              </a:rPr>
              <a:t>colaboración</a:t>
            </a:r>
            <a:r>
              <a:rPr lang="en-IE" sz="5400" dirty="0">
                <a:latin typeface="Roboto"/>
              </a:rPr>
              <a:t> entre dos personas…)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717760-CADC-4CFC-BA92-88C71A155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974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F7E99-A49C-4F79-BE4C-81845F54A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5400" dirty="0">
                <a:latin typeface="Roboto"/>
              </a:rPr>
              <a:t>Los </a:t>
            </a:r>
            <a:r>
              <a:rPr lang="en-IE" sz="5400" dirty="0" err="1">
                <a:latin typeface="Roboto"/>
              </a:rPr>
              <a:t>fenómenos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hipnóticos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ayudan</a:t>
            </a:r>
            <a:r>
              <a:rPr lang="en-IE" sz="5400" dirty="0">
                <a:latin typeface="Roboto"/>
              </a:rPr>
              <a:t> y </a:t>
            </a:r>
            <a:r>
              <a:rPr lang="en-IE" sz="5400" dirty="0" err="1">
                <a:latin typeface="Roboto"/>
              </a:rPr>
              <a:t>cada</a:t>
            </a:r>
            <a:r>
              <a:rPr lang="en-IE" sz="5400" dirty="0">
                <a:latin typeface="Roboto"/>
              </a:rPr>
              <a:t> persona </a:t>
            </a:r>
            <a:r>
              <a:rPr lang="en-IE" sz="5400" dirty="0" err="1">
                <a:latin typeface="Roboto"/>
              </a:rPr>
              <a:t>tiene</a:t>
            </a:r>
            <a:r>
              <a:rPr lang="en-IE" sz="5400" dirty="0">
                <a:latin typeface="Roboto"/>
              </a:rPr>
              <a:t> una </a:t>
            </a:r>
            <a:r>
              <a:rPr lang="en-IE" sz="5400" dirty="0" err="1">
                <a:latin typeface="Roboto"/>
              </a:rPr>
              <a:t>imaginación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diferente</a:t>
            </a:r>
            <a:r>
              <a:rPr lang="en-IE" sz="5400" dirty="0">
                <a:latin typeface="Roboto"/>
              </a:rPr>
              <a:t> (</a:t>
            </a:r>
            <a:r>
              <a:rPr lang="en-IE" sz="5400" dirty="0" err="1">
                <a:latin typeface="Roboto"/>
              </a:rPr>
              <a:t>recuerda</a:t>
            </a:r>
            <a:r>
              <a:rPr lang="en-IE" sz="5400" dirty="0">
                <a:latin typeface="Roboto"/>
              </a:rPr>
              <a:t> el </a:t>
            </a:r>
            <a:r>
              <a:rPr lang="en-IE" sz="5400" dirty="0" err="1">
                <a:latin typeface="Roboto"/>
              </a:rPr>
              <a:t>ejercicio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grupal</a:t>
            </a:r>
            <a:r>
              <a:rPr lang="en-IE" sz="5400" dirty="0">
                <a:latin typeface="Roboto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6E69AE-5B3B-41C9-9273-491E1A4CC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363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F7E99-A49C-4F79-BE4C-81845F54A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5400" dirty="0">
                <a:latin typeface="Roboto"/>
              </a:rPr>
              <a:t>La </a:t>
            </a:r>
            <a:r>
              <a:rPr lang="en-IE" sz="5400" u="sng" dirty="0" err="1">
                <a:latin typeface="Roboto"/>
              </a:rPr>
              <a:t>sugestibilidad</a:t>
            </a:r>
            <a:r>
              <a:rPr lang="en-IE" sz="5400" dirty="0">
                <a:latin typeface="Roboto"/>
              </a:rPr>
              <a:t> de una persona </a:t>
            </a:r>
            <a:r>
              <a:rPr lang="en-IE" sz="5400" b="1" u="sng" dirty="0">
                <a:latin typeface="Roboto"/>
              </a:rPr>
              <a:t>no</a:t>
            </a:r>
            <a:r>
              <a:rPr lang="en-IE" sz="5400" dirty="0">
                <a:latin typeface="Roboto"/>
              </a:rPr>
              <a:t> es </a:t>
            </a:r>
            <a:r>
              <a:rPr lang="en-IE" sz="5400" dirty="0" err="1">
                <a:latin typeface="Roboto"/>
              </a:rPr>
              <a:t>determinante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en</a:t>
            </a:r>
            <a:r>
              <a:rPr lang="en-IE" sz="5400" dirty="0">
                <a:latin typeface="Roboto"/>
              </a:rPr>
              <a:t> los </a:t>
            </a:r>
            <a:r>
              <a:rPr lang="en-IE" sz="5400" dirty="0" err="1">
                <a:latin typeface="Roboto"/>
              </a:rPr>
              <a:t>resultados</a:t>
            </a:r>
            <a:r>
              <a:rPr lang="en-IE" sz="5400" dirty="0">
                <a:latin typeface="Roboto"/>
              </a:rPr>
              <a:t> de una persona, </a:t>
            </a:r>
            <a:r>
              <a:rPr lang="en-IE" sz="5400" dirty="0" err="1">
                <a:latin typeface="Roboto"/>
              </a:rPr>
              <a:t>ya</a:t>
            </a:r>
            <a:r>
              <a:rPr lang="en-IE" sz="5400" dirty="0">
                <a:latin typeface="Roboto"/>
              </a:rPr>
              <a:t> que el </a:t>
            </a:r>
            <a:r>
              <a:rPr lang="en-IE" sz="5400" dirty="0" err="1">
                <a:latin typeface="Roboto"/>
              </a:rPr>
              <a:t>resultado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dependerá</a:t>
            </a:r>
            <a:r>
              <a:rPr lang="en-IE" sz="5400" dirty="0">
                <a:latin typeface="Roboto"/>
              </a:rPr>
              <a:t> de </a:t>
            </a:r>
            <a:r>
              <a:rPr lang="en-IE" sz="5400" dirty="0" err="1">
                <a:latin typeface="Roboto"/>
              </a:rPr>
              <a:t>varios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factores</a:t>
            </a:r>
            <a:endParaRPr lang="en-IE" sz="5400" dirty="0">
              <a:latin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CEAF09-AB3F-4900-844D-93C05CC89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98595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8421</TotalTime>
  <Words>904</Words>
  <Application>Microsoft Office PowerPoint</Application>
  <PresentationFormat>Widescreen</PresentationFormat>
  <Paragraphs>55</Paragraphs>
  <Slides>42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Calibri</vt:lpstr>
      <vt:lpstr>Roboto</vt:lpstr>
      <vt:lpstr>Tema de Office</vt:lpstr>
      <vt:lpstr>PowerPoint Presentation</vt:lpstr>
      <vt:lpstr>RESUMEN DE LO APRENDIDO AYER</vt:lpstr>
      <vt:lpstr>Historia del ingeniero y el tornillo </vt:lpstr>
      <vt:lpstr>Lecciones:  1-Apretar un tornillo puede tener mucho valor 2- El tiempo no determina el resultado 3- A una persona le puede llevar mucho tiempo aprender a hacer algo que a simple vista es fácil y rápido 4- Aprende a hacer valer tus conocimientos </vt:lpstr>
      <vt:lpstr>Condiciones con diagnóstico “Médico” por seguridad: Colon Irritable, Dolor (migrañas), Bruxismo, Fibromialgia </vt:lpstr>
      <vt:lpstr>Contraindicada: Psicosis (esquizofrenia, bipolar, depresión severa, riesgo suicidio, intoxicación, anorexia nerviosa, multiple/límite personalidad, senilidad, condiciones cardiacas severas, lesion cerebral/tumor, epilepsia, embarazo (3 primeros meses)</vt:lpstr>
      <vt:lpstr>Clarificando el Pre-talk (ejemplos, consciente vs subconsciente, estado natural, proceso subjetivo, falsos mitos, colaboración entre dos personas…)</vt:lpstr>
      <vt:lpstr>Los fenómenos hipnóticos ayudan y cada persona tiene una imaginación diferente (recuerda el ejercicio grupal)</vt:lpstr>
      <vt:lpstr>La sugestibilidad de una persona no es determinante en los resultados de una persona, ya que el resultado dependerá de varios factores</vt:lpstr>
      <vt:lpstr>La motivación, la creencia, la autoconfianza, la confianza en la hipnosis y en el terapeuta, el apoyo del entorno, el compromiso, su inversion en el proceso, su capacidad de superar obstáculos, su imaginación….. son factores muy determinantes en los resultados de una persona</vt:lpstr>
      <vt:lpstr>La resistencia puede producirse por miedo o desconocimiento  (hipnosis es colaboración)</vt:lpstr>
      <vt:lpstr>Muchos de los casos que vamos a trabajar están relacionados con…</vt:lpstr>
      <vt:lpstr>Síntomas de Estrés, Ansiedad y Depresión</vt:lpstr>
      <vt:lpstr>Respuesta del estrés (amígdala cerebral): Huída, lucha o parálisis (mecanismos de protección para garantizar el estado de supervivencia)  </vt:lpstr>
      <vt:lpstr>- Sistema nervioso simpático (activa el mecanismo de estrés del cuerpo – huída, lucha o parálisis)  - Sistema nervioso parasimpático (Activa el sistema de relajación del cuerpo)</vt:lpstr>
      <vt:lpstr>El problema ahora mismo es que la gente ve a su jefe o a su vecino o momentos del pasado o futuro como si fuese un tigre! (falsa alarma y permanente activación del sistema nervioso simpático!)</vt:lpstr>
      <vt:lpstr>INTERVENCIONES TERAPÉUTICAS CON HIPNOSIS</vt:lpstr>
      <vt:lpstr>Intervenciones Terapéuticas (herramientas, procedimientos, modelos, técnicas…)</vt:lpstr>
      <vt:lpstr>Con Contenido ó Libre De Contenido  </vt:lpstr>
      <vt:lpstr>Queremos evocar emociones  y sensaciones en la persona</vt:lpstr>
      <vt:lpstr>PRÁCTICA INDIVIDUAL: Limpieza Emocional</vt:lpstr>
      <vt:lpstr>Imaginación de una luz/energía potente /valvula / olla a presión</vt:lpstr>
      <vt:lpstr>Sala de control (volumen, botones, palancas)</vt:lpstr>
      <vt:lpstr>Rellenar los huecos/vacios SIEMPRE</vt:lpstr>
      <vt:lpstr>Momento feliz, de diversion, conexión con niño interior, mascotas (evocar emociones positivas)</vt:lpstr>
      <vt:lpstr>Submodalidades (cambiar/modificar la foto/imagen mental que tiene la persona sobre su realidad)</vt:lpstr>
      <vt:lpstr>Metáforas y otros recursos terapeúticos (globos, volcán, olla a presión, mochila pesada, plomos/interruptor de la luz, puente)</vt:lpstr>
      <vt:lpstr>Utilización de fenómenos hipnóticos con emociones de forma metafórica (Manos pegadas, analgesia/anestesia, brazo rígido…)</vt:lpstr>
      <vt:lpstr>Estar atento al vocabulario y metáforas con las que la persona describe su problema</vt:lpstr>
      <vt:lpstr>El evento, persona, situación traumática cambia fuerza/energía (se recuerda pero se siente diferente)</vt:lpstr>
      <vt:lpstr>DESCANSO 10 MINUTOS</vt:lpstr>
      <vt:lpstr>Conexión mente-cuerpo  (visual y lenguaje corporal)</vt:lpstr>
      <vt:lpstr>Procesos subconscientes (Método H.O.P.E):  Ejemplos: ¿Qué está sucediendo? ¿Qué estás notando? ¿Qué estás sintiendo? Escanea tu cuerpo, y dime qué sientes/notas/percibes. ¿Te has dado cuenta de…?</vt:lpstr>
      <vt:lpstr>PRÁCTICA INDIVIDUAL  (sin contenido):  Respuestas Ideomotoras</vt:lpstr>
      <vt:lpstr>Respuestas Ideomotoras (movimientos subconscientes normalmente en dedos de la mano SI/NO)</vt:lpstr>
      <vt:lpstr>Preguntas al subconsciente (Si / No):  - ¿Puedes guiarnos para hacer cambios positivos? - ¿Hay alguna cosa que puede cambiarse ahora? - ¿Es posible que pueda hacerse ahora? - ¿Hay alguna cosa que ha estado reteniéndote de hacer el cambio? - Quiero que tu subconsciente lo resuelva ahora</vt:lpstr>
      <vt:lpstr>Comunicación entre partes subconscientes (intención positiva) (con o sin contenido)   1- Reencuadre en 6 Pasos (PNL)  2- Unión entre partes subconscientes (Visual Squash de PNL)</vt:lpstr>
      <vt:lpstr>  –Reencuadre en 6 Pasos (PNL) (Conflicto entre 2 o más partes de la personalidad)   (Detrás de cada comportamiento, hay una intención positiva  y queremos descubrir la intención positiva para crear alternativas)</vt:lpstr>
      <vt:lpstr>- Unión entre partes subconscientes (visual con símbolos en manos)  (una parte de mí quiere esto, pero otra parte de mí quiere esto otro. Las 2 tienen un objetivo común beneficioso para la persona)   </vt:lpstr>
      <vt:lpstr>Anclajes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Ivan Lentijo Fernandez</dc:creator>
  <cp:lastModifiedBy>Ivan Lentijo Fernandez</cp:lastModifiedBy>
  <cp:revision>399</cp:revision>
  <cp:lastPrinted>2019-10-02T08:54:55Z</cp:lastPrinted>
  <dcterms:modified xsi:type="dcterms:W3CDTF">2022-03-22T13:02:10Z</dcterms:modified>
</cp:coreProperties>
</file>