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6"/>
  </p:notesMasterIdLst>
  <p:sldIdLst>
    <p:sldId id="257" r:id="rId2"/>
    <p:sldId id="568" r:id="rId3"/>
    <p:sldId id="797" r:id="rId4"/>
    <p:sldId id="653" r:id="rId5"/>
    <p:sldId id="899" r:id="rId6"/>
    <p:sldId id="708" r:id="rId7"/>
    <p:sldId id="854" r:id="rId8"/>
    <p:sldId id="801" r:id="rId9"/>
    <p:sldId id="781" r:id="rId10"/>
    <p:sldId id="780" r:id="rId11"/>
    <p:sldId id="779" r:id="rId12"/>
    <p:sldId id="759" r:id="rId13"/>
    <p:sldId id="758" r:id="rId14"/>
    <p:sldId id="762" r:id="rId15"/>
    <p:sldId id="744" r:id="rId16"/>
    <p:sldId id="747" r:id="rId17"/>
    <p:sldId id="790" r:id="rId18"/>
    <p:sldId id="746" r:id="rId19"/>
    <p:sldId id="775" r:id="rId20"/>
    <p:sldId id="802" r:id="rId21"/>
    <p:sldId id="803" r:id="rId22"/>
    <p:sldId id="804" r:id="rId23"/>
    <p:sldId id="805" r:id="rId24"/>
    <p:sldId id="851" r:id="rId25"/>
    <p:sldId id="809" r:id="rId26"/>
    <p:sldId id="815" r:id="rId27"/>
    <p:sldId id="841" r:id="rId28"/>
    <p:sldId id="807" r:id="rId29"/>
    <p:sldId id="745" r:id="rId30"/>
    <p:sldId id="948" r:id="rId31"/>
    <p:sldId id="972" r:id="rId32"/>
    <p:sldId id="830" r:id="rId33"/>
    <p:sldId id="826" r:id="rId34"/>
    <p:sldId id="947" r:id="rId35"/>
    <p:sldId id="827" r:id="rId36"/>
    <p:sldId id="817" r:id="rId37"/>
    <p:sldId id="832" r:id="rId38"/>
    <p:sldId id="833" r:id="rId39"/>
    <p:sldId id="834" r:id="rId40"/>
    <p:sldId id="842" r:id="rId41"/>
    <p:sldId id="837" r:id="rId42"/>
    <p:sldId id="838" r:id="rId43"/>
    <p:sldId id="839" r:id="rId44"/>
    <p:sldId id="835" r:id="rId45"/>
    <p:sldId id="836" r:id="rId46"/>
    <p:sldId id="907" r:id="rId47"/>
    <p:sldId id="908" r:id="rId48"/>
    <p:sldId id="909" r:id="rId49"/>
    <p:sldId id="910" r:id="rId50"/>
    <p:sldId id="911" r:id="rId51"/>
    <p:sldId id="924" r:id="rId52"/>
    <p:sldId id="925" r:id="rId53"/>
    <p:sldId id="942" r:id="rId54"/>
    <p:sldId id="633"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12" autoAdjust="0"/>
    <p:restoredTop sz="68244" autoAdjust="0"/>
  </p:normalViewPr>
  <p:slideViewPr>
    <p:cSldViewPr snapToGrid="0" snapToObjects="1">
      <p:cViewPr varScale="1">
        <p:scale>
          <a:sx n="59" d="100"/>
          <a:sy n="59" d="100"/>
        </p:scale>
        <p:origin x="90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21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26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CLASE 7</a:t>
            </a:r>
          </a:p>
          <a:p>
            <a:endParaRPr lang="en-US" sz="6000" b="1" u="sng" dirty="0">
              <a:solidFill>
                <a:schemeClr val="bg1"/>
              </a:solidFill>
              <a:latin typeface="Roboto" charset="0"/>
              <a:sym typeface="Roboto"/>
            </a:endParaRPr>
          </a:p>
          <a:p>
            <a:r>
              <a:rPr lang="en-IE" sz="4000" dirty="0">
                <a:latin typeface="Roboto "/>
              </a:rPr>
              <a:t>APLICACIÓN DE INTERVENCIONES Y ESTRATEGIAS PARA AYUDAR CON HIPNOTERAPIA INTEGRATIVA</a:t>
            </a:r>
          </a:p>
          <a:p>
            <a:endParaRPr lang="en-IE" sz="4000" dirty="0">
              <a:latin typeface="Roboto "/>
            </a:endParaRPr>
          </a:p>
          <a:p>
            <a:pPr algn="ctr"/>
            <a:endParaRPr lang="es-ES" sz="1800" dirty="0">
              <a:solidFill>
                <a:schemeClr val="tx1"/>
              </a:solidFill>
              <a:latin typeface="Roboto"/>
            </a:endParaRPr>
          </a:p>
          <a:p>
            <a:pPr algn="ctr"/>
            <a:endParaRPr lang="es-ES" sz="1800" dirty="0">
              <a:solidFill>
                <a:schemeClr val="tx1"/>
              </a:solidFill>
              <a:latin typeface="Roboto"/>
            </a:endParaRPr>
          </a:p>
          <a:p>
            <a:pPr algn="ctr"/>
            <a:endParaRPr lang="es-ES" sz="1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926A8EBF-A5A0-4413-BEDD-53A9766D233D}"/>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p:txBody>
          <a:bodyPr/>
          <a:lstStyle/>
          <a:p>
            <a:r>
              <a:rPr lang="en-IE" sz="3600" dirty="0" err="1">
                <a:latin typeface="Roboto"/>
              </a:rPr>
              <a:t>Preguntas</a:t>
            </a:r>
            <a:r>
              <a:rPr lang="en-IE" sz="3600" dirty="0">
                <a:latin typeface="Roboto"/>
              </a:rPr>
              <a:t> al </a:t>
            </a:r>
            <a:r>
              <a:rPr lang="en-IE" sz="3600" dirty="0" err="1">
                <a:latin typeface="Roboto"/>
              </a:rPr>
              <a:t>subconsciente</a:t>
            </a:r>
            <a:r>
              <a:rPr lang="en-IE" sz="3600" dirty="0">
                <a:latin typeface="Roboto"/>
              </a:rPr>
              <a:t> (Si / No):</a:t>
            </a:r>
            <a:br>
              <a:rPr lang="en-IE" sz="3600" dirty="0">
                <a:latin typeface="Roboto"/>
              </a:rPr>
            </a:br>
            <a:br>
              <a:rPr lang="en-IE" sz="3600" dirty="0">
                <a:latin typeface="Roboto"/>
              </a:rPr>
            </a:br>
            <a:r>
              <a:rPr lang="en-IE" sz="3600" dirty="0">
                <a:latin typeface="Roboto"/>
              </a:rPr>
              <a:t>- </a:t>
            </a:r>
            <a:r>
              <a:rPr lang="es-ES" sz="3600" dirty="0">
                <a:latin typeface="Roboto"/>
              </a:rPr>
              <a:t>¿</a:t>
            </a:r>
            <a:r>
              <a:rPr lang="en-IE" sz="3600" dirty="0" err="1">
                <a:latin typeface="Roboto"/>
              </a:rPr>
              <a:t>Puedes</a:t>
            </a:r>
            <a:r>
              <a:rPr lang="en-IE" sz="3600" dirty="0">
                <a:latin typeface="Roboto"/>
              </a:rPr>
              <a:t> </a:t>
            </a:r>
            <a:r>
              <a:rPr lang="en-IE" sz="3600" dirty="0" err="1">
                <a:latin typeface="Roboto"/>
              </a:rPr>
              <a:t>guiarnos</a:t>
            </a:r>
            <a:r>
              <a:rPr lang="en-IE" sz="3600" dirty="0">
                <a:latin typeface="Roboto"/>
              </a:rPr>
              <a:t> para </a:t>
            </a:r>
            <a:r>
              <a:rPr lang="en-IE" sz="3600" dirty="0" err="1">
                <a:latin typeface="Roboto"/>
              </a:rPr>
              <a:t>hacer</a:t>
            </a:r>
            <a:r>
              <a:rPr lang="en-IE" sz="3600" dirty="0">
                <a:latin typeface="Roboto"/>
              </a:rPr>
              <a:t> </a:t>
            </a:r>
            <a:r>
              <a:rPr lang="en-IE" sz="3600" dirty="0" err="1">
                <a:latin typeface="Roboto"/>
              </a:rPr>
              <a:t>cambios</a:t>
            </a:r>
            <a:r>
              <a:rPr lang="en-IE" sz="3600" dirty="0">
                <a:latin typeface="Roboto"/>
              </a:rPr>
              <a:t> </a:t>
            </a:r>
            <a:r>
              <a:rPr lang="en-IE" sz="3600" dirty="0" err="1">
                <a:latin typeface="Roboto"/>
              </a:rPr>
              <a:t>positivos</a:t>
            </a:r>
            <a:r>
              <a:rPr lang="en-IE" sz="3600" dirty="0">
                <a:latin typeface="Roboto"/>
              </a:rPr>
              <a:t>?</a:t>
            </a:r>
            <a:br>
              <a:rPr lang="en-IE" sz="3600" dirty="0">
                <a:latin typeface="Roboto"/>
              </a:rPr>
            </a:br>
            <a:r>
              <a:rPr lang="en-IE" sz="3600" dirty="0">
                <a:latin typeface="Roboto"/>
              </a:rPr>
              <a:t>- ¿Hay </a:t>
            </a:r>
            <a:r>
              <a:rPr lang="en-IE" sz="3600" dirty="0" err="1">
                <a:latin typeface="Roboto"/>
              </a:rPr>
              <a:t>alguna</a:t>
            </a:r>
            <a:r>
              <a:rPr lang="en-IE" sz="3600" dirty="0">
                <a:latin typeface="Roboto"/>
              </a:rPr>
              <a:t> </a:t>
            </a:r>
            <a:r>
              <a:rPr lang="en-IE" sz="3600" dirty="0" err="1">
                <a:latin typeface="Roboto"/>
              </a:rPr>
              <a:t>cosa</a:t>
            </a:r>
            <a:r>
              <a:rPr lang="en-IE" sz="3600" dirty="0">
                <a:latin typeface="Roboto"/>
              </a:rPr>
              <a:t> que </a:t>
            </a:r>
            <a:r>
              <a:rPr lang="en-IE" sz="3600" dirty="0" err="1">
                <a:latin typeface="Roboto"/>
              </a:rPr>
              <a:t>puede</a:t>
            </a:r>
            <a:r>
              <a:rPr lang="en-IE" sz="3600" dirty="0">
                <a:latin typeface="Roboto"/>
              </a:rPr>
              <a:t> </a:t>
            </a:r>
            <a:r>
              <a:rPr lang="en-IE" sz="3600" dirty="0" err="1">
                <a:latin typeface="Roboto"/>
              </a:rPr>
              <a:t>cambiarse</a:t>
            </a:r>
            <a:r>
              <a:rPr lang="en-IE" sz="3600" dirty="0">
                <a:latin typeface="Roboto"/>
              </a:rPr>
              <a:t> </a:t>
            </a:r>
            <a:r>
              <a:rPr lang="en-IE" sz="3600" dirty="0" err="1">
                <a:latin typeface="Roboto"/>
              </a:rPr>
              <a:t>ahora</a:t>
            </a:r>
            <a:r>
              <a:rPr lang="en-IE" sz="3600" dirty="0">
                <a:latin typeface="Roboto"/>
              </a:rPr>
              <a:t>?</a:t>
            </a:r>
            <a:br>
              <a:rPr lang="en-IE" sz="3600" dirty="0">
                <a:latin typeface="Roboto"/>
              </a:rPr>
            </a:br>
            <a:r>
              <a:rPr lang="en-IE" sz="3600" dirty="0">
                <a:latin typeface="Roboto"/>
              </a:rPr>
              <a:t>- ¿Es </a:t>
            </a:r>
            <a:r>
              <a:rPr lang="en-IE" sz="3600" dirty="0" err="1">
                <a:latin typeface="Roboto"/>
              </a:rPr>
              <a:t>posible</a:t>
            </a:r>
            <a:r>
              <a:rPr lang="en-IE" sz="3600" dirty="0">
                <a:latin typeface="Roboto"/>
              </a:rPr>
              <a:t> que </a:t>
            </a:r>
            <a:r>
              <a:rPr lang="en-IE" sz="3600" dirty="0" err="1">
                <a:latin typeface="Roboto"/>
              </a:rPr>
              <a:t>pueda</a:t>
            </a:r>
            <a:r>
              <a:rPr lang="en-IE" sz="3600" dirty="0">
                <a:latin typeface="Roboto"/>
              </a:rPr>
              <a:t> </a:t>
            </a:r>
            <a:r>
              <a:rPr lang="en-IE" sz="3600" dirty="0" err="1">
                <a:latin typeface="Roboto"/>
              </a:rPr>
              <a:t>hacerse</a:t>
            </a:r>
            <a:r>
              <a:rPr lang="en-IE" sz="3600" dirty="0">
                <a:latin typeface="Roboto"/>
              </a:rPr>
              <a:t> </a:t>
            </a:r>
            <a:r>
              <a:rPr lang="en-IE" sz="3600" dirty="0" err="1">
                <a:latin typeface="Roboto"/>
              </a:rPr>
              <a:t>ahora</a:t>
            </a:r>
            <a:r>
              <a:rPr lang="en-IE" sz="3600" dirty="0">
                <a:latin typeface="Roboto"/>
              </a:rPr>
              <a:t>?</a:t>
            </a:r>
            <a:br>
              <a:rPr lang="en-IE" sz="3600" dirty="0">
                <a:latin typeface="Roboto"/>
              </a:rPr>
            </a:br>
            <a:r>
              <a:rPr lang="en-IE" sz="3600" dirty="0">
                <a:latin typeface="Roboto"/>
              </a:rPr>
              <a:t>- ¿Hay </a:t>
            </a:r>
            <a:r>
              <a:rPr lang="en-IE" sz="3600" dirty="0" err="1">
                <a:latin typeface="Roboto"/>
              </a:rPr>
              <a:t>alguna</a:t>
            </a:r>
            <a:r>
              <a:rPr lang="en-IE" sz="3600" dirty="0">
                <a:latin typeface="Roboto"/>
              </a:rPr>
              <a:t> </a:t>
            </a:r>
            <a:r>
              <a:rPr lang="en-IE" sz="3600" dirty="0" err="1">
                <a:latin typeface="Roboto"/>
              </a:rPr>
              <a:t>cosa</a:t>
            </a:r>
            <a:r>
              <a:rPr lang="en-IE" sz="3600" dirty="0">
                <a:latin typeface="Roboto"/>
              </a:rPr>
              <a:t> que ha </a:t>
            </a:r>
            <a:r>
              <a:rPr lang="en-IE" sz="3600" dirty="0" err="1">
                <a:latin typeface="Roboto"/>
              </a:rPr>
              <a:t>estado</a:t>
            </a:r>
            <a:r>
              <a:rPr lang="en-IE" sz="3600" dirty="0">
                <a:latin typeface="Roboto"/>
              </a:rPr>
              <a:t> </a:t>
            </a:r>
            <a:r>
              <a:rPr lang="en-IE" sz="3600" dirty="0" err="1">
                <a:latin typeface="Roboto"/>
              </a:rPr>
              <a:t>reteniéndote</a:t>
            </a:r>
            <a:r>
              <a:rPr lang="en-IE" sz="3600" dirty="0">
                <a:latin typeface="Roboto"/>
              </a:rPr>
              <a:t> de </a:t>
            </a:r>
            <a:r>
              <a:rPr lang="en-IE" sz="3600" dirty="0" err="1">
                <a:latin typeface="Roboto"/>
              </a:rPr>
              <a:t>hacer</a:t>
            </a:r>
            <a:r>
              <a:rPr lang="en-IE" sz="3600" dirty="0">
                <a:latin typeface="Roboto"/>
              </a:rPr>
              <a:t> el </a:t>
            </a:r>
            <a:r>
              <a:rPr lang="en-IE" sz="3600" dirty="0" err="1">
                <a:latin typeface="Roboto"/>
              </a:rPr>
              <a:t>cambio</a:t>
            </a:r>
            <a:r>
              <a:rPr lang="en-IE" sz="3600" dirty="0">
                <a:latin typeface="Roboto"/>
              </a:rPr>
              <a:t>?</a:t>
            </a:r>
            <a:br>
              <a:rPr lang="en-IE" sz="3600" dirty="0">
                <a:latin typeface="Roboto"/>
              </a:rPr>
            </a:br>
            <a:r>
              <a:rPr lang="en-IE" sz="3600" dirty="0">
                <a:latin typeface="Roboto"/>
              </a:rPr>
              <a:t>- </a:t>
            </a:r>
            <a:r>
              <a:rPr lang="en-IE" sz="3600" dirty="0" err="1">
                <a:latin typeface="Roboto"/>
              </a:rPr>
              <a:t>Quiero</a:t>
            </a:r>
            <a:r>
              <a:rPr lang="en-IE" sz="3600" dirty="0">
                <a:latin typeface="Roboto"/>
              </a:rPr>
              <a:t> que </a:t>
            </a:r>
            <a:r>
              <a:rPr lang="en-IE" sz="3600" dirty="0" err="1">
                <a:latin typeface="Roboto"/>
              </a:rPr>
              <a:t>tu</a:t>
            </a:r>
            <a:r>
              <a:rPr lang="en-IE" sz="3600" dirty="0">
                <a:latin typeface="Roboto"/>
              </a:rPr>
              <a:t> </a:t>
            </a:r>
            <a:r>
              <a:rPr lang="en-IE" sz="3600" dirty="0" err="1">
                <a:latin typeface="Roboto"/>
              </a:rPr>
              <a:t>subconsciente</a:t>
            </a:r>
            <a:r>
              <a:rPr lang="en-IE" sz="3600" dirty="0">
                <a:latin typeface="Roboto"/>
              </a:rPr>
              <a:t> lo </a:t>
            </a:r>
            <a:r>
              <a:rPr lang="en-IE" sz="3600" dirty="0" err="1">
                <a:latin typeface="Roboto"/>
              </a:rPr>
              <a:t>resuelva</a:t>
            </a:r>
            <a:r>
              <a:rPr lang="en-IE" sz="3600" dirty="0">
                <a:latin typeface="Roboto"/>
              </a:rPr>
              <a:t> </a:t>
            </a:r>
            <a:r>
              <a:rPr lang="en-IE" sz="3600" dirty="0" err="1">
                <a:latin typeface="Roboto"/>
              </a:rPr>
              <a:t>ahora</a:t>
            </a:r>
            <a:endParaRPr lang="en-IE" sz="3600" dirty="0">
              <a:latin typeface="Roboto"/>
            </a:endParaRPr>
          </a:p>
        </p:txBody>
      </p:sp>
      <p:pic>
        <p:nvPicPr>
          <p:cNvPr id="3" name="Picture 2">
            <a:extLst>
              <a:ext uri="{FF2B5EF4-FFF2-40B4-BE49-F238E27FC236}">
                <a16:creationId xmlns:a16="http://schemas.microsoft.com/office/drawing/2014/main" id="{F8FBFEE7-BF5F-4D1C-8423-0B12C5E2A2F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95305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0FFE-D184-4FD2-8978-20C18A0972EF}"/>
              </a:ext>
            </a:extLst>
          </p:cNvPr>
          <p:cNvSpPr>
            <a:spLocks noGrp="1"/>
          </p:cNvSpPr>
          <p:nvPr>
            <p:ph type="title"/>
          </p:nvPr>
        </p:nvSpPr>
        <p:spPr>
          <a:xfrm>
            <a:off x="1080044" y="3759109"/>
            <a:ext cx="10515600" cy="2852737"/>
          </a:xfrm>
        </p:spPr>
        <p:txBody>
          <a:bodyPr/>
          <a:lstStyle/>
          <a:p>
            <a:r>
              <a:rPr lang="en-IE" sz="3600" dirty="0">
                <a:latin typeface="Roboto"/>
              </a:rPr>
              <a:t>La </a:t>
            </a:r>
            <a:r>
              <a:rPr lang="en-IE" sz="3600" dirty="0" err="1">
                <a:latin typeface="Roboto"/>
              </a:rPr>
              <a:t>Fórmula</a:t>
            </a:r>
            <a:r>
              <a:rPr lang="en-IE" sz="3600" dirty="0">
                <a:latin typeface="Roboto"/>
              </a:rPr>
              <a:t> Clave (Meta Pattern)</a:t>
            </a:r>
            <a:br>
              <a:rPr lang="en-IE" sz="3600" dirty="0">
                <a:latin typeface="Roboto"/>
              </a:rPr>
            </a:br>
            <a:br>
              <a:rPr lang="en-IE" sz="3600" dirty="0">
                <a:latin typeface="Roboto"/>
              </a:rPr>
            </a:br>
            <a:r>
              <a:rPr lang="en-IE" sz="3600" dirty="0">
                <a:latin typeface="Roboto"/>
              </a:rPr>
              <a:t>1- </a:t>
            </a:r>
            <a:r>
              <a:rPr lang="en-IE" sz="3600" dirty="0" err="1">
                <a:latin typeface="Roboto"/>
              </a:rPr>
              <a:t>Calibrar</a:t>
            </a:r>
            <a:r>
              <a:rPr lang="en-IE" sz="3600" dirty="0">
                <a:latin typeface="Roboto"/>
              </a:rPr>
              <a:t> la  </a:t>
            </a:r>
            <a:r>
              <a:rPr lang="en-IE" sz="3600" dirty="0" err="1">
                <a:latin typeface="Roboto"/>
              </a:rPr>
              <a:t>situación</a:t>
            </a:r>
            <a:r>
              <a:rPr lang="en-IE" sz="3600" dirty="0">
                <a:latin typeface="Roboto"/>
              </a:rPr>
              <a:t> a </a:t>
            </a:r>
            <a:r>
              <a:rPr lang="en-IE" sz="3600" dirty="0" err="1">
                <a:latin typeface="Roboto"/>
              </a:rPr>
              <a:t>cambiar</a:t>
            </a:r>
            <a:r>
              <a:rPr lang="en-IE" sz="3600" dirty="0">
                <a:latin typeface="Roboto"/>
              </a:rPr>
              <a:t> (Entre 0 y 10)</a:t>
            </a:r>
            <a:br>
              <a:rPr lang="en-IE" sz="3600" dirty="0">
                <a:latin typeface="Roboto"/>
              </a:rPr>
            </a:br>
            <a:r>
              <a:rPr lang="en-IE" sz="3600" dirty="0">
                <a:latin typeface="Roboto"/>
              </a:rPr>
              <a:t>2- </a:t>
            </a:r>
            <a:r>
              <a:rPr lang="en-IE" sz="3600" dirty="0" err="1">
                <a:latin typeface="Roboto"/>
              </a:rPr>
              <a:t>Asociar</a:t>
            </a:r>
            <a:r>
              <a:rPr lang="en-IE" sz="3600" dirty="0">
                <a:latin typeface="Roboto"/>
              </a:rPr>
              <a:t> la persona al </a:t>
            </a:r>
            <a:r>
              <a:rPr lang="en-IE" sz="3600" dirty="0" err="1">
                <a:latin typeface="Roboto"/>
              </a:rPr>
              <a:t>momento</a:t>
            </a:r>
            <a:r>
              <a:rPr lang="en-IE" sz="3600" dirty="0">
                <a:latin typeface="Roboto"/>
              </a:rPr>
              <a:t>/</a:t>
            </a:r>
            <a:r>
              <a:rPr lang="en-IE" sz="3600" dirty="0" err="1">
                <a:latin typeface="Roboto"/>
              </a:rPr>
              <a:t>problema</a:t>
            </a:r>
            <a:r>
              <a:rPr lang="en-IE" sz="3600" dirty="0">
                <a:latin typeface="Roboto"/>
              </a:rPr>
              <a:t> (</a:t>
            </a:r>
            <a:r>
              <a:rPr lang="en-IE" sz="3600" dirty="0" err="1">
                <a:latin typeface="Roboto"/>
              </a:rPr>
              <a:t>Elicitar</a:t>
            </a:r>
            <a:r>
              <a:rPr lang="en-IE" sz="3600" dirty="0">
                <a:latin typeface="Roboto"/>
              </a:rPr>
              <a:t>/</a:t>
            </a:r>
            <a:r>
              <a:rPr lang="en-IE" sz="3600" dirty="0" err="1">
                <a:latin typeface="Roboto"/>
              </a:rPr>
              <a:t>Alertar</a:t>
            </a:r>
            <a:r>
              <a:rPr lang="en-IE" sz="3600" dirty="0">
                <a:latin typeface="Roboto"/>
              </a:rPr>
              <a:t>)</a:t>
            </a:r>
            <a:br>
              <a:rPr lang="en-IE" sz="3600" dirty="0">
                <a:latin typeface="Roboto"/>
              </a:rPr>
            </a:br>
            <a:r>
              <a:rPr lang="en-IE" sz="3600" dirty="0">
                <a:latin typeface="Roboto"/>
              </a:rPr>
              <a:t>3- </a:t>
            </a:r>
            <a:r>
              <a:rPr lang="en-IE" sz="3600" dirty="0" err="1">
                <a:latin typeface="Roboto"/>
              </a:rPr>
              <a:t>Cambiar</a:t>
            </a:r>
            <a:r>
              <a:rPr lang="en-IE" sz="3600" dirty="0">
                <a:latin typeface="Roboto"/>
              </a:rPr>
              <a:t> el </a:t>
            </a:r>
            <a:r>
              <a:rPr lang="en-IE" sz="3600" dirty="0" err="1">
                <a:latin typeface="Roboto"/>
              </a:rPr>
              <a:t>estado</a:t>
            </a:r>
            <a:r>
              <a:rPr lang="en-IE" sz="3600" dirty="0">
                <a:latin typeface="Roboto"/>
              </a:rPr>
              <a:t> ( </a:t>
            </a:r>
            <a:r>
              <a:rPr lang="es-ES" sz="3600" dirty="0">
                <a:latin typeface="Roboto"/>
              </a:rPr>
              <a:t>¿</a:t>
            </a:r>
            <a:r>
              <a:rPr lang="en-IE" sz="3600" dirty="0" err="1">
                <a:latin typeface="Roboto"/>
              </a:rPr>
              <a:t>Cómo</a:t>
            </a:r>
            <a:r>
              <a:rPr lang="en-IE" sz="3600" dirty="0">
                <a:latin typeface="Roboto"/>
              </a:rPr>
              <a:t> </a:t>
            </a:r>
            <a:r>
              <a:rPr lang="en-IE" sz="3600" dirty="0" err="1">
                <a:latin typeface="Roboto"/>
              </a:rPr>
              <a:t>te</a:t>
            </a:r>
            <a:r>
              <a:rPr lang="en-IE" sz="3600" dirty="0">
                <a:latin typeface="Roboto"/>
              </a:rPr>
              <a:t> </a:t>
            </a:r>
            <a:r>
              <a:rPr lang="en-IE" sz="3600" dirty="0" err="1">
                <a:latin typeface="Roboto"/>
              </a:rPr>
              <a:t>gustartía</a:t>
            </a:r>
            <a:r>
              <a:rPr lang="en-IE" sz="3600" dirty="0">
                <a:latin typeface="Roboto"/>
              </a:rPr>
              <a:t> </a:t>
            </a:r>
            <a:r>
              <a:rPr lang="en-IE" sz="3600" dirty="0" err="1">
                <a:latin typeface="Roboto"/>
              </a:rPr>
              <a:t>sentirte</a:t>
            </a:r>
            <a:r>
              <a:rPr lang="en-IE" sz="3600" dirty="0">
                <a:latin typeface="Roboto"/>
              </a:rPr>
              <a:t>?) (</a:t>
            </a:r>
            <a:r>
              <a:rPr lang="en-IE" sz="3600" dirty="0" err="1">
                <a:latin typeface="Roboto"/>
              </a:rPr>
              <a:t>Disociar</a:t>
            </a:r>
            <a:r>
              <a:rPr lang="en-IE" sz="3600" dirty="0">
                <a:latin typeface="Roboto"/>
              </a:rPr>
              <a:t> del </a:t>
            </a:r>
            <a:r>
              <a:rPr lang="en-IE" sz="3600" dirty="0" err="1">
                <a:latin typeface="Roboto"/>
              </a:rPr>
              <a:t>problema</a:t>
            </a:r>
            <a:r>
              <a:rPr lang="en-IE" sz="3600" dirty="0">
                <a:latin typeface="Roboto"/>
              </a:rPr>
              <a:t> o </a:t>
            </a:r>
            <a:r>
              <a:rPr lang="en-IE" sz="3600" dirty="0" err="1">
                <a:latin typeface="Roboto"/>
              </a:rPr>
              <a:t>cambiar</a:t>
            </a:r>
            <a:r>
              <a:rPr lang="en-IE" sz="3600" dirty="0">
                <a:latin typeface="Roboto"/>
              </a:rPr>
              <a:t> </a:t>
            </a:r>
            <a:r>
              <a:rPr lang="en-IE" sz="3600" dirty="0" err="1">
                <a:latin typeface="Roboto"/>
              </a:rPr>
              <a:t>estado</a:t>
            </a:r>
            <a:r>
              <a:rPr lang="en-IE" sz="3600" dirty="0">
                <a:latin typeface="Roboto"/>
              </a:rPr>
              <a:t>)</a:t>
            </a:r>
            <a:br>
              <a:rPr lang="en-IE" sz="3600" dirty="0">
                <a:latin typeface="Roboto"/>
              </a:rPr>
            </a:br>
            <a:r>
              <a:rPr lang="en-IE" sz="3600" dirty="0">
                <a:latin typeface="Roboto"/>
              </a:rPr>
              <a:t>4- </a:t>
            </a:r>
            <a:r>
              <a:rPr lang="en-IE" sz="3600" dirty="0" err="1">
                <a:latin typeface="Roboto"/>
              </a:rPr>
              <a:t>Asociarse</a:t>
            </a:r>
            <a:r>
              <a:rPr lang="en-IE" sz="3600" dirty="0">
                <a:latin typeface="Roboto"/>
              </a:rPr>
              <a:t> la persona a los </a:t>
            </a:r>
            <a:r>
              <a:rPr lang="en-IE" sz="3600" dirty="0" err="1">
                <a:latin typeface="Roboto"/>
              </a:rPr>
              <a:t>recursos</a:t>
            </a:r>
            <a:r>
              <a:rPr lang="en-IE" sz="3600" dirty="0">
                <a:latin typeface="Roboto"/>
              </a:rPr>
              <a:t> que </a:t>
            </a:r>
            <a:r>
              <a:rPr lang="en-IE" sz="3600" dirty="0" err="1">
                <a:latin typeface="Roboto"/>
              </a:rPr>
              <a:t>necesita</a:t>
            </a:r>
            <a:r>
              <a:rPr lang="en-IE" sz="3600" dirty="0">
                <a:latin typeface="Roboto"/>
              </a:rPr>
              <a:t> (</a:t>
            </a:r>
            <a:r>
              <a:rPr lang="en-IE" sz="3600" dirty="0" err="1">
                <a:latin typeface="Roboto"/>
              </a:rPr>
              <a:t>buscar</a:t>
            </a:r>
            <a:r>
              <a:rPr lang="en-IE" sz="3600" dirty="0">
                <a:latin typeface="Roboto"/>
              </a:rPr>
              <a:t> </a:t>
            </a:r>
            <a:r>
              <a:rPr lang="en-IE" sz="3600" dirty="0" err="1">
                <a:latin typeface="Roboto"/>
              </a:rPr>
              <a:t>recursos</a:t>
            </a:r>
            <a:r>
              <a:rPr lang="en-IE" sz="3600" dirty="0">
                <a:latin typeface="Roboto"/>
              </a:rPr>
              <a:t>)</a:t>
            </a:r>
            <a:br>
              <a:rPr lang="en-IE" sz="3600" dirty="0">
                <a:latin typeface="Roboto"/>
              </a:rPr>
            </a:br>
            <a:r>
              <a:rPr lang="en-IE" sz="3600" dirty="0">
                <a:latin typeface="Roboto"/>
              </a:rPr>
              <a:t>5- </a:t>
            </a:r>
            <a:r>
              <a:rPr lang="en-IE" sz="3600" dirty="0" err="1">
                <a:latin typeface="Roboto"/>
              </a:rPr>
              <a:t>Asociar</a:t>
            </a:r>
            <a:r>
              <a:rPr lang="en-IE" sz="3600" dirty="0">
                <a:latin typeface="Roboto"/>
              </a:rPr>
              <a:t> los </a:t>
            </a:r>
            <a:r>
              <a:rPr lang="en-IE" sz="3600" dirty="0" err="1">
                <a:latin typeface="Roboto"/>
              </a:rPr>
              <a:t>recursos</a:t>
            </a:r>
            <a:r>
              <a:rPr lang="en-IE" sz="3600" dirty="0">
                <a:latin typeface="Roboto"/>
              </a:rPr>
              <a:t> que </a:t>
            </a:r>
            <a:r>
              <a:rPr lang="en-IE" sz="3600" dirty="0" err="1">
                <a:latin typeface="Roboto"/>
              </a:rPr>
              <a:t>necesita</a:t>
            </a:r>
            <a:r>
              <a:rPr lang="en-IE" sz="3600" dirty="0">
                <a:latin typeface="Roboto"/>
              </a:rPr>
              <a:t> al </a:t>
            </a:r>
            <a:r>
              <a:rPr lang="en-IE" sz="3600" dirty="0" err="1">
                <a:latin typeface="Roboto"/>
              </a:rPr>
              <a:t>momento</a:t>
            </a:r>
            <a:r>
              <a:rPr lang="en-IE" sz="3600" dirty="0">
                <a:latin typeface="Roboto"/>
              </a:rPr>
              <a:t> </a:t>
            </a:r>
            <a:r>
              <a:rPr lang="en-IE" sz="3600" dirty="0" err="1">
                <a:latin typeface="Roboto"/>
              </a:rPr>
              <a:t>problema</a:t>
            </a:r>
            <a:r>
              <a:rPr lang="en-IE" sz="3600" dirty="0">
                <a:latin typeface="Roboto"/>
              </a:rPr>
              <a:t> o </a:t>
            </a:r>
            <a:r>
              <a:rPr lang="en-IE" sz="3600" dirty="0" err="1">
                <a:latin typeface="Roboto"/>
              </a:rPr>
              <a:t>donde</a:t>
            </a:r>
            <a:r>
              <a:rPr lang="en-IE" sz="3600" dirty="0">
                <a:latin typeface="Roboto"/>
              </a:rPr>
              <a:t> los </a:t>
            </a:r>
            <a:r>
              <a:rPr lang="en-IE" sz="3600" dirty="0" err="1">
                <a:latin typeface="Roboto"/>
              </a:rPr>
              <a:t>necesita</a:t>
            </a:r>
            <a:br>
              <a:rPr lang="en-IE" sz="3600" dirty="0">
                <a:latin typeface="Roboto"/>
              </a:rPr>
            </a:br>
            <a:r>
              <a:rPr lang="en-IE" sz="3600" dirty="0">
                <a:latin typeface="Roboto"/>
              </a:rPr>
              <a:t>6- </a:t>
            </a:r>
            <a:r>
              <a:rPr lang="en-IE" sz="3600" dirty="0" err="1">
                <a:latin typeface="Roboto"/>
              </a:rPr>
              <a:t>Asociar</a:t>
            </a:r>
            <a:r>
              <a:rPr lang="en-IE" sz="3600" dirty="0">
                <a:latin typeface="Roboto"/>
              </a:rPr>
              <a:t> los </a:t>
            </a:r>
            <a:r>
              <a:rPr lang="en-IE" sz="3600" dirty="0" err="1">
                <a:latin typeface="Roboto"/>
              </a:rPr>
              <a:t>recursos</a:t>
            </a:r>
            <a:r>
              <a:rPr lang="en-IE" sz="3600" dirty="0">
                <a:latin typeface="Roboto"/>
              </a:rPr>
              <a:t> al </a:t>
            </a:r>
            <a:r>
              <a:rPr lang="en-IE" sz="3600" dirty="0" err="1">
                <a:latin typeface="Roboto"/>
              </a:rPr>
              <a:t>futuro</a:t>
            </a:r>
            <a:endParaRPr lang="en-IE" sz="3600" dirty="0">
              <a:latin typeface="Roboto"/>
            </a:endParaRPr>
          </a:p>
        </p:txBody>
      </p:sp>
      <p:pic>
        <p:nvPicPr>
          <p:cNvPr id="3" name="Picture 2">
            <a:extLst>
              <a:ext uri="{FF2B5EF4-FFF2-40B4-BE49-F238E27FC236}">
                <a16:creationId xmlns:a16="http://schemas.microsoft.com/office/drawing/2014/main" id="{5566AD76-6E13-41B8-99A9-34FB2F88129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7711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975541" y="2467384"/>
            <a:ext cx="10515600" cy="2852737"/>
          </a:xfrm>
        </p:spPr>
        <p:txBody>
          <a:bodyPr/>
          <a:lstStyle/>
          <a:p>
            <a:r>
              <a:rPr lang="en-IE" sz="4800" dirty="0" err="1">
                <a:latin typeface="Roboto"/>
              </a:rPr>
              <a:t>Comunicación</a:t>
            </a:r>
            <a:r>
              <a:rPr lang="en-IE" sz="4800" dirty="0">
                <a:latin typeface="Roboto"/>
              </a:rPr>
              <a:t> entre </a:t>
            </a:r>
            <a:r>
              <a:rPr lang="en-IE" sz="4800" dirty="0" err="1">
                <a:latin typeface="Roboto"/>
              </a:rPr>
              <a:t>partes</a:t>
            </a:r>
            <a:r>
              <a:rPr lang="en-IE" sz="4800" dirty="0">
                <a:latin typeface="Roboto"/>
              </a:rPr>
              <a:t> </a:t>
            </a:r>
            <a:r>
              <a:rPr lang="en-IE" sz="4800" dirty="0" err="1">
                <a:latin typeface="Roboto"/>
              </a:rPr>
              <a:t>subconscientes</a:t>
            </a:r>
            <a:r>
              <a:rPr lang="en-IE" sz="4800" dirty="0">
                <a:latin typeface="Roboto"/>
              </a:rPr>
              <a:t> (</a:t>
            </a:r>
            <a:r>
              <a:rPr lang="en-IE" sz="4800" dirty="0" err="1">
                <a:latin typeface="Roboto"/>
              </a:rPr>
              <a:t>intención</a:t>
            </a:r>
            <a:r>
              <a:rPr lang="en-IE" sz="4800" dirty="0">
                <a:latin typeface="Roboto"/>
              </a:rPr>
              <a:t> </a:t>
            </a:r>
            <a:r>
              <a:rPr lang="en-IE" sz="4800" dirty="0" err="1">
                <a:latin typeface="Roboto"/>
              </a:rPr>
              <a:t>positiva</a:t>
            </a:r>
            <a:r>
              <a:rPr lang="en-IE" sz="4800" dirty="0">
                <a:latin typeface="Roboto"/>
              </a:rPr>
              <a:t>) (con o sin </a:t>
            </a:r>
            <a:r>
              <a:rPr lang="en-IE" sz="4800" dirty="0" err="1">
                <a:latin typeface="Roboto"/>
              </a:rPr>
              <a:t>contenido</a:t>
            </a:r>
            <a:r>
              <a:rPr lang="en-IE" sz="4800" dirty="0">
                <a:latin typeface="Roboto"/>
              </a:rPr>
              <a:t>) </a:t>
            </a:r>
            <a:br>
              <a:rPr lang="en-IE" sz="4800" dirty="0">
                <a:latin typeface="Roboto"/>
              </a:rPr>
            </a:br>
            <a:br>
              <a:rPr lang="en-IE" sz="4800" dirty="0">
                <a:latin typeface="Roboto"/>
              </a:rPr>
            </a:br>
            <a:r>
              <a:rPr lang="en-IE" sz="4800" dirty="0" err="1">
                <a:latin typeface="Roboto"/>
              </a:rPr>
              <a:t>Reencuadre</a:t>
            </a:r>
            <a:r>
              <a:rPr lang="en-IE" sz="4800" dirty="0">
                <a:latin typeface="Roboto"/>
              </a:rPr>
              <a:t> </a:t>
            </a:r>
            <a:r>
              <a:rPr lang="en-IE" sz="4800" dirty="0" err="1">
                <a:latin typeface="Roboto"/>
              </a:rPr>
              <a:t>en</a:t>
            </a:r>
            <a:r>
              <a:rPr lang="en-IE" sz="4800" dirty="0">
                <a:latin typeface="Roboto"/>
              </a:rPr>
              <a:t> 6 </a:t>
            </a:r>
            <a:r>
              <a:rPr lang="en-IE" sz="4800" dirty="0" err="1">
                <a:latin typeface="Roboto"/>
              </a:rPr>
              <a:t>partes</a:t>
            </a:r>
            <a:r>
              <a:rPr lang="en-IE" sz="4800" dirty="0">
                <a:latin typeface="Roboto"/>
              </a:rPr>
              <a:t> (</a:t>
            </a:r>
            <a:r>
              <a:rPr lang="en-IE" sz="4800" dirty="0" err="1">
                <a:latin typeface="Roboto"/>
              </a:rPr>
              <a:t>descubrir</a:t>
            </a:r>
            <a:r>
              <a:rPr lang="en-IE" sz="4800" dirty="0">
                <a:latin typeface="Roboto"/>
              </a:rPr>
              <a:t> la </a:t>
            </a:r>
            <a:r>
              <a:rPr lang="en-IE" sz="4800" dirty="0" err="1">
                <a:latin typeface="Roboto"/>
              </a:rPr>
              <a:t>intención</a:t>
            </a:r>
            <a:r>
              <a:rPr lang="en-IE" sz="4800" dirty="0">
                <a:latin typeface="Roboto"/>
              </a:rPr>
              <a:t> </a:t>
            </a:r>
            <a:r>
              <a:rPr lang="en-IE" sz="4800" dirty="0" err="1">
                <a:latin typeface="Roboto"/>
              </a:rPr>
              <a:t>positiva</a:t>
            </a:r>
            <a:r>
              <a:rPr lang="en-IE" sz="4800" dirty="0">
                <a:latin typeface="Roboto"/>
              </a:rPr>
              <a:t> y </a:t>
            </a:r>
            <a:r>
              <a:rPr lang="en-IE" sz="4800" dirty="0" err="1">
                <a:latin typeface="Roboto"/>
              </a:rPr>
              <a:t>crear</a:t>
            </a:r>
            <a:r>
              <a:rPr lang="en-IE" sz="4800" dirty="0">
                <a:latin typeface="Roboto"/>
              </a:rPr>
              <a:t> </a:t>
            </a:r>
            <a:r>
              <a:rPr lang="en-IE" sz="4800" dirty="0" err="1">
                <a:latin typeface="Roboto"/>
              </a:rPr>
              <a:t>alternativas</a:t>
            </a:r>
            <a:r>
              <a:rPr lang="en-IE" sz="4800" dirty="0">
                <a:latin typeface="Roboto"/>
              </a:rPr>
              <a:t>)</a:t>
            </a:r>
          </a:p>
        </p:txBody>
      </p:sp>
      <p:pic>
        <p:nvPicPr>
          <p:cNvPr id="3" name="Picture 2">
            <a:extLst>
              <a:ext uri="{FF2B5EF4-FFF2-40B4-BE49-F238E27FC236}">
                <a16:creationId xmlns:a16="http://schemas.microsoft.com/office/drawing/2014/main" id="{5D59ED20-CA5A-44E9-87E0-A1899115309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5897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5ECF-EDB6-433B-8402-E237883049E9}"/>
              </a:ext>
            </a:extLst>
          </p:cNvPr>
          <p:cNvSpPr>
            <a:spLocks noGrp="1"/>
          </p:cNvSpPr>
          <p:nvPr>
            <p:ph type="title"/>
          </p:nvPr>
        </p:nvSpPr>
        <p:spPr>
          <a:xfrm>
            <a:off x="838200" y="2389006"/>
            <a:ext cx="10515600" cy="2852737"/>
          </a:xfrm>
        </p:spPr>
        <p:txBody>
          <a:bodyPr/>
          <a:lstStyle/>
          <a:p>
            <a:r>
              <a:rPr lang="en-IE" sz="4800" dirty="0" err="1">
                <a:latin typeface="Roboto"/>
              </a:rPr>
              <a:t>Anclajes</a:t>
            </a:r>
            <a:r>
              <a:rPr lang="en-IE" sz="4800" dirty="0">
                <a:latin typeface="Roboto"/>
              </a:rPr>
              <a:t>: </a:t>
            </a:r>
            <a:r>
              <a:rPr lang="en-IE" sz="4800" dirty="0" err="1">
                <a:latin typeface="Roboto"/>
              </a:rPr>
              <a:t>Proceso</a:t>
            </a:r>
            <a:r>
              <a:rPr lang="en-IE" sz="4800" dirty="0">
                <a:latin typeface="Roboto"/>
              </a:rPr>
              <a:t> por el que un </a:t>
            </a:r>
            <a:r>
              <a:rPr lang="en-IE" sz="4800" dirty="0" err="1">
                <a:latin typeface="Roboto"/>
              </a:rPr>
              <a:t>estímulo</a:t>
            </a:r>
            <a:r>
              <a:rPr lang="en-IE" sz="4800" dirty="0">
                <a:latin typeface="Roboto"/>
              </a:rPr>
              <a:t> (</a:t>
            </a:r>
            <a:r>
              <a:rPr lang="en-IE" sz="4800" dirty="0" err="1">
                <a:latin typeface="Roboto"/>
              </a:rPr>
              <a:t>interno</a:t>
            </a:r>
            <a:r>
              <a:rPr lang="en-IE" sz="4800" dirty="0">
                <a:latin typeface="Roboto"/>
              </a:rPr>
              <a:t> o </a:t>
            </a:r>
            <a:r>
              <a:rPr lang="en-IE" sz="4800" dirty="0" err="1">
                <a:latin typeface="Roboto"/>
              </a:rPr>
              <a:t>externo</a:t>
            </a:r>
            <a:r>
              <a:rPr lang="en-IE" sz="4800" dirty="0">
                <a:latin typeface="Roboto"/>
              </a:rPr>
              <a:t>) </a:t>
            </a:r>
            <a:r>
              <a:rPr lang="en-IE" sz="4800" dirty="0" err="1">
                <a:latin typeface="Roboto"/>
              </a:rPr>
              <a:t>activa</a:t>
            </a:r>
            <a:r>
              <a:rPr lang="en-IE" sz="4800" dirty="0">
                <a:latin typeface="Roboto"/>
              </a:rPr>
              <a:t> una </a:t>
            </a:r>
            <a:r>
              <a:rPr lang="en-IE" sz="4800" dirty="0" err="1">
                <a:latin typeface="Roboto"/>
              </a:rPr>
              <a:t>respuesta</a:t>
            </a:r>
            <a:r>
              <a:rPr lang="en-IE" sz="4800" dirty="0">
                <a:latin typeface="Roboto"/>
              </a:rPr>
              <a:t> (Pavlov)</a:t>
            </a:r>
            <a:br>
              <a:rPr lang="en-IE" sz="4800" dirty="0">
                <a:latin typeface="Roboto"/>
              </a:rPr>
            </a:br>
            <a:r>
              <a:rPr lang="en-IE" sz="4800" dirty="0">
                <a:latin typeface="Roboto"/>
              </a:rPr>
              <a:t>- “</a:t>
            </a:r>
            <a:r>
              <a:rPr lang="en-IE" sz="4800" dirty="0" err="1">
                <a:latin typeface="Roboto"/>
              </a:rPr>
              <a:t>Cuando</a:t>
            </a:r>
            <a:r>
              <a:rPr lang="en-IE" sz="4800" dirty="0">
                <a:latin typeface="Roboto"/>
              </a:rPr>
              <a:t> X </a:t>
            </a:r>
            <a:r>
              <a:rPr lang="en-IE" sz="4800" dirty="0" err="1">
                <a:latin typeface="Roboto"/>
              </a:rPr>
              <a:t>ocurre</a:t>
            </a:r>
            <a:r>
              <a:rPr lang="en-IE" sz="4800" dirty="0">
                <a:latin typeface="Roboto"/>
              </a:rPr>
              <a:t>, me </a:t>
            </a:r>
            <a:r>
              <a:rPr lang="en-IE" sz="4800" dirty="0" err="1">
                <a:latin typeface="Roboto"/>
              </a:rPr>
              <a:t>siento</a:t>
            </a:r>
            <a:r>
              <a:rPr lang="en-IE" sz="4800" dirty="0">
                <a:latin typeface="Roboto"/>
              </a:rPr>
              <a:t> Y “</a:t>
            </a:r>
            <a:br>
              <a:rPr lang="en-IE" sz="4800" dirty="0">
                <a:latin typeface="Roboto"/>
              </a:rPr>
            </a:br>
            <a:r>
              <a:rPr lang="en-IE" sz="4800" dirty="0">
                <a:latin typeface="Roboto"/>
              </a:rPr>
              <a:t>“</a:t>
            </a:r>
            <a:r>
              <a:rPr lang="en-IE" sz="4800" dirty="0" err="1">
                <a:latin typeface="Roboto"/>
              </a:rPr>
              <a:t>Cuando</a:t>
            </a:r>
            <a:r>
              <a:rPr lang="en-IE" sz="4800" dirty="0">
                <a:latin typeface="Roboto"/>
              </a:rPr>
              <a:t> </a:t>
            </a:r>
            <a:r>
              <a:rPr lang="en-IE" sz="4800" dirty="0" err="1">
                <a:latin typeface="Roboto"/>
              </a:rPr>
              <a:t>veo</a:t>
            </a:r>
            <a:r>
              <a:rPr lang="en-IE" sz="4800" dirty="0">
                <a:latin typeface="Roboto"/>
              </a:rPr>
              <a:t> a mi </a:t>
            </a:r>
            <a:r>
              <a:rPr lang="en-IE" sz="4800" dirty="0" err="1">
                <a:latin typeface="Roboto"/>
              </a:rPr>
              <a:t>perro</a:t>
            </a:r>
            <a:r>
              <a:rPr lang="en-IE" sz="4800" dirty="0">
                <a:latin typeface="Roboto"/>
              </a:rPr>
              <a:t>, me </a:t>
            </a:r>
            <a:r>
              <a:rPr lang="en-IE" sz="4800" dirty="0" err="1">
                <a:latin typeface="Roboto"/>
              </a:rPr>
              <a:t>siento</a:t>
            </a:r>
            <a:r>
              <a:rPr lang="en-IE" sz="4800" dirty="0">
                <a:latin typeface="Roboto"/>
              </a:rPr>
              <a:t> </a:t>
            </a:r>
            <a:r>
              <a:rPr lang="en-IE" sz="4800" dirty="0" err="1">
                <a:latin typeface="Roboto"/>
              </a:rPr>
              <a:t>tranquilo</a:t>
            </a:r>
            <a:r>
              <a:rPr lang="en-IE" sz="4800" dirty="0">
                <a:latin typeface="Roboto"/>
              </a:rPr>
              <a:t>”</a:t>
            </a:r>
          </a:p>
        </p:txBody>
      </p:sp>
      <p:pic>
        <p:nvPicPr>
          <p:cNvPr id="3" name="Picture 2">
            <a:extLst>
              <a:ext uri="{FF2B5EF4-FFF2-40B4-BE49-F238E27FC236}">
                <a16:creationId xmlns:a16="http://schemas.microsoft.com/office/drawing/2014/main" id="{C282A2C4-FD84-4974-9418-67F88B732F9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01274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5ECF-EDB6-433B-8402-E237883049E9}"/>
              </a:ext>
            </a:extLst>
          </p:cNvPr>
          <p:cNvSpPr>
            <a:spLocks noGrp="1"/>
          </p:cNvSpPr>
          <p:nvPr>
            <p:ph type="title"/>
          </p:nvPr>
        </p:nvSpPr>
        <p:spPr/>
        <p:txBody>
          <a:bodyPr/>
          <a:lstStyle/>
          <a:p>
            <a:r>
              <a:rPr lang="en-IE" sz="5400" dirty="0" err="1">
                <a:latin typeface="Roboto"/>
              </a:rPr>
              <a:t>Colapsar</a:t>
            </a:r>
            <a:r>
              <a:rPr lang="en-IE" sz="5400" dirty="0">
                <a:latin typeface="Roboto"/>
              </a:rPr>
              <a:t> </a:t>
            </a:r>
            <a:r>
              <a:rPr lang="en-IE" sz="5400" dirty="0" err="1">
                <a:latin typeface="Roboto"/>
              </a:rPr>
              <a:t>anclajes</a:t>
            </a:r>
            <a:r>
              <a:rPr lang="en-IE" sz="5400" dirty="0">
                <a:latin typeface="Roboto"/>
              </a:rPr>
              <a:t> (</a:t>
            </a:r>
            <a:r>
              <a:rPr lang="en-IE" sz="5400" dirty="0" err="1">
                <a:latin typeface="Roboto"/>
              </a:rPr>
              <a:t>cortocircuito</a:t>
            </a:r>
            <a:r>
              <a:rPr lang="en-IE" sz="5400" dirty="0">
                <a:latin typeface="Roboto"/>
              </a:rPr>
              <a:t> neuronal)</a:t>
            </a:r>
          </a:p>
        </p:txBody>
      </p:sp>
      <p:pic>
        <p:nvPicPr>
          <p:cNvPr id="3" name="Picture 2">
            <a:extLst>
              <a:ext uri="{FF2B5EF4-FFF2-40B4-BE49-F238E27FC236}">
                <a16:creationId xmlns:a16="http://schemas.microsoft.com/office/drawing/2014/main" id="{58A4AEC0-8848-4573-AC89-F376F1EBA24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85703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87333-921E-49A9-9CFE-F40DA952614D}"/>
              </a:ext>
            </a:extLst>
          </p:cNvPr>
          <p:cNvSpPr>
            <a:spLocks noGrp="1"/>
          </p:cNvSpPr>
          <p:nvPr>
            <p:ph type="title"/>
          </p:nvPr>
        </p:nvSpPr>
        <p:spPr/>
        <p:txBody>
          <a:bodyPr/>
          <a:lstStyle/>
          <a:p>
            <a:r>
              <a:rPr lang="en-IE" sz="5400" dirty="0">
                <a:latin typeface="Roboto"/>
              </a:rPr>
              <a:t>Mirada A </a:t>
            </a:r>
            <a:r>
              <a:rPr lang="en-IE" sz="5400" dirty="0" err="1">
                <a:latin typeface="Roboto"/>
              </a:rPr>
              <a:t>Través</a:t>
            </a:r>
            <a:r>
              <a:rPr lang="en-IE" sz="5400" dirty="0">
                <a:latin typeface="Roboto"/>
              </a:rPr>
              <a:t> De Ojos De Amor</a:t>
            </a:r>
          </a:p>
        </p:txBody>
      </p:sp>
      <p:pic>
        <p:nvPicPr>
          <p:cNvPr id="3" name="Picture 2">
            <a:extLst>
              <a:ext uri="{FF2B5EF4-FFF2-40B4-BE49-F238E27FC236}">
                <a16:creationId xmlns:a16="http://schemas.microsoft.com/office/drawing/2014/main" id="{4DD62645-090F-45F3-9EF1-53E2164B7DB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6578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92FB-BE15-4AC5-8C12-6FA66754B81F}"/>
              </a:ext>
            </a:extLst>
          </p:cNvPr>
          <p:cNvSpPr>
            <a:spLocks noGrp="1"/>
          </p:cNvSpPr>
          <p:nvPr>
            <p:ph type="title"/>
          </p:nvPr>
        </p:nvSpPr>
        <p:spPr/>
        <p:txBody>
          <a:bodyPr/>
          <a:lstStyle/>
          <a:p>
            <a:r>
              <a:rPr lang="en-IE" dirty="0"/>
              <a:t>La Rueda </a:t>
            </a:r>
            <a:r>
              <a:rPr lang="en-IE" dirty="0" err="1"/>
              <a:t>Giratoria</a:t>
            </a:r>
            <a:r>
              <a:rPr lang="en-IE" dirty="0"/>
              <a:t> (</a:t>
            </a:r>
            <a:r>
              <a:rPr lang="en-IE" dirty="0" err="1"/>
              <a:t>Reverso</a:t>
            </a:r>
            <a:r>
              <a:rPr lang="en-IE" dirty="0"/>
              <a:t>) – Para la </a:t>
            </a:r>
            <a:r>
              <a:rPr lang="en-IE" dirty="0" err="1"/>
              <a:t>ansiedad</a:t>
            </a:r>
            <a:endParaRPr lang="en-IE" dirty="0"/>
          </a:p>
        </p:txBody>
      </p:sp>
      <p:pic>
        <p:nvPicPr>
          <p:cNvPr id="3" name="Picture 2">
            <a:extLst>
              <a:ext uri="{FF2B5EF4-FFF2-40B4-BE49-F238E27FC236}">
                <a16:creationId xmlns:a16="http://schemas.microsoft.com/office/drawing/2014/main" id="{9F8172B8-4C74-4E4C-AAB6-6D7B85DE828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19821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D624-88E0-42F8-95AB-FCFADF00B6A0}"/>
              </a:ext>
            </a:extLst>
          </p:cNvPr>
          <p:cNvSpPr>
            <a:spLocks noGrp="1"/>
          </p:cNvSpPr>
          <p:nvPr>
            <p:ph type="title"/>
          </p:nvPr>
        </p:nvSpPr>
        <p:spPr/>
        <p:txBody>
          <a:bodyPr/>
          <a:lstStyle/>
          <a:p>
            <a:r>
              <a:rPr lang="en-IE" sz="5400" dirty="0" err="1">
                <a:latin typeface="Roboto"/>
              </a:rPr>
              <a:t>Submodalidades</a:t>
            </a:r>
            <a:r>
              <a:rPr lang="en-IE" sz="5400" dirty="0">
                <a:latin typeface="Roboto"/>
              </a:rPr>
              <a:t> (</a:t>
            </a:r>
            <a:r>
              <a:rPr lang="en-IE" sz="5400" dirty="0" err="1">
                <a:latin typeface="Roboto"/>
              </a:rPr>
              <a:t>cambiar</a:t>
            </a:r>
            <a:r>
              <a:rPr lang="en-IE" sz="5400" dirty="0">
                <a:latin typeface="Roboto"/>
              </a:rPr>
              <a:t>/</a:t>
            </a:r>
            <a:r>
              <a:rPr lang="en-IE" sz="5400" dirty="0" err="1">
                <a:latin typeface="Roboto"/>
              </a:rPr>
              <a:t>modificar</a:t>
            </a:r>
            <a:r>
              <a:rPr lang="en-IE" sz="5400" dirty="0">
                <a:latin typeface="Roboto"/>
              </a:rPr>
              <a:t> la </a:t>
            </a:r>
            <a:r>
              <a:rPr lang="en-IE" sz="5400" dirty="0" err="1">
                <a:latin typeface="Roboto"/>
              </a:rPr>
              <a:t>foto</a:t>
            </a:r>
            <a:r>
              <a:rPr lang="en-IE" sz="5400" dirty="0">
                <a:latin typeface="Roboto"/>
              </a:rPr>
              <a:t>/imagen mental que </a:t>
            </a:r>
            <a:r>
              <a:rPr lang="en-IE" sz="5400" dirty="0" err="1">
                <a:latin typeface="Roboto"/>
              </a:rPr>
              <a:t>tiene</a:t>
            </a:r>
            <a:r>
              <a:rPr lang="en-IE" sz="5400" dirty="0">
                <a:latin typeface="Roboto"/>
              </a:rPr>
              <a:t> la persona </a:t>
            </a:r>
            <a:r>
              <a:rPr lang="en-IE" sz="5400" dirty="0" err="1">
                <a:latin typeface="Roboto"/>
              </a:rPr>
              <a:t>sobre</a:t>
            </a:r>
            <a:r>
              <a:rPr lang="en-IE" sz="5400" dirty="0">
                <a:latin typeface="Roboto"/>
              </a:rPr>
              <a:t> </a:t>
            </a:r>
            <a:r>
              <a:rPr lang="en-IE" sz="5400" dirty="0" err="1">
                <a:latin typeface="Roboto"/>
              </a:rPr>
              <a:t>su</a:t>
            </a:r>
            <a:r>
              <a:rPr lang="en-IE" sz="5400" dirty="0">
                <a:latin typeface="Roboto"/>
              </a:rPr>
              <a:t> </a:t>
            </a:r>
            <a:r>
              <a:rPr lang="en-IE" sz="5400" dirty="0" err="1">
                <a:latin typeface="Roboto"/>
              </a:rPr>
              <a:t>realidad</a:t>
            </a:r>
            <a:r>
              <a:rPr lang="en-IE" sz="5400" dirty="0">
                <a:latin typeface="Roboto"/>
              </a:rPr>
              <a:t>)</a:t>
            </a:r>
          </a:p>
        </p:txBody>
      </p:sp>
      <p:pic>
        <p:nvPicPr>
          <p:cNvPr id="3" name="Picture 2">
            <a:extLst>
              <a:ext uri="{FF2B5EF4-FFF2-40B4-BE49-F238E27FC236}">
                <a16:creationId xmlns:a16="http://schemas.microsoft.com/office/drawing/2014/main" id="{914BB9E1-ADBC-47DE-BE30-ABF8A9AEA6C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59808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D4E4-3095-4903-A894-2F7FF33EDFCE}"/>
              </a:ext>
            </a:extLst>
          </p:cNvPr>
          <p:cNvSpPr>
            <a:spLocks noGrp="1"/>
          </p:cNvSpPr>
          <p:nvPr>
            <p:ph type="title"/>
          </p:nvPr>
        </p:nvSpPr>
        <p:spPr/>
        <p:txBody>
          <a:bodyPr/>
          <a:lstStyle/>
          <a:p>
            <a:r>
              <a:rPr lang="en-IE" sz="5400" dirty="0">
                <a:latin typeface="Roboto"/>
              </a:rPr>
              <a:t>Blow Out Compulsion (</a:t>
            </a:r>
            <a:r>
              <a:rPr lang="en-IE" sz="5400" dirty="0" err="1">
                <a:latin typeface="Roboto"/>
              </a:rPr>
              <a:t>Aversión</a:t>
            </a:r>
            <a:r>
              <a:rPr lang="en-IE" sz="5400" dirty="0">
                <a:latin typeface="Roboto"/>
              </a:rPr>
              <a:t>)</a:t>
            </a:r>
            <a:br>
              <a:rPr lang="en-IE" sz="5400" dirty="0">
                <a:latin typeface="Roboto"/>
              </a:rPr>
            </a:br>
            <a:r>
              <a:rPr lang="en-IE" sz="5400" dirty="0">
                <a:latin typeface="Roboto"/>
              </a:rPr>
              <a:t>(</a:t>
            </a:r>
            <a:r>
              <a:rPr lang="en-IE" sz="5400" dirty="0" err="1">
                <a:latin typeface="Roboto"/>
              </a:rPr>
              <a:t>Apagar</a:t>
            </a:r>
            <a:r>
              <a:rPr lang="en-IE" sz="5400" dirty="0">
                <a:latin typeface="Roboto"/>
              </a:rPr>
              <a:t> </a:t>
            </a:r>
            <a:r>
              <a:rPr lang="en-IE" sz="5400" dirty="0" err="1">
                <a:latin typeface="Roboto"/>
              </a:rPr>
              <a:t>Compulsiones</a:t>
            </a:r>
            <a:r>
              <a:rPr lang="en-IE" sz="5400" dirty="0">
                <a:latin typeface="Roboto"/>
              </a:rPr>
              <a:t>)</a:t>
            </a:r>
          </a:p>
        </p:txBody>
      </p:sp>
      <p:pic>
        <p:nvPicPr>
          <p:cNvPr id="3" name="Picture 2">
            <a:extLst>
              <a:ext uri="{FF2B5EF4-FFF2-40B4-BE49-F238E27FC236}">
                <a16:creationId xmlns:a16="http://schemas.microsoft.com/office/drawing/2014/main" id="{DC0AB214-79B8-4865-97A4-FCF3DA4880C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6578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6184-1AEA-4977-B170-FAF4BAE5A950}"/>
              </a:ext>
            </a:extLst>
          </p:cNvPr>
          <p:cNvSpPr>
            <a:spLocks noGrp="1"/>
          </p:cNvSpPr>
          <p:nvPr>
            <p:ph type="title"/>
          </p:nvPr>
        </p:nvSpPr>
        <p:spPr/>
        <p:txBody>
          <a:bodyPr/>
          <a:lstStyle/>
          <a:p>
            <a:r>
              <a:rPr lang="en-IE" sz="5400" dirty="0">
                <a:latin typeface="Roboto"/>
              </a:rPr>
              <a:t>NOTA: Si </a:t>
            </a:r>
            <a:r>
              <a:rPr lang="en-IE" sz="5400" dirty="0" err="1">
                <a:latin typeface="Roboto"/>
              </a:rPr>
              <a:t>puede</a:t>
            </a:r>
            <a:r>
              <a:rPr lang="en-IE" sz="5400" dirty="0">
                <a:latin typeface="Roboto"/>
              </a:rPr>
              <a:t> </a:t>
            </a:r>
            <a:r>
              <a:rPr lang="en-IE" sz="5400" dirty="0" err="1">
                <a:latin typeface="Roboto"/>
              </a:rPr>
              <a:t>incrementar</a:t>
            </a:r>
            <a:r>
              <a:rPr lang="en-IE" sz="5400" dirty="0">
                <a:latin typeface="Roboto"/>
              </a:rPr>
              <a:t> la </a:t>
            </a:r>
            <a:r>
              <a:rPr lang="en-IE" sz="5400" dirty="0" err="1">
                <a:latin typeface="Roboto"/>
              </a:rPr>
              <a:t>compulsión</a:t>
            </a:r>
            <a:r>
              <a:rPr lang="en-IE" sz="5400" dirty="0">
                <a:latin typeface="Roboto"/>
              </a:rPr>
              <a:t>, </a:t>
            </a:r>
            <a:r>
              <a:rPr lang="en-IE" sz="5400" dirty="0" err="1">
                <a:latin typeface="Roboto"/>
              </a:rPr>
              <a:t>puede</a:t>
            </a:r>
            <a:r>
              <a:rPr lang="en-IE" sz="5400" dirty="0">
                <a:latin typeface="Roboto"/>
              </a:rPr>
              <a:t> </a:t>
            </a:r>
            <a:r>
              <a:rPr lang="en-IE" sz="5400" dirty="0" err="1">
                <a:latin typeface="Roboto"/>
              </a:rPr>
              <a:t>reducirla</a:t>
            </a:r>
            <a:r>
              <a:rPr lang="en-IE" sz="5400" dirty="0">
                <a:latin typeface="Roboto"/>
              </a:rPr>
              <a:t> </a:t>
            </a:r>
            <a:r>
              <a:rPr lang="en-IE" sz="5400" dirty="0" err="1">
                <a:latin typeface="Roboto"/>
              </a:rPr>
              <a:t>también</a:t>
            </a:r>
            <a:r>
              <a:rPr lang="en-IE" sz="5400" dirty="0">
                <a:latin typeface="Roboto"/>
              </a:rPr>
              <a:t> (comida)</a:t>
            </a:r>
          </a:p>
        </p:txBody>
      </p:sp>
      <p:pic>
        <p:nvPicPr>
          <p:cNvPr id="3" name="Picture 2">
            <a:extLst>
              <a:ext uri="{FF2B5EF4-FFF2-40B4-BE49-F238E27FC236}">
                <a16:creationId xmlns:a16="http://schemas.microsoft.com/office/drawing/2014/main" id="{AE2FF5A7-DC60-4040-98FF-37368B8D548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10821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2442-CAF8-4E0B-958A-DBD01FB158D3}"/>
              </a:ext>
            </a:extLst>
          </p:cNvPr>
          <p:cNvSpPr>
            <a:spLocks noGrp="1"/>
          </p:cNvSpPr>
          <p:nvPr>
            <p:ph type="title"/>
          </p:nvPr>
        </p:nvSpPr>
        <p:spPr/>
        <p:txBody>
          <a:bodyPr/>
          <a:lstStyle/>
          <a:p>
            <a:r>
              <a:rPr lang="en-IE" sz="5400" dirty="0"/>
              <a:t>RESUMEN DE LO APRENDIDO EL DÍA ANTERIOR</a:t>
            </a:r>
          </a:p>
        </p:txBody>
      </p:sp>
      <p:pic>
        <p:nvPicPr>
          <p:cNvPr id="3" name="Picture 2">
            <a:extLst>
              <a:ext uri="{FF2B5EF4-FFF2-40B4-BE49-F238E27FC236}">
                <a16:creationId xmlns:a16="http://schemas.microsoft.com/office/drawing/2014/main" id="{EF32F9EA-5AEC-4DBB-A7AC-B6026681DDC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314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E09D-A191-4F57-968D-F7BBEC20F19D}"/>
              </a:ext>
            </a:extLst>
          </p:cNvPr>
          <p:cNvSpPr>
            <a:spLocks noGrp="1"/>
          </p:cNvSpPr>
          <p:nvPr>
            <p:ph type="title"/>
          </p:nvPr>
        </p:nvSpPr>
        <p:spPr/>
        <p:txBody>
          <a:bodyPr/>
          <a:lstStyle/>
          <a:p>
            <a:r>
              <a:rPr lang="en-IE" sz="5400" dirty="0" err="1">
                <a:latin typeface="Roboto"/>
              </a:rPr>
              <a:t>Metáforas</a:t>
            </a:r>
            <a:r>
              <a:rPr lang="en-IE" sz="5400" dirty="0">
                <a:latin typeface="Roboto"/>
              </a:rPr>
              <a:t> (</a:t>
            </a:r>
            <a:r>
              <a:rPr lang="en-IE" sz="5400" dirty="0" err="1">
                <a:latin typeface="Roboto"/>
              </a:rPr>
              <a:t>soltar</a:t>
            </a:r>
            <a:r>
              <a:rPr lang="en-IE" sz="5400" dirty="0">
                <a:latin typeface="Roboto"/>
              </a:rPr>
              <a:t> </a:t>
            </a:r>
            <a:r>
              <a:rPr lang="en-IE" sz="5400" dirty="0" err="1">
                <a:latin typeface="Roboto"/>
              </a:rPr>
              <a:t>piedras</a:t>
            </a:r>
            <a:r>
              <a:rPr lang="en-IE" sz="5400" dirty="0">
                <a:latin typeface="Roboto"/>
              </a:rPr>
              <a:t> de la mochila, </a:t>
            </a:r>
            <a:r>
              <a:rPr lang="en-IE" sz="5400" dirty="0" err="1">
                <a:latin typeface="Roboto"/>
              </a:rPr>
              <a:t>cruzar</a:t>
            </a:r>
            <a:r>
              <a:rPr lang="en-IE" sz="5400" dirty="0">
                <a:latin typeface="Roboto"/>
              </a:rPr>
              <a:t> el </a:t>
            </a:r>
            <a:r>
              <a:rPr lang="en-IE" sz="5400" dirty="0" err="1">
                <a:latin typeface="Roboto"/>
              </a:rPr>
              <a:t>puente</a:t>
            </a:r>
            <a:r>
              <a:rPr lang="en-IE" sz="5400" dirty="0">
                <a:latin typeface="Roboto"/>
              </a:rPr>
              <a:t> al </a:t>
            </a:r>
            <a:r>
              <a:rPr lang="en-IE" sz="5400" dirty="0" err="1">
                <a:latin typeface="Roboto"/>
              </a:rPr>
              <a:t>lado</a:t>
            </a:r>
            <a:r>
              <a:rPr lang="en-IE" sz="5400" dirty="0">
                <a:latin typeface="Roboto"/>
              </a:rPr>
              <a:t> </a:t>
            </a:r>
            <a:r>
              <a:rPr lang="en-IE" sz="5400" dirty="0" err="1">
                <a:latin typeface="Roboto"/>
              </a:rPr>
              <a:t>saludable</a:t>
            </a:r>
            <a:r>
              <a:rPr lang="en-IE" sz="5400" dirty="0">
                <a:latin typeface="Roboto"/>
              </a:rPr>
              <a:t>, </a:t>
            </a:r>
            <a:r>
              <a:rPr lang="en-IE" sz="5400" dirty="0" err="1">
                <a:latin typeface="Roboto"/>
              </a:rPr>
              <a:t>globos</a:t>
            </a:r>
            <a:r>
              <a:rPr lang="en-IE" sz="5400" dirty="0">
                <a:latin typeface="Roboto"/>
              </a:rPr>
              <a:t> </a:t>
            </a:r>
            <a:r>
              <a:rPr lang="en-IE" sz="5400" dirty="0" err="1">
                <a:latin typeface="Roboto"/>
              </a:rPr>
              <a:t>imaginarios</a:t>
            </a:r>
            <a:r>
              <a:rPr lang="en-IE" sz="5400" dirty="0">
                <a:latin typeface="Roboto"/>
              </a:rPr>
              <a:t>)</a:t>
            </a:r>
          </a:p>
        </p:txBody>
      </p:sp>
      <p:pic>
        <p:nvPicPr>
          <p:cNvPr id="3" name="Picture 2">
            <a:extLst>
              <a:ext uri="{FF2B5EF4-FFF2-40B4-BE49-F238E27FC236}">
                <a16:creationId xmlns:a16="http://schemas.microsoft.com/office/drawing/2014/main" id="{11B4ECFE-A4AB-45B2-AC11-D6E6274BFE2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56159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CFF0-9F65-40F7-A160-A7450FA02AAE}"/>
              </a:ext>
            </a:extLst>
          </p:cNvPr>
          <p:cNvSpPr>
            <a:spLocks noGrp="1"/>
          </p:cNvSpPr>
          <p:nvPr>
            <p:ph type="title"/>
          </p:nvPr>
        </p:nvSpPr>
        <p:spPr/>
        <p:txBody>
          <a:bodyPr/>
          <a:lstStyle/>
          <a:p>
            <a:r>
              <a:rPr lang="en-IE" sz="5400" dirty="0" err="1">
                <a:latin typeface="Roboto"/>
              </a:rPr>
              <a:t>Cruce</a:t>
            </a:r>
            <a:r>
              <a:rPr lang="en-IE" sz="5400" dirty="0">
                <a:latin typeface="Roboto"/>
              </a:rPr>
              <a:t> de </a:t>
            </a:r>
            <a:r>
              <a:rPr lang="en-IE" sz="5400" dirty="0" err="1">
                <a:latin typeface="Roboto"/>
              </a:rPr>
              <a:t>caminos</a:t>
            </a:r>
            <a:r>
              <a:rPr lang="en-IE" sz="5400" dirty="0">
                <a:latin typeface="Roboto"/>
              </a:rPr>
              <a:t>/</a:t>
            </a:r>
            <a:r>
              <a:rPr lang="en-IE" sz="5400" dirty="0" err="1">
                <a:latin typeface="Roboto"/>
              </a:rPr>
              <a:t>carreteras</a:t>
            </a:r>
            <a:r>
              <a:rPr lang="en-IE" sz="5400" dirty="0">
                <a:latin typeface="Roboto"/>
              </a:rPr>
              <a:t> (</a:t>
            </a:r>
            <a:r>
              <a:rPr lang="en-IE" sz="5400" dirty="0" err="1">
                <a:latin typeface="Roboto"/>
              </a:rPr>
              <a:t>camino</a:t>
            </a:r>
            <a:r>
              <a:rPr lang="en-IE" sz="5400" dirty="0">
                <a:latin typeface="Roboto"/>
              </a:rPr>
              <a:t> del </a:t>
            </a:r>
            <a:r>
              <a:rPr lang="en-IE" sz="5400" dirty="0" err="1">
                <a:latin typeface="Roboto"/>
              </a:rPr>
              <a:t>cambio</a:t>
            </a:r>
            <a:r>
              <a:rPr lang="en-IE" sz="5400" dirty="0">
                <a:latin typeface="Roboto"/>
              </a:rPr>
              <a:t> vs. </a:t>
            </a:r>
            <a:r>
              <a:rPr lang="en-IE" sz="5400" dirty="0" err="1">
                <a:latin typeface="Roboto"/>
              </a:rPr>
              <a:t>camino</a:t>
            </a:r>
            <a:r>
              <a:rPr lang="en-IE" sz="5400" dirty="0">
                <a:latin typeface="Roboto"/>
              </a:rPr>
              <a:t> de no </a:t>
            </a:r>
            <a:r>
              <a:rPr lang="en-IE" sz="5400" dirty="0" err="1">
                <a:latin typeface="Roboto"/>
              </a:rPr>
              <a:t>hacer</a:t>
            </a:r>
            <a:r>
              <a:rPr lang="en-IE" sz="5400" dirty="0">
                <a:latin typeface="Roboto"/>
              </a:rPr>
              <a:t> nada)</a:t>
            </a:r>
          </a:p>
        </p:txBody>
      </p:sp>
      <p:pic>
        <p:nvPicPr>
          <p:cNvPr id="3" name="Picture 2">
            <a:extLst>
              <a:ext uri="{FF2B5EF4-FFF2-40B4-BE49-F238E27FC236}">
                <a16:creationId xmlns:a16="http://schemas.microsoft.com/office/drawing/2014/main" id="{B5A04995-8695-44E7-ACAD-813371081BB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0555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68DF-ADB9-4B4E-8EBD-243136679D5C}"/>
              </a:ext>
            </a:extLst>
          </p:cNvPr>
          <p:cNvSpPr>
            <a:spLocks noGrp="1"/>
          </p:cNvSpPr>
          <p:nvPr>
            <p:ph type="title"/>
          </p:nvPr>
        </p:nvSpPr>
        <p:spPr/>
        <p:txBody>
          <a:bodyPr/>
          <a:lstStyle/>
          <a:p>
            <a:r>
              <a:rPr lang="en-IE" sz="5400" dirty="0" err="1">
                <a:latin typeface="Roboto"/>
              </a:rPr>
              <a:t>Reflejo</a:t>
            </a:r>
            <a:r>
              <a:rPr lang="en-IE" sz="5400" dirty="0">
                <a:latin typeface="Roboto"/>
              </a:rPr>
              <a:t> </a:t>
            </a:r>
            <a:r>
              <a:rPr lang="en-IE" sz="5400" dirty="0" err="1">
                <a:latin typeface="Roboto"/>
              </a:rPr>
              <a:t>en</a:t>
            </a:r>
            <a:r>
              <a:rPr lang="en-IE" sz="5400" dirty="0">
                <a:latin typeface="Roboto"/>
              </a:rPr>
              <a:t> el Espejo (</a:t>
            </a:r>
            <a:r>
              <a:rPr lang="en-IE" sz="5400" dirty="0" err="1">
                <a:latin typeface="Roboto"/>
              </a:rPr>
              <a:t>Sentir</a:t>
            </a:r>
            <a:r>
              <a:rPr lang="en-IE" sz="5400" dirty="0">
                <a:latin typeface="Roboto"/>
              </a:rPr>
              <a:t> la </a:t>
            </a:r>
            <a:r>
              <a:rPr lang="en-IE" sz="5400" dirty="0" err="1">
                <a:latin typeface="Roboto"/>
              </a:rPr>
              <a:t>nueva</a:t>
            </a:r>
            <a:r>
              <a:rPr lang="en-IE" sz="5400" dirty="0">
                <a:latin typeface="Roboto"/>
              </a:rPr>
              <a:t> imagen)</a:t>
            </a:r>
          </a:p>
        </p:txBody>
      </p:sp>
      <p:pic>
        <p:nvPicPr>
          <p:cNvPr id="3" name="Picture 2">
            <a:extLst>
              <a:ext uri="{FF2B5EF4-FFF2-40B4-BE49-F238E27FC236}">
                <a16:creationId xmlns:a16="http://schemas.microsoft.com/office/drawing/2014/main" id="{D84CF1DC-1051-413D-BC8C-A0646592A87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37887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70E8-558F-498B-BAB5-EA9D96655E2A}"/>
              </a:ext>
            </a:extLst>
          </p:cNvPr>
          <p:cNvSpPr>
            <a:spLocks noGrp="1"/>
          </p:cNvSpPr>
          <p:nvPr>
            <p:ph type="title"/>
          </p:nvPr>
        </p:nvSpPr>
        <p:spPr/>
        <p:txBody>
          <a:bodyPr/>
          <a:lstStyle/>
          <a:p>
            <a:r>
              <a:rPr lang="en-IE" sz="4800" dirty="0" err="1">
                <a:latin typeface="Roboto"/>
              </a:rPr>
              <a:t>Conexión</a:t>
            </a:r>
            <a:r>
              <a:rPr lang="en-IE" sz="4800" dirty="0">
                <a:latin typeface="Roboto"/>
              </a:rPr>
              <a:t> </a:t>
            </a:r>
            <a:r>
              <a:rPr lang="en-IE" sz="4800" dirty="0" err="1">
                <a:latin typeface="Roboto"/>
              </a:rPr>
              <a:t>mente-cuerpo-estómago</a:t>
            </a:r>
            <a:endParaRPr lang="en-IE" sz="4800" dirty="0">
              <a:latin typeface="Roboto"/>
            </a:endParaRPr>
          </a:p>
        </p:txBody>
      </p:sp>
      <p:pic>
        <p:nvPicPr>
          <p:cNvPr id="3" name="Picture 2">
            <a:extLst>
              <a:ext uri="{FF2B5EF4-FFF2-40B4-BE49-F238E27FC236}">
                <a16:creationId xmlns:a16="http://schemas.microsoft.com/office/drawing/2014/main" id="{C802171F-DF44-4BA7-9CCC-549419BEDE4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714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70E8-558F-498B-BAB5-EA9D96655E2A}"/>
              </a:ext>
            </a:extLst>
          </p:cNvPr>
          <p:cNvSpPr>
            <a:spLocks noGrp="1"/>
          </p:cNvSpPr>
          <p:nvPr>
            <p:ph type="title"/>
          </p:nvPr>
        </p:nvSpPr>
        <p:spPr>
          <a:xfrm>
            <a:off x="1668340" y="2200702"/>
            <a:ext cx="12619031" cy="1634319"/>
          </a:xfrm>
        </p:spPr>
        <p:txBody>
          <a:bodyPr/>
          <a:lstStyle/>
          <a:p>
            <a:r>
              <a:rPr lang="en-IE" sz="5400" dirty="0">
                <a:latin typeface="Roboto"/>
              </a:rPr>
              <a:t>Sala de control mental</a:t>
            </a:r>
            <a:br>
              <a:rPr lang="en-IE" sz="5400" dirty="0">
                <a:latin typeface="Roboto"/>
              </a:rPr>
            </a:br>
            <a:r>
              <a:rPr lang="en-IE" sz="5400" dirty="0">
                <a:latin typeface="Roboto"/>
              </a:rPr>
              <a:t> (</a:t>
            </a:r>
            <a:r>
              <a:rPr lang="en-IE" sz="5400" dirty="0" err="1">
                <a:latin typeface="Roboto"/>
              </a:rPr>
              <a:t>botones</a:t>
            </a:r>
            <a:r>
              <a:rPr lang="en-IE" sz="5400" dirty="0">
                <a:latin typeface="Roboto"/>
              </a:rPr>
              <a:t> y </a:t>
            </a:r>
            <a:r>
              <a:rPr lang="en-IE" sz="5400" dirty="0" err="1">
                <a:latin typeface="Roboto"/>
              </a:rPr>
              <a:t>palancas</a:t>
            </a:r>
            <a:r>
              <a:rPr lang="en-IE" sz="5400" dirty="0">
                <a:latin typeface="Roboto"/>
              </a:rPr>
              <a:t>) </a:t>
            </a:r>
          </a:p>
        </p:txBody>
      </p:sp>
      <p:pic>
        <p:nvPicPr>
          <p:cNvPr id="3" name="Picture 2">
            <a:extLst>
              <a:ext uri="{FF2B5EF4-FFF2-40B4-BE49-F238E27FC236}">
                <a16:creationId xmlns:a16="http://schemas.microsoft.com/office/drawing/2014/main" id="{1B1F38B3-AB17-43E1-B788-589C987BBC4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1006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68DF-ADB9-4B4E-8EBD-243136679D5C}"/>
              </a:ext>
            </a:extLst>
          </p:cNvPr>
          <p:cNvSpPr>
            <a:spLocks noGrp="1"/>
          </p:cNvSpPr>
          <p:nvPr>
            <p:ph type="title"/>
          </p:nvPr>
        </p:nvSpPr>
        <p:spPr/>
        <p:txBody>
          <a:bodyPr/>
          <a:lstStyle/>
          <a:p>
            <a:r>
              <a:rPr lang="en-IE" sz="5400" dirty="0" err="1">
                <a:latin typeface="Roboto"/>
              </a:rPr>
              <a:t>Otras</a:t>
            </a:r>
            <a:r>
              <a:rPr lang="en-IE" sz="5400" dirty="0">
                <a:latin typeface="Roboto"/>
              </a:rPr>
              <a:t> </a:t>
            </a:r>
            <a:r>
              <a:rPr lang="en-IE" sz="5400" dirty="0" err="1">
                <a:latin typeface="Roboto"/>
              </a:rPr>
              <a:t>herramientas</a:t>
            </a:r>
            <a:r>
              <a:rPr lang="en-IE" sz="5400" dirty="0">
                <a:latin typeface="Roboto"/>
              </a:rPr>
              <a:t> que se </a:t>
            </a:r>
            <a:r>
              <a:rPr lang="en-IE" sz="5400" dirty="0" err="1">
                <a:latin typeface="Roboto"/>
              </a:rPr>
              <a:t>pueden</a:t>
            </a:r>
            <a:r>
              <a:rPr lang="en-IE" sz="5400" dirty="0">
                <a:latin typeface="Roboto"/>
              </a:rPr>
              <a:t> </a:t>
            </a:r>
            <a:r>
              <a:rPr lang="en-IE" sz="5400" dirty="0" err="1">
                <a:latin typeface="Roboto"/>
              </a:rPr>
              <a:t>utilizar</a:t>
            </a:r>
            <a:r>
              <a:rPr lang="en-IE" sz="5400" dirty="0">
                <a:latin typeface="Roboto"/>
              </a:rPr>
              <a:t>: </a:t>
            </a:r>
            <a:r>
              <a:rPr lang="en-IE" sz="5400" dirty="0" err="1">
                <a:latin typeface="Roboto"/>
              </a:rPr>
              <a:t>Regresiones</a:t>
            </a:r>
            <a:r>
              <a:rPr lang="en-IE" sz="5400" dirty="0">
                <a:latin typeface="Roboto"/>
              </a:rPr>
              <a:t> </a:t>
            </a:r>
            <a:r>
              <a:rPr lang="en-IE" sz="5400" dirty="0" err="1">
                <a:latin typeface="Roboto"/>
              </a:rPr>
              <a:t>Multilineales</a:t>
            </a:r>
            <a:r>
              <a:rPr lang="en-IE" sz="5400" dirty="0">
                <a:latin typeface="Roboto"/>
              </a:rPr>
              <a:t> </a:t>
            </a:r>
            <a:r>
              <a:rPr lang="en-IE" sz="5400" dirty="0" err="1">
                <a:latin typeface="Roboto"/>
              </a:rPr>
              <a:t>Seguras</a:t>
            </a:r>
            <a:r>
              <a:rPr lang="en-IE" sz="5400" dirty="0">
                <a:latin typeface="Roboto"/>
              </a:rPr>
              <a:t> Y A </a:t>
            </a:r>
            <a:r>
              <a:rPr lang="en-IE" sz="5400" dirty="0" err="1">
                <a:latin typeface="Roboto"/>
              </a:rPr>
              <a:t>Vidas</a:t>
            </a:r>
            <a:r>
              <a:rPr lang="en-IE" sz="5400" dirty="0">
                <a:latin typeface="Roboto"/>
              </a:rPr>
              <a:t> </a:t>
            </a:r>
            <a:r>
              <a:rPr lang="en-IE" sz="5400" dirty="0" err="1">
                <a:latin typeface="Roboto"/>
              </a:rPr>
              <a:t>Pasadas</a:t>
            </a:r>
            <a:endParaRPr lang="en-IE" sz="5400" dirty="0">
              <a:latin typeface="Roboto"/>
            </a:endParaRPr>
          </a:p>
        </p:txBody>
      </p:sp>
      <p:pic>
        <p:nvPicPr>
          <p:cNvPr id="3" name="Picture 2">
            <a:extLst>
              <a:ext uri="{FF2B5EF4-FFF2-40B4-BE49-F238E27FC236}">
                <a16:creationId xmlns:a16="http://schemas.microsoft.com/office/drawing/2014/main" id="{27AAE1E5-5AA8-4982-89E6-E97136CC549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74833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400" dirty="0">
                <a:latin typeface="Roboto"/>
              </a:rPr>
              <a:t>NOTA: Durante una </a:t>
            </a:r>
            <a:r>
              <a:rPr lang="en-IE" sz="4400" dirty="0" err="1">
                <a:latin typeface="Roboto"/>
              </a:rPr>
              <a:t>regresión</a:t>
            </a:r>
            <a:r>
              <a:rPr lang="en-IE" sz="4400" dirty="0">
                <a:latin typeface="Roboto"/>
              </a:rPr>
              <a:t>, se </a:t>
            </a:r>
            <a:r>
              <a:rPr lang="en-IE" sz="4400" dirty="0" err="1">
                <a:latin typeface="Roboto"/>
              </a:rPr>
              <a:t>pude</a:t>
            </a:r>
            <a:r>
              <a:rPr lang="en-IE" sz="4400" dirty="0">
                <a:latin typeface="Roboto"/>
              </a:rPr>
              <a:t> </a:t>
            </a:r>
            <a:r>
              <a:rPr lang="en-IE" sz="4400" dirty="0" err="1">
                <a:latin typeface="Roboto"/>
              </a:rPr>
              <a:t>utilizar</a:t>
            </a:r>
            <a:r>
              <a:rPr lang="en-IE" sz="4400" dirty="0">
                <a:latin typeface="Roboto"/>
              </a:rPr>
              <a:t> </a:t>
            </a:r>
            <a:r>
              <a:rPr lang="en-IE" sz="4400" dirty="0" err="1">
                <a:latin typeface="Roboto"/>
              </a:rPr>
              <a:t>Terapia</a:t>
            </a:r>
            <a:r>
              <a:rPr lang="en-IE" sz="4400" dirty="0">
                <a:latin typeface="Roboto"/>
              </a:rPr>
              <a:t> de </a:t>
            </a:r>
            <a:r>
              <a:rPr lang="en-IE" sz="4400" dirty="0" err="1">
                <a:latin typeface="Roboto"/>
              </a:rPr>
              <a:t>Partes</a:t>
            </a:r>
            <a:r>
              <a:rPr lang="en-IE" sz="4400" dirty="0">
                <a:latin typeface="Roboto"/>
              </a:rPr>
              <a:t> (</a:t>
            </a:r>
            <a:r>
              <a:rPr lang="en-IE" sz="4400" dirty="0" err="1">
                <a:latin typeface="Roboto"/>
              </a:rPr>
              <a:t>reencuadre</a:t>
            </a:r>
            <a:r>
              <a:rPr lang="en-IE" sz="4400" dirty="0">
                <a:latin typeface="Roboto"/>
              </a:rPr>
              <a:t> </a:t>
            </a:r>
            <a:r>
              <a:rPr lang="en-IE" sz="4400" dirty="0" err="1">
                <a:latin typeface="Roboto"/>
              </a:rPr>
              <a:t>en</a:t>
            </a:r>
            <a:r>
              <a:rPr lang="en-IE" sz="4400" dirty="0">
                <a:latin typeface="Roboto"/>
              </a:rPr>
              <a:t> 6 pasos) o </a:t>
            </a:r>
            <a:r>
              <a:rPr lang="en-IE" sz="4400" dirty="0" err="1">
                <a:latin typeface="Roboto"/>
              </a:rPr>
              <a:t>Terapia</a:t>
            </a:r>
            <a:r>
              <a:rPr lang="en-IE" sz="4400" dirty="0">
                <a:latin typeface="Roboto"/>
              </a:rPr>
              <a:t> de </a:t>
            </a:r>
            <a:r>
              <a:rPr lang="en-IE" sz="4400" dirty="0" err="1">
                <a:latin typeface="Roboto"/>
              </a:rPr>
              <a:t>Perdón</a:t>
            </a:r>
            <a:r>
              <a:rPr lang="en-IE" sz="4400" dirty="0">
                <a:latin typeface="Roboto"/>
              </a:rPr>
              <a:t> </a:t>
            </a:r>
            <a:r>
              <a:rPr lang="en-IE" sz="4400" dirty="0" err="1">
                <a:latin typeface="Roboto"/>
              </a:rPr>
              <a:t>si</a:t>
            </a:r>
            <a:r>
              <a:rPr lang="en-IE" sz="4400" dirty="0">
                <a:latin typeface="Roboto"/>
              </a:rPr>
              <a:t> es </a:t>
            </a:r>
            <a:r>
              <a:rPr lang="en-IE" sz="4400" dirty="0" err="1">
                <a:latin typeface="Roboto"/>
              </a:rPr>
              <a:t>necesario</a:t>
            </a:r>
            <a:r>
              <a:rPr lang="en-IE" sz="4400" dirty="0">
                <a:latin typeface="Roboto"/>
              </a:rPr>
              <a:t>.</a:t>
            </a:r>
            <a:br>
              <a:rPr lang="en-IE" sz="4400" dirty="0">
                <a:latin typeface="Roboto"/>
              </a:rPr>
            </a:br>
            <a:br>
              <a:rPr lang="en-IE" sz="4400" dirty="0">
                <a:latin typeface="Roboto"/>
              </a:rPr>
            </a:br>
            <a:r>
              <a:rPr lang="en-IE" sz="4400" dirty="0">
                <a:latin typeface="Roboto"/>
              </a:rPr>
              <a:t>NO SIEMPRE ES NECESARIO</a:t>
            </a:r>
          </a:p>
        </p:txBody>
      </p:sp>
      <p:pic>
        <p:nvPicPr>
          <p:cNvPr id="3" name="Picture 2">
            <a:extLst>
              <a:ext uri="{FF2B5EF4-FFF2-40B4-BE49-F238E27FC236}">
                <a16:creationId xmlns:a16="http://schemas.microsoft.com/office/drawing/2014/main" id="{0FB3C21F-9CCF-467E-8523-16A287D7E7C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7324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D3-2AD5-4287-9867-48A3BFA724A3}"/>
              </a:ext>
            </a:extLst>
          </p:cNvPr>
          <p:cNvSpPr>
            <a:spLocks noGrp="1"/>
          </p:cNvSpPr>
          <p:nvPr>
            <p:ph type="title"/>
          </p:nvPr>
        </p:nvSpPr>
        <p:spPr/>
        <p:txBody>
          <a:bodyPr/>
          <a:lstStyle/>
          <a:p>
            <a:r>
              <a:rPr lang="en-IE" sz="4800" dirty="0" err="1">
                <a:latin typeface="Roboto"/>
              </a:rPr>
              <a:t>Regresión</a:t>
            </a:r>
            <a:r>
              <a:rPr lang="en-IE" sz="4800" dirty="0">
                <a:latin typeface="Roboto"/>
              </a:rPr>
              <a:t> a </a:t>
            </a:r>
            <a:r>
              <a:rPr lang="en-IE" sz="4800" dirty="0" err="1">
                <a:latin typeface="Roboto"/>
              </a:rPr>
              <a:t>recursos</a:t>
            </a:r>
            <a:r>
              <a:rPr lang="en-IE" sz="4800" dirty="0">
                <a:latin typeface="Roboto"/>
              </a:rPr>
              <a:t> </a:t>
            </a:r>
            <a:r>
              <a:rPr lang="en-IE" sz="4800" dirty="0" err="1">
                <a:latin typeface="Roboto"/>
              </a:rPr>
              <a:t>positivos</a:t>
            </a:r>
            <a:endParaRPr lang="en-IE" sz="4800" dirty="0">
              <a:latin typeface="Roboto"/>
            </a:endParaRPr>
          </a:p>
        </p:txBody>
      </p:sp>
      <p:pic>
        <p:nvPicPr>
          <p:cNvPr id="3" name="Picture 2">
            <a:extLst>
              <a:ext uri="{FF2B5EF4-FFF2-40B4-BE49-F238E27FC236}">
                <a16:creationId xmlns:a16="http://schemas.microsoft.com/office/drawing/2014/main" id="{41A686AD-5446-4376-8F39-EC47B0459B0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817472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E09D-A191-4F57-968D-F7BBEC20F19D}"/>
              </a:ext>
            </a:extLst>
          </p:cNvPr>
          <p:cNvSpPr>
            <a:spLocks noGrp="1"/>
          </p:cNvSpPr>
          <p:nvPr>
            <p:ph type="title"/>
          </p:nvPr>
        </p:nvSpPr>
        <p:spPr/>
        <p:txBody>
          <a:bodyPr/>
          <a:lstStyle/>
          <a:p>
            <a:r>
              <a:rPr lang="en-IE" sz="5400" dirty="0">
                <a:latin typeface="Roboto"/>
              </a:rPr>
              <a:t>Doble </a:t>
            </a:r>
            <a:r>
              <a:rPr lang="en-IE" sz="5400" dirty="0" err="1">
                <a:latin typeface="Roboto"/>
              </a:rPr>
              <a:t>percepción</a:t>
            </a:r>
            <a:r>
              <a:rPr lang="en-IE" sz="5400" dirty="0">
                <a:latin typeface="Roboto"/>
              </a:rPr>
              <a:t> (</a:t>
            </a:r>
            <a:r>
              <a:rPr lang="en-IE" sz="5400" dirty="0" err="1">
                <a:latin typeface="Roboto"/>
              </a:rPr>
              <a:t>sentir</a:t>
            </a:r>
            <a:r>
              <a:rPr lang="en-IE" sz="5400" dirty="0">
                <a:latin typeface="Roboto"/>
              </a:rPr>
              <a:t> el </a:t>
            </a:r>
            <a:r>
              <a:rPr lang="en-IE" sz="5400" dirty="0" err="1">
                <a:latin typeface="Roboto"/>
              </a:rPr>
              <a:t>sufrimiento</a:t>
            </a:r>
            <a:r>
              <a:rPr lang="en-IE" sz="5400" dirty="0">
                <a:latin typeface="Roboto"/>
              </a:rPr>
              <a:t> o la </a:t>
            </a:r>
            <a:r>
              <a:rPr lang="en-IE" sz="5400" dirty="0" err="1">
                <a:latin typeface="Roboto"/>
              </a:rPr>
              <a:t>alegria</a:t>
            </a:r>
            <a:r>
              <a:rPr lang="en-IE" sz="5400" dirty="0">
                <a:latin typeface="Roboto"/>
              </a:rPr>
              <a:t> </a:t>
            </a:r>
            <a:r>
              <a:rPr lang="en-IE" sz="5400" dirty="0" err="1">
                <a:latin typeface="Roboto"/>
              </a:rPr>
              <a:t>desde</a:t>
            </a:r>
            <a:r>
              <a:rPr lang="en-IE" sz="5400" dirty="0">
                <a:latin typeface="Roboto"/>
              </a:rPr>
              <a:t> los </a:t>
            </a:r>
            <a:r>
              <a:rPr lang="en-IE" sz="5400" dirty="0" err="1">
                <a:latin typeface="Roboto"/>
              </a:rPr>
              <a:t>ojos</a:t>
            </a:r>
            <a:r>
              <a:rPr lang="en-IE" sz="5400" dirty="0">
                <a:latin typeface="Roboto"/>
              </a:rPr>
              <a:t> del amor)</a:t>
            </a:r>
          </a:p>
        </p:txBody>
      </p:sp>
      <p:pic>
        <p:nvPicPr>
          <p:cNvPr id="3" name="Picture 2">
            <a:extLst>
              <a:ext uri="{FF2B5EF4-FFF2-40B4-BE49-F238E27FC236}">
                <a16:creationId xmlns:a16="http://schemas.microsoft.com/office/drawing/2014/main" id="{6FD890B8-C635-40CF-8B5D-44362FB21CE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0247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05D8-D385-4072-BCDE-FB875E540767}"/>
              </a:ext>
            </a:extLst>
          </p:cNvPr>
          <p:cNvSpPr>
            <a:spLocks noGrp="1"/>
          </p:cNvSpPr>
          <p:nvPr>
            <p:ph type="title"/>
          </p:nvPr>
        </p:nvSpPr>
        <p:spPr/>
        <p:txBody>
          <a:bodyPr/>
          <a:lstStyle/>
          <a:p>
            <a:r>
              <a:rPr lang="en-IE" sz="5400" dirty="0" err="1">
                <a:latin typeface="Roboto"/>
              </a:rPr>
              <a:t>Modelo</a:t>
            </a:r>
            <a:r>
              <a:rPr lang="en-IE" sz="5400" dirty="0">
                <a:latin typeface="Roboto"/>
              </a:rPr>
              <a:t> </a:t>
            </a:r>
            <a:r>
              <a:rPr lang="en-IE" sz="5400" dirty="0" err="1">
                <a:latin typeface="Roboto"/>
              </a:rPr>
              <a:t>Rápido</a:t>
            </a:r>
            <a:r>
              <a:rPr lang="en-IE" sz="5400" dirty="0">
                <a:latin typeface="Roboto"/>
              </a:rPr>
              <a:t> Para </a:t>
            </a:r>
            <a:r>
              <a:rPr lang="en-IE" sz="5400" dirty="0" err="1">
                <a:latin typeface="Roboto"/>
              </a:rPr>
              <a:t>Fobias</a:t>
            </a:r>
            <a:endParaRPr lang="en-IE" sz="5400" dirty="0">
              <a:latin typeface="Roboto"/>
            </a:endParaRPr>
          </a:p>
        </p:txBody>
      </p:sp>
      <p:pic>
        <p:nvPicPr>
          <p:cNvPr id="3" name="Picture 2">
            <a:extLst>
              <a:ext uri="{FF2B5EF4-FFF2-40B4-BE49-F238E27FC236}">
                <a16:creationId xmlns:a16="http://schemas.microsoft.com/office/drawing/2014/main" id="{3D4AB8F9-4977-4EB3-89DE-2C40FF4724D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17223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27000" b="-2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E09D-A191-4F57-968D-F7BBEC20F19D}"/>
              </a:ext>
            </a:extLst>
          </p:cNvPr>
          <p:cNvSpPr>
            <a:spLocks noGrp="1"/>
          </p:cNvSpPr>
          <p:nvPr>
            <p:ph type="title"/>
          </p:nvPr>
        </p:nvSpPr>
        <p:spPr/>
        <p:txBody>
          <a:bodyPr/>
          <a:lstStyle/>
          <a:p>
            <a:r>
              <a:rPr lang="en-IE" dirty="0" err="1"/>
              <a:t>Recordatorio</a:t>
            </a:r>
            <a:r>
              <a:rPr lang="en-IE" dirty="0"/>
              <a:t> de </a:t>
            </a:r>
            <a:r>
              <a:rPr lang="en-IE" dirty="0" err="1"/>
              <a:t>intervenciones</a:t>
            </a:r>
            <a:r>
              <a:rPr lang="en-IE" dirty="0"/>
              <a:t>  y </a:t>
            </a:r>
            <a:r>
              <a:rPr lang="en-IE" dirty="0" err="1"/>
              <a:t>estrategias</a:t>
            </a:r>
            <a:r>
              <a:rPr lang="en-IE" dirty="0"/>
              <a:t> con </a:t>
            </a:r>
            <a:r>
              <a:rPr lang="en-IE" dirty="0" err="1"/>
              <a:t>hipnosis</a:t>
            </a:r>
            <a:r>
              <a:rPr lang="en-IE" dirty="0"/>
              <a:t> para </a:t>
            </a:r>
            <a:r>
              <a:rPr lang="en-IE" dirty="0" err="1"/>
              <a:t>sesiones</a:t>
            </a:r>
            <a:r>
              <a:rPr lang="en-IE" dirty="0"/>
              <a:t>:</a:t>
            </a:r>
          </a:p>
        </p:txBody>
      </p:sp>
      <p:pic>
        <p:nvPicPr>
          <p:cNvPr id="3" name="Picture 2">
            <a:extLst>
              <a:ext uri="{FF2B5EF4-FFF2-40B4-BE49-F238E27FC236}">
                <a16:creationId xmlns:a16="http://schemas.microsoft.com/office/drawing/2014/main" id="{C24DBABE-C0D7-4B80-96AD-E50A0E55F84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62226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B63A-9656-44A7-99F1-E78F763755B0}"/>
              </a:ext>
            </a:extLst>
          </p:cNvPr>
          <p:cNvSpPr>
            <a:spLocks noGrp="1"/>
          </p:cNvSpPr>
          <p:nvPr>
            <p:ph type="title"/>
          </p:nvPr>
        </p:nvSpPr>
        <p:spPr>
          <a:xfrm>
            <a:off x="838200" y="2663326"/>
            <a:ext cx="10515600" cy="2852737"/>
          </a:xfrm>
        </p:spPr>
        <p:txBody>
          <a:bodyPr/>
          <a:lstStyle/>
          <a:p>
            <a:r>
              <a:rPr lang="en-IE" sz="5400" dirty="0" err="1">
                <a:latin typeface="Roboto"/>
              </a:rPr>
              <a:t>Sugestiones</a:t>
            </a:r>
            <a:r>
              <a:rPr lang="en-IE" sz="5400" dirty="0">
                <a:latin typeface="Roboto"/>
              </a:rPr>
              <a:t> </a:t>
            </a:r>
            <a:r>
              <a:rPr lang="en-IE" sz="5400" dirty="0" err="1">
                <a:latin typeface="Roboto"/>
              </a:rPr>
              <a:t>directas</a:t>
            </a:r>
            <a:br>
              <a:rPr lang="en-IE" sz="5400" dirty="0">
                <a:latin typeface="Roboto"/>
              </a:rPr>
            </a:br>
            <a:br>
              <a:rPr lang="en-IE" sz="5400" dirty="0">
                <a:latin typeface="Roboto"/>
              </a:rPr>
            </a:br>
            <a:r>
              <a:rPr lang="en-IE" sz="5400" dirty="0" err="1">
                <a:latin typeface="Roboto"/>
              </a:rPr>
              <a:t>Recuerda</a:t>
            </a:r>
            <a:r>
              <a:rPr lang="en-IE" sz="5400" dirty="0">
                <a:latin typeface="Roboto"/>
              </a:rPr>
              <a:t>: El script/</a:t>
            </a:r>
            <a:r>
              <a:rPr lang="en-IE" sz="5400" dirty="0" err="1">
                <a:latin typeface="Roboto"/>
              </a:rPr>
              <a:t>guión</a:t>
            </a:r>
            <a:r>
              <a:rPr lang="en-IE" sz="5400" dirty="0">
                <a:latin typeface="Roboto"/>
              </a:rPr>
              <a:t> de la </a:t>
            </a:r>
            <a:r>
              <a:rPr lang="en-IE" sz="5400" dirty="0" err="1">
                <a:latin typeface="Roboto"/>
              </a:rPr>
              <a:t>sesión</a:t>
            </a:r>
            <a:r>
              <a:rPr lang="en-IE" sz="5400" dirty="0">
                <a:latin typeface="Roboto"/>
              </a:rPr>
              <a:t> lo escribe </a:t>
            </a:r>
            <a:r>
              <a:rPr lang="en-IE" sz="5400" dirty="0" err="1">
                <a:latin typeface="Roboto"/>
              </a:rPr>
              <a:t>tu</a:t>
            </a:r>
            <a:r>
              <a:rPr lang="en-IE" sz="5400" dirty="0">
                <a:latin typeface="Roboto"/>
              </a:rPr>
              <a:t> </a:t>
            </a:r>
            <a:r>
              <a:rPr lang="en-IE" sz="5400" dirty="0" err="1">
                <a:latin typeface="Roboto"/>
              </a:rPr>
              <a:t>cliente</a:t>
            </a:r>
            <a:r>
              <a:rPr lang="en-IE" sz="5400" dirty="0">
                <a:latin typeface="Roboto"/>
              </a:rPr>
              <a:t>(Of = </a:t>
            </a:r>
            <a:r>
              <a:rPr lang="en-IE" sz="5400" dirty="0" err="1">
                <a:latin typeface="Roboto"/>
              </a:rPr>
              <a:t>Rc+Rs</a:t>
            </a:r>
            <a:r>
              <a:rPr lang="en-IE" sz="5400" dirty="0">
                <a:latin typeface="Roboto"/>
              </a:rPr>
              <a:t>)</a:t>
            </a:r>
          </a:p>
        </p:txBody>
      </p:sp>
      <p:pic>
        <p:nvPicPr>
          <p:cNvPr id="3" name="Picture 2">
            <a:extLst>
              <a:ext uri="{FF2B5EF4-FFF2-40B4-BE49-F238E27FC236}">
                <a16:creationId xmlns:a16="http://schemas.microsoft.com/office/drawing/2014/main" id="{E815CF66-3970-4E14-BD89-2FDB89AF4FA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73955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838-3DBC-4373-A911-935289B6DF39}"/>
              </a:ext>
            </a:extLst>
          </p:cNvPr>
          <p:cNvSpPr>
            <a:spLocks noGrp="1"/>
          </p:cNvSpPr>
          <p:nvPr>
            <p:ph type="title"/>
          </p:nvPr>
        </p:nvSpPr>
        <p:spPr>
          <a:xfrm>
            <a:off x="714284" y="3414441"/>
            <a:ext cx="10515600" cy="2852737"/>
          </a:xfrm>
        </p:spPr>
        <p:txBody>
          <a:bodyPr/>
          <a:lstStyle/>
          <a:p>
            <a:pPr>
              <a:lnSpc>
                <a:spcPct val="107000"/>
              </a:lnSpc>
              <a:spcAft>
                <a:spcPts val="800"/>
              </a:spcAft>
            </a:pPr>
            <a:r>
              <a:rPr lang="es-ES" sz="2400" b="1" dirty="0">
                <a:effectLst/>
                <a:latin typeface="Roboto" panose="02000000000000000000" pitchFamily="2" charset="0"/>
                <a:ea typeface="Roboto" panose="02000000000000000000" pitchFamily="2" charset="0"/>
                <a:cs typeface="Times New Roman" panose="02020603050405020304" pitchFamily="18" charset="0"/>
              </a:rPr>
              <a:t>PASOS PARA REALIZAR UNA SESIÓN DE HIPNOSIS CONVERSACIONAL OCULTA</a:t>
            </a:r>
            <a:br>
              <a:rPr lang="es-ES" sz="2400" dirty="0">
                <a:effectLst/>
                <a:latin typeface="Roboto" panose="02000000000000000000" pitchFamily="2" charset="0"/>
                <a:ea typeface="Roboto" panose="02000000000000000000" pitchFamily="2" charset="0"/>
                <a:cs typeface="Times New Roman" panose="02020603050405020304" pitchFamily="18" charset="0"/>
              </a:rPr>
            </a:b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1- INVESTIGAR (COACHING CON CURIOSIDAD) </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2 -  DESCUBRIR MOMENTOS SUBCONSCIENTES (ESCUCHA ACTIVA Y OBSERVA DETALLADAMENTE)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3- ASOCIAR Y DESCUBRIR QUÉ ASOCIACIÓN EXISTE ENTRE EL MOMENTO SUBCONSCIENTE Y EL PROBLEMA</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4- UTILIZAR LA INFORMACIÓN RECIBIDA PARA DESCUBRIR Y REVELAR POSIBLES SOLUCIONES (APRENDIZAJE)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5 – TESTEAR Y PUENTE AL FUTURO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6 -   MOMENTO CONSCIENTE</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s-ES" sz="2400" dirty="0">
                <a:effectLst/>
                <a:latin typeface="Roboto" panose="02000000000000000000" pitchFamily="2" charset="0"/>
                <a:ea typeface="Roboto" panose="02000000000000000000" pitchFamily="2" charset="0"/>
                <a:cs typeface="Times New Roman" panose="02020603050405020304" pitchFamily="18" charset="0"/>
              </a:rPr>
              <a:t>PASO 7 – BREVE RESUMEN DE LO APRENDIDO</a:t>
            </a:r>
            <a:br>
              <a:rPr lang="en-IE" sz="2400" dirty="0">
                <a:effectLst/>
                <a:latin typeface="Roboto" panose="02000000000000000000" pitchFamily="2" charset="0"/>
                <a:ea typeface="Roboto" panose="02000000000000000000" pitchFamily="2" charset="0"/>
                <a:cs typeface="Times New Roman" panose="02020603050405020304" pitchFamily="18" charset="0"/>
              </a:rPr>
            </a:br>
            <a:r>
              <a:rPr lang="en-IE" sz="2400" dirty="0">
                <a:effectLst/>
                <a:latin typeface="Roboto" panose="02000000000000000000" pitchFamily="2" charset="0"/>
                <a:ea typeface="Roboto" panose="02000000000000000000" pitchFamily="2" charset="0"/>
                <a:cs typeface="Times New Roman" panose="02020603050405020304" pitchFamily="18" charset="0"/>
              </a:rPr>
              <a:t>PASO 8 – CIERRE Y DESPEDIDA</a:t>
            </a:r>
            <a:br>
              <a:rPr lang="en-IE" sz="2400" dirty="0">
                <a:effectLst/>
                <a:latin typeface="Roboto" panose="02000000000000000000" pitchFamily="2" charset="0"/>
                <a:ea typeface="Roboto" panose="02000000000000000000" pitchFamily="2" charset="0"/>
                <a:cs typeface="Times New Roman" panose="02020603050405020304" pitchFamily="18" charset="0"/>
              </a:rPr>
            </a:br>
            <a:endParaRPr lang="en-IE" sz="2400" dirty="0">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00B19FE-753F-43FE-8FCD-7F5F22E5EEF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86533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5400" dirty="0">
                <a:latin typeface="Roboto"/>
              </a:rPr>
              <a:t>DOLOR POR PÉRDIDA DE SER QUERIDO (NO RESUELTA)</a:t>
            </a:r>
          </a:p>
        </p:txBody>
      </p:sp>
      <p:pic>
        <p:nvPicPr>
          <p:cNvPr id="3" name="Picture 2">
            <a:extLst>
              <a:ext uri="{FF2B5EF4-FFF2-40B4-BE49-F238E27FC236}">
                <a16:creationId xmlns:a16="http://schemas.microsoft.com/office/drawing/2014/main" id="{D997DEBA-1027-4695-BFB6-A8EA53A7673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15894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Técnicas</a:t>
            </a:r>
            <a:r>
              <a:rPr lang="en-IE" sz="4800" dirty="0">
                <a:latin typeface="Roboto"/>
              </a:rPr>
              <a:t>: </a:t>
            </a:r>
            <a:br>
              <a:rPr lang="en-IE" sz="4800" dirty="0">
                <a:latin typeface="Roboto"/>
              </a:rPr>
            </a:br>
            <a:r>
              <a:rPr lang="en-IE" sz="4800" dirty="0">
                <a:latin typeface="Roboto"/>
              </a:rPr>
              <a:t>- Volver al </a:t>
            </a:r>
            <a:r>
              <a:rPr lang="en-IE" sz="4800" dirty="0" err="1">
                <a:latin typeface="Roboto"/>
              </a:rPr>
              <a:t>último</a:t>
            </a:r>
            <a:r>
              <a:rPr lang="en-IE" sz="4800" dirty="0">
                <a:latin typeface="Roboto"/>
              </a:rPr>
              <a:t> </a:t>
            </a:r>
            <a:r>
              <a:rPr lang="en-IE" sz="4800" dirty="0" err="1">
                <a:latin typeface="Roboto"/>
              </a:rPr>
              <a:t>encuentro</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féliz</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sagrado</a:t>
            </a:r>
            <a:r>
              <a:rPr lang="en-IE" sz="4800" dirty="0">
                <a:latin typeface="Roboto"/>
              </a:rPr>
              <a:t> y </a:t>
            </a:r>
            <a:r>
              <a:rPr lang="en-IE" sz="4800" dirty="0" err="1">
                <a:latin typeface="Roboto"/>
              </a:rPr>
              <a:t>pedir</a:t>
            </a:r>
            <a:r>
              <a:rPr lang="en-IE" sz="4800" dirty="0">
                <a:latin typeface="Roboto"/>
              </a:rPr>
              <a:t> a la persona querida que </a:t>
            </a:r>
            <a:r>
              <a:rPr lang="en-IE" sz="4800" dirty="0" err="1">
                <a:latin typeface="Roboto"/>
              </a:rPr>
              <a:t>aparezca</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9F620F69-C72E-4B4E-B8F2-C2F881B5C15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83129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1223736" y="3747544"/>
            <a:ext cx="10515600" cy="2852737"/>
          </a:xfrm>
        </p:spPr>
        <p:txBody>
          <a:bodyPr/>
          <a:lstStyle/>
          <a:p>
            <a:r>
              <a:rPr lang="en-IE" sz="4800" dirty="0">
                <a:latin typeface="Roboto"/>
              </a:rPr>
              <a:t>Si son </a:t>
            </a:r>
            <a:r>
              <a:rPr lang="en-IE" sz="4800" dirty="0" err="1">
                <a:latin typeface="Roboto"/>
              </a:rPr>
              <a:t>varias</a:t>
            </a:r>
            <a:r>
              <a:rPr lang="en-IE" sz="4800" dirty="0">
                <a:latin typeface="Roboto"/>
              </a:rPr>
              <a:t> personas a las que se </a:t>
            </a:r>
            <a:r>
              <a:rPr lang="en-IE" sz="4800" dirty="0" err="1">
                <a:latin typeface="Roboto"/>
              </a:rPr>
              <a:t>desea</a:t>
            </a:r>
            <a:r>
              <a:rPr lang="en-IE" sz="4800" dirty="0">
                <a:latin typeface="Roboto"/>
              </a:rPr>
              <a:t> </a:t>
            </a:r>
            <a:r>
              <a:rPr lang="en-IE" sz="4800" dirty="0" err="1">
                <a:latin typeface="Roboto"/>
              </a:rPr>
              <a:t>despedir</a:t>
            </a:r>
            <a:r>
              <a:rPr lang="en-IE" sz="4800" dirty="0">
                <a:latin typeface="Roboto"/>
              </a:rPr>
              <a:t>: Se </a:t>
            </a:r>
            <a:r>
              <a:rPr lang="en-IE" sz="4800" dirty="0" err="1">
                <a:latin typeface="Roboto"/>
              </a:rPr>
              <a:t>puede</a:t>
            </a:r>
            <a:r>
              <a:rPr lang="en-IE" sz="4800" dirty="0">
                <a:latin typeface="Roboto"/>
              </a:rPr>
              <a:t> </a:t>
            </a:r>
            <a:r>
              <a:rPr lang="en-IE" sz="4800" dirty="0" err="1">
                <a:latin typeface="Roboto"/>
              </a:rPr>
              <a:t>utilizar</a:t>
            </a:r>
            <a:r>
              <a:rPr lang="en-IE" sz="4800" dirty="0">
                <a:latin typeface="Roboto"/>
              </a:rPr>
              <a:t> la </a:t>
            </a:r>
            <a:r>
              <a:rPr lang="en-IE" sz="4800" dirty="0" err="1">
                <a:latin typeface="Roboto"/>
              </a:rPr>
              <a:t>metáfora</a:t>
            </a:r>
            <a:r>
              <a:rPr lang="en-IE" sz="4800" dirty="0">
                <a:latin typeface="Roboto"/>
              </a:rPr>
              <a:t> del </a:t>
            </a:r>
            <a:r>
              <a:rPr lang="en-IE" sz="4800" dirty="0" err="1">
                <a:latin typeface="Roboto"/>
              </a:rPr>
              <a:t>tren</a:t>
            </a:r>
            <a:r>
              <a:rPr lang="en-IE" sz="4800" dirty="0">
                <a:latin typeface="Roboto"/>
              </a:rPr>
              <a:t> de la </a:t>
            </a:r>
            <a:r>
              <a:rPr lang="en-IE" sz="4800" dirty="0" err="1">
                <a:latin typeface="Roboto"/>
              </a:rPr>
              <a:t>vida</a:t>
            </a:r>
            <a:r>
              <a:rPr lang="en-IE" sz="4800" dirty="0">
                <a:latin typeface="Roboto"/>
              </a:rPr>
              <a:t>. “Los </a:t>
            </a:r>
            <a:r>
              <a:rPr lang="en-IE" sz="4800" dirty="0" err="1">
                <a:latin typeface="Roboto"/>
              </a:rPr>
              <a:t>viajeros</a:t>
            </a:r>
            <a:r>
              <a:rPr lang="en-IE" sz="4800" dirty="0">
                <a:latin typeface="Roboto"/>
              </a:rPr>
              <a:t> que se </a:t>
            </a:r>
            <a:r>
              <a:rPr lang="en-IE" sz="4800" dirty="0" err="1">
                <a:latin typeface="Roboto"/>
              </a:rPr>
              <a:t>despiden</a:t>
            </a:r>
            <a:r>
              <a:rPr lang="en-IE" sz="4800" dirty="0">
                <a:latin typeface="Roboto"/>
              </a:rPr>
              <a:t> se van </a:t>
            </a:r>
            <a:r>
              <a:rPr lang="en-IE" sz="4800" dirty="0" err="1">
                <a:latin typeface="Roboto"/>
              </a:rPr>
              <a:t>bajando</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estaciones</a:t>
            </a:r>
            <a:r>
              <a:rPr lang="en-IE" sz="4800" dirty="0">
                <a:latin typeface="Roboto"/>
              </a:rPr>
              <a:t> </a:t>
            </a:r>
            <a:r>
              <a:rPr lang="en-IE" sz="4800" dirty="0" err="1">
                <a:latin typeface="Roboto"/>
              </a:rPr>
              <a:t>correspondientes</a:t>
            </a:r>
            <a:r>
              <a:rPr lang="en-IE" sz="4800" dirty="0">
                <a:latin typeface="Roboto"/>
              </a:rPr>
              <a:t> y se </a:t>
            </a:r>
            <a:r>
              <a:rPr lang="en-IE" sz="4800" dirty="0" err="1">
                <a:latin typeface="Roboto"/>
              </a:rPr>
              <a:t>expresa</a:t>
            </a:r>
            <a:r>
              <a:rPr lang="en-IE" sz="4800" dirty="0">
                <a:latin typeface="Roboto"/>
              </a:rPr>
              <a:t> lo que les </a:t>
            </a:r>
            <a:r>
              <a:rPr lang="en-IE" sz="4800" dirty="0" err="1">
                <a:latin typeface="Roboto"/>
              </a:rPr>
              <a:t>hubiese</a:t>
            </a:r>
            <a:r>
              <a:rPr lang="en-IE" sz="4800" dirty="0">
                <a:latin typeface="Roboto"/>
              </a:rPr>
              <a:t> </a:t>
            </a:r>
            <a:r>
              <a:rPr lang="en-IE" sz="4800" dirty="0" err="1">
                <a:latin typeface="Roboto"/>
              </a:rPr>
              <a:t>gustado</a:t>
            </a:r>
            <a:r>
              <a:rPr lang="en-IE" sz="4800" dirty="0">
                <a:latin typeface="Roboto"/>
              </a:rPr>
              <a:t> </a:t>
            </a:r>
            <a:r>
              <a:rPr lang="en-IE" sz="4800" dirty="0" err="1">
                <a:latin typeface="Roboto"/>
              </a:rPr>
              <a:t>decir</a:t>
            </a:r>
            <a:r>
              <a:rPr lang="en-IE" sz="4800" dirty="0">
                <a:latin typeface="Roboto"/>
              </a:rPr>
              <a:t>” (</a:t>
            </a:r>
            <a:r>
              <a:rPr lang="en-IE" sz="4800" dirty="0" err="1">
                <a:latin typeface="Roboto"/>
              </a:rPr>
              <a:t>también</a:t>
            </a:r>
            <a:r>
              <a:rPr lang="en-IE" sz="4800" dirty="0">
                <a:latin typeface="Roboto"/>
              </a:rPr>
              <a:t> sin </a:t>
            </a:r>
            <a:r>
              <a:rPr lang="en-IE" sz="4800" dirty="0" err="1">
                <a:latin typeface="Roboto"/>
              </a:rPr>
              <a:t>contenido</a:t>
            </a:r>
            <a:r>
              <a:rPr lang="en-IE" sz="4800" dirty="0">
                <a:latin typeface="Roboto"/>
              </a:rPr>
              <a:t>)</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BA1EAC26-92D2-46C8-9D2C-688BF4742A0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5836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GESTALT (</a:t>
            </a:r>
            <a:r>
              <a:rPr lang="en-IE" sz="4800" dirty="0" err="1">
                <a:latin typeface="Roboto"/>
              </a:rPr>
              <a:t>cambio</a:t>
            </a:r>
            <a:r>
              <a:rPr lang="en-IE" sz="4800" dirty="0">
                <a:latin typeface="Roboto"/>
              </a:rPr>
              <a:t> de roles): </a:t>
            </a:r>
            <a:r>
              <a:rPr lang="en-IE" sz="4800" dirty="0" err="1">
                <a:latin typeface="Roboto"/>
              </a:rPr>
              <a:t>Dí</a:t>
            </a:r>
            <a:r>
              <a:rPr lang="en-IE" sz="4800" dirty="0">
                <a:latin typeface="Roboto"/>
              </a:rPr>
              <a:t> lo que </a:t>
            </a:r>
            <a:r>
              <a:rPr lang="en-IE" sz="4800" dirty="0" err="1">
                <a:latin typeface="Roboto"/>
              </a:rPr>
              <a:t>sientes</a:t>
            </a:r>
            <a:r>
              <a:rPr lang="en-IE" sz="4800" dirty="0">
                <a:latin typeface="Roboto"/>
              </a:rPr>
              <a:t>, </a:t>
            </a:r>
            <a:r>
              <a:rPr lang="en-IE" sz="4800" dirty="0" err="1">
                <a:latin typeface="Roboto"/>
              </a:rPr>
              <a:t>está</a:t>
            </a:r>
            <a:r>
              <a:rPr lang="en-IE" sz="4800" dirty="0">
                <a:latin typeface="Roboto"/>
              </a:rPr>
              <a:t> </a:t>
            </a:r>
            <a:r>
              <a:rPr lang="en-IE" sz="4800" dirty="0" err="1">
                <a:latin typeface="Roboto"/>
              </a:rPr>
              <a:t>escuchándote</a:t>
            </a:r>
            <a:endParaRPr lang="en-IE" sz="4800" dirty="0">
              <a:latin typeface="Roboto"/>
            </a:endParaRPr>
          </a:p>
        </p:txBody>
      </p:sp>
      <p:pic>
        <p:nvPicPr>
          <p:cNvPr id="3" name="Picture 2">
            <a:extLst>
              <a:ext uri="{FF2B5EF4-FFF2-40B4-BE49-F238E27FC236}">
                <a16:creationId xmlns:a16="http://schemas.microsoft.com/office/drawing/2014/main" id="{1358B87A-E444-4058-97B9-8CD9F591830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40056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3429000"/>
            <a:ext cx="10515600" cy="2852737"/>
          </a:xfrm>
        </p:spPr>
        <p:txBody>
          <a:bodyPr/>
          <a:lstStyle/>
          <a:p>
            <a:r>
              <a:rPr lang="en-IE" sz="2800" dirty="0" err="1">
                <a:latin typeface="Roboto"/>
              </a:rPr>
              <a:t>Preguntas</a:t>
            </a:r>
            <a:r>
              <a:rPr lang="en-IE" sz="2800" dirty="0">
                <a:latin typeface="Roboto"/>
              </a:rPr>
              <a:t> de </a:t>
            </a:r>
            <a:r>
              <a:rPr lang="en-IE" sz="2800" dirty="0" err="1">
                <a:latin typeface="Roboto"/>
              </a:rPr>
              <a:t>resolución</a:t>
            </a:r>
            <a:r>
              <a:rPr lang="en-IE" sz="2800" dirty="0">
                <a:latin typeface="Roboto"/>
              </a:rPr>
              <a:t>:</a:t>
            </a:r>
            <a:br>
              <a:rPr lang="en-IE" sz="2800" dirty="0">
                <a:latin typeface="Roboto"/>
              </a:rPr>
            </a:br>
            <a:br>
              <a:rPr lang="en-IE" sz="2800" dirty="0">
                <a:latin typeface="Roboto"/>
              </a:rPr>
            </a:br>
            <a:r>
              <a:rPr lang="en-IE" sz="2800" dirty="0">
                <a:latin typeface="Roboto"/>
              </a:rPr>
              <a:t>- </a:t>
            </a:r>
            <a:r>
              <a:rPr lang="es-ES" sz="2800" dirty="0">
                <a:latin typeface="Roboto"/>
              </a:rPr>
              <a:t>¿</a:t>
            </a:r>
            <a:r>
              <a:rPr lang="en-IE" sz="2800" dirty="0" err="1">
                <a:latin typeface="Roboto"/>
              </a:rPr>
              <a:t>Qué</a:t>
            </a:r>
            <a:r>
              <a:rPr lang="en-IE" sz="2800" dirty="0">
                <a:latin typeface="Roboto"/>
              </a:rPr>
              <a:t> es lo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que x (</a:t>
            </a:r>
            <a:r>
              <a:rPr lang="en-IE" sz="2800" dirty="0" err="1">
                <a:latin typeface="Roboto"/>
              </a:rPr>
              <a:t>cliente</a:t>
            </a:r>
            <a:r>
              <a:rPr lang="en-IE" sz="2800" dirty="0">
                <a:latin typeface="Roboto"/>
              </a:rPr>
              <a:t>) </a:t>
            </a:r>
            <a:r>
              <a:rPr lang="en-IE" sz="2800" dirty="0" err="1">
                <a:latin typeface="Roboto"/>
              </a:rPr>
              <a:t>recordase</a:t>
            </a:r>
            <a:r>
              <a:rPr lang="en-IE" sz="2800" dirty="0">
                <a:latin typeface="Roboto"/>
              </a:rPr>
              <a:t> </a:t>
            </a:r>
            <a:r>
              <a:rPr lang="en-IE" sz="2800" dirty="0" err="1">
                <a:latin typeface="Roboto"/>
              </a:rPr>
              <a:t>sobre</a:t>
            </a:r>
            <a:r>
              <a:rPr lang="en-IE" sz="2800" dirty="0">
                <a:latin typeface="Roboto"/>
              </a:rPr>
              <a:t> </a:t>
            </a:r>
            <a:r>
              <a:rPr lang="en-IE" sz="2800" dirty="0" err="1">
                <a:latin typeface="Roboto"/>
              </a:rPr>
              <a:t>tí</a:t>
            </a:r>
            <a:r>
              <a:rPr lang="en-IE" sz="2800" dirty="0">
                <a:latin typeface="Roboto"/>
              </a:rPr>
              <a:t>?</a:t>
            </a:r>
            <a:br>
              <a:rPr lang="en-IE" sz="2800" dirty="0">
                <a:latin typeface="Roboto"/>
              </a:rPr>
            </a:br>
            <a:r>
              <a:rPr lang="en-IE" sz="2800" dirty="0">
                <a:latin typeface="Roboto"/>
              </a:rPr>
              <a:t>- ¿Que </a:t>
            </a:r>
            <a:r>
              <a:rPr lang="en-IE" sz="2800" dirty="0" err="1">
                <a:latin typeface="Roboto"/>
              </a:rPr>
              <a:t>consejos</a:t>
            </a:r>
            <a:r>
              <a:rPr lang="en-IE" sz="2800" dirty="0">
                <a:latin typeface="Roboto"/>
              </a:rPr>
              <a:t> o palabras de </a:t>
            </a:r>
            <a:r>
              <a:rPr lang="en-IE" sz="2800" dirty="0" err="1">
                <a:latin typeface="Roboto"/>
              </a:rPr>
              <a:t>sabiduría</a:t>
            </a:r>
            <a:r>
              <a:rPr lang="en-IE" sz="2800" dirty="0">
                <a:latin typeface="Roboto"/>
              </a:rPr>
              <a:t> </a:t>
            </a:r>
            <a:r>
              <a:rPr lang="en-IE" sz="2800" dirty="0" err="1">
                <a:latin typeface="Roboto"/>
              </a:rPr>
              <a:t>podrían</a:t>
            </a:r>
            <a:r>
              <a:rPr lang="en-IE" sz="2800" dirty="0">
                <a:latin typeface="Roboto"/>
              </a:rPr>
              <a:t> </a:t>
            </a:r>
            <a:r>
              <a:rPr lang="en-IE" sz="2800" dirty="0" err="1">
                <a:latin typeface="Roboto"/>
              </a:rPr>
              <a:t>ayudar</a:t>
            </a:r>
            <a:r>
              <a:rPr lang="en-IE" sz="2800" dirty="0">
                <a:latin typeface="Roboto"/>
              </a:rPr>
              <a:t> a X (</a:t>
            </a:r>
            <a:r>
              <a:rPr lang="en-IE" sz="2800" dirty="0" err="1">
                <a:latin typeface="Roboto"/>
              </a:rPr>
              <a:t>cliente</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puedes</a:t>
            </a:r>
            <a:r>
              <a:rPr lang="en-IE" sz="2800" dirty="0">
                <a:latin typeface="Roboto"/>
              </a:rPr>
              <a:t> </a:t>
            </a:r>
            <a:r>
              <a:rPr lang="en-IE" sz="2800" dirty="0" err="1">
                <a:latin typeface="Roboto"/>
              </a:rPr>
              <a:t>decir</a:t>
            </a:r>
            <a:r>
              <a:rPr lang="en-IE" sz="2800" dirty="0">
                <a:latin typeface="Roboto"/>
              </a:rPr>
              <a:t> a X (</a:t>
            </a:r>
            <a:r>
              <a:rPr lang="en-IE" sz="2800" dirty="0" err="1">
                <a:latin typeface="Roboto"/>
              </a:rPr>
              <a:t>cliente</a:t>
            </a:r>
            <a:r>
              <a:rPr lang="en-IE" sz="2800" dirty="0">
                <a:latin typeface="Roboto"/>
              </a:rPr>
              <a:t>) para que </a:t>
            </a:r>
            <a:r>
              <a:rPr lang="en-IE" sz="2800" dirty="0" err="1">
                <a:latin typeface="Roboto"/>
              </a:rPr>
              <a:t>pueda</a:t>
            </a:r>
            <a:r>
              <a:rPr lang="en-IE" sz="2800" dirty="0">
                <a:latin typeface="Roboto"/>
              </a:rPr>
              <a:t> </a:t>
            </a:r>
            <a:r>
              <a:rPr lang="en-IE" sz="2800" dirty="0" err="1">
                <a:latin typeface="Roboto"/>
              </a:rPr>
              <a:t>soltar</a:t>
            </a:r>
            <a:r>
              <a:rPr lang="en-IE" sz="2800" dirty="0">
                <a:latin typeface="Roboto"/>
              </a:rPr>
              <a:t> y </a:t>
            </a:r>
            <a:r>
              <a:rPr lang="en-IE" sz="2800" dirty="0" err="1">
                <a:latin typeface="Roboto"/>
              </a:rPr>
              <a:t>superar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conseguir</a:t>
            </a:r>
            <a:r>
              <a:rPr lang="en-IE" sz="2800" dirty="0">
                <a:latin typeface="Roboto"/>
              </a:rPr>
              <a:t> </a:t>
            </a:r>
            <a:r>
              <a:rPr lang="en-IE" sz="2800" dirty="0" err="1">
                <a:latin typeface="Roboto"/>
              </a:rPr>
              <a:t>soltar</a:t>
            </a:r>
            <a:r>
              <a:rPr lang="en-IE" sz="2800" dirty="0">
                <a:latin typeface="Roboto"/>
              </a:rPr>
              <a:t> o </a:t>
            </a:r>
            <a:r>
              <a:rPr lang="en-IE" sz="2800" dirty="0" err="1">
                <a:latin typeface="Roboto"/>
              </a:rPr>
              <a:t>cerrar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a:t>
            </a:r>
            <a:r>
              <a:rPr lang="en-IE" sz="2800" dirty="0">
                <a:latin typeface="Roboto"/>
              </a:rPr>
              <a:t> </a:t>
            </a:r>
            <a:r>
              <a:rPr lang="en-IE" sz="2800" dirty="0" err="1">
                <a:latin typeface="Roboto"/>
              </a:rPr>
              <a:t>hacer</a:t>
            </a:r>
            <a:r>
              <a:rPr lang="en-IE" sz="2800" dirty="0">
                <a:latin typeface="Roboto"/>
              </a:rPr>
              <a:t> X (</a:t>
            </a:r>
            <a:r>
              <a:rPr lang="en-IE" sz="2800" dirty="0" err="1">
                <a:latin typeface="Roboto"/>
              </a:rPr>
              <a:t>cliente</a:t>
            </a:r>
            <a:r>
              <a:rPr lang="en-IE" sz="2800" dirty="0">
                <a:latin typeface="Roboto"/>
              </a:rPr>
              <a:t>) para </a:t>
            </a:r>
            <a:r>
              <a:rPr lang="en-IE" sz="2800" dirty="0" err="1">
                <a:latin typeface="Roboto"/>
              </a:rPr>
              <a:t>aceptar</a:t>
            </a:r>
            <a:r>
              <a:rPr lang="en-IE" sz="2800" dirty="0">
                <a:latin typeface="Roboto"/>
              </a:rPr>
              <a:t> </a:t>
            </a:r>
            <a:r>
              <a:rPr lang="en-IE" sz="2800" dirty="0" err="1">
                <a:latin typeface="Roboto"/>
              </a:rPr>
              <a:t>tu</a:t>
            </a:r>
            <a:r>
              <a:rPr lang="en-IE" sz="2800" dirty="0">
                <a:latin typeface="Roboto"/>
              </a:rPr>
              <a:t> despedida y </a:t>
            </a:r>
            <a:r>
              <a:rPr lang="en-IE" sz="2800" dirty="0" err="1">
                <a:latin typeface="Roboto"/>
              </a:rPr>
              <a:t>continuar</a:t>
            </a:r>
            <a:r>
              <a:rPr lang="en-IE" sz="2800" dirty="0">
                <a:latin typeface="Roboto"/>
              </a:rPr>
              <a:t> con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beneficiarse</a:t>
            </a:r>
            <a:r>
              <a:rPr lang="en-IE" sz="2800" dirty="0">
                <a:latin typeface="Roboto"/>
              </a:rPr>
              <a:t> de </a:t>
            </a:r>
            <a:r>
              <a:rPr lang="en-IE" sz="2800" dirty="0" err="1">
                <a:latin typeface="Roboto"/>
              </a:rPr>
              <a:t>este</a:t>
            </a:r>
            <a:r>
              <a:rPr lang="en-IE" sz="2800" dirty="0">
                <a:latin typeface="Roboto"/>
              </a:rPr>
              <a:t> </a:t>
            </a:r>
            <a:r>
              <a:rPr lang="en-IE" sz="2800" dirty="0" err="1">
                <a:latin typeface="Roboto"/>
              </a:rPr>
              <a:t>diálogo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más</a:t>
            </a:r>
            <a:r>
              <a:rPr lang="en-IE" sz="2800" dirty="0">
                <a:latin typeface="Roboto"/>
              </a:rPr>
              <a:t> </a:t>
            </a:r>
            <a:r>
              <a:rPr lang="en-IE" sz="2800" dirty="0" err="1">
                <a:latin typeface="Roboto"/>
              </a:rPr>
              <a:t>necesita</a:t>
            </a:r>
            <a:r>
              <a:rPr lang="en-IE" sz="2800" dirty="0">
                <a:latin typeface="Roboto"/>
              </a:rPr>
              <a:t> X (</a:t>
            </a:r>
            <a:r>
              <a:rPr lang="en-IE" sz="2800" dirty="0" err="1">
                <a:latin typeface="Roboto"/>
              </a:rPr>
              <a:t>cliente</a:t>
            </a:r>
            <a:r>
              <a:rPr lang="en-IE" sz="2800" dirty="0">
                <a:latin typeface="Roboto"/>
              </a:rPr>
              <a:t>) para ser </a:t>
            </a:r>
            <a:r>
              <a:rPr lang="en-IE" sz="2800" dirty="0" err="1">
                <a:latin typeface="Roboto"/>
              </a:rPr>
              <a:t>más</a:t>
            </a:r>
            <a:r>
              <a:rPr lang="en-IE" sz="2800" dirty="0">
                <a:latin typeface="Roboto"/>
              </a:rPr>
              <a:t> </a:t>
            </a:r>
            <a:r>
              <a:rPr lang="en-IE" sz="2800" dirty="0" err="1">
                <a:latin typeface="Roboto"/>
              </a:rPr>
              <a:t>feliz</a:t>
            </a:r>
            <a:r>
              <a:rPr lang="en-IE" sz="2800" dirty="0">
                <a:latin typeface="Roboto"/>
              </a:rPr>
              <a:t> y </a:t>
            </a:r>
            <a:r>
              <a:rPr lang="en-IE" sz="2800" dirty="0" err="1">
                <a:latin typeface="Roboto"/>
              </a:rPr>
              <a:t>mejorar</a:t>
            </a:r>
            <a:r>
              <a:rPr lang="en-IE" sz="2800" dirty="0">
                <a:latin typeface="Roboto"/>
              </a:rPr>
              <a:t>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FINAL (para los dos): ¿Hay </a:t>
            </a:r>
            <a:r>
              <a:rPr lang="en-IE" sz="2800" dirty="0" err="1">
                <a:latin typeface="Roboto"/>
              </a:rPr>
              <a:t>alguna</a:t>
            </a:r>
            <a:r>
              <a:rPr lang="en-IE" sz="2800" dirty="0">
                <a:latin typeface="Roboto"/>
              </a:rPr>
              <a:t> </a:t>
            </a:r>
            <a:r>
              <a:rPr lang="en-IE" sz="2800" dirty="0" err="1">
                <a:latin typeface="Roboto"/>
              </a:rPr>
              <a:t>cosa</a:t>
            </a:r>
            <a:r>
              <a:rPr lang="en-IE" sz="2800" dirty="0">
                <a:latin typeface="Roboto"/>
              </a:rPr>
              <a:t> </a:t>
            </a:r>
            <a:r>
              <a:rPr lang="en-IE" sz="2800" dirty="0" err="1">
                <a:latin typeface="Roboto"/>
              </a:rPr>
              <a:t>más</a:t>
            </a:r>
            <a:r>
              <a:rPr lang="en-IE" sz="2800" dirty="0">
                <a:latin typeface="Roboto"/>
              </a:rPr>
              <a:t>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a:t>
            </a:r>
            <a:r>
              <a:rPr lang="en-IE" sz="2800" dirty="0" err="1">
                <a:latin typeface="Roboto"/>
              </a:rPr>
              <a:t>decir</a:t>
            </a:r>
            <a:r>
              <a:rPr lang="en-IE" sz="2800" dirty="0">
                <a:latin typeface="Roboto"/>
              </a:rPr>
              <a:t> antes de </a:t>
            </a:r>
            <a:r>
              <a:rPr lang="en-IE" sz="2800" dirty="0" err="1">
                <a:latin typeface="Roboto"/>
              </a:rPr>
              <a:t>decir</a:t>
            </a:r>
            <a:r>
              <a:rPr lang="en-IE" sz="2800" dirty="0">
                <a:latin typeface="Roboto"/>
              </a:rPr>
              <a:t> ADIOS / HASTA SIEMPRE?</a:t>
            </a:r>
          </a:p>
        </p:txBody>
      </p:sp>
      <p:pic>
        <p:nvPicPr>
          <p:cNvPr id="3" name="Picture 2">
            <a:extLst>
              <a:ext uri="{FF2B5EF4-FFF2-40B4-BE49-F238E27FC236}">
                <a16:creationId xmlns:a16="http://schemas.microsoft.com/office/drawing/2014/main" id="{2D17E76A-98C2-4C07-BA5F-975DFFEC239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7922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Terapia</a:t>
            </a:r>
            <a:r>
              <a:rPr lang="en-IE" sz="4800" dirty="0">
                <a:latin typeface="Roboto"/>
              </a:rPr>
              <a:t> GESTALT con </a:t>
            </a:r>
            <a:r>
              <a:rPr lang="en-IE" sz="4800" dirty="0" err="1">
                <a:latin typeface="Roboto"/>
              </a:rPr>
              <a:t>hipnosis</a:t>
            </a:r>
            <a:r>
              <a:rPr lang="en-IE" sz="4800" dirty="0">
                <a:latin typeface="Roboto"/>
              </a:rPr>
              <a:t> (</a:t>
            </a:r>
            <a:r>
              <a:rPr lang="en-IE" sz="4800" dirty="0" err="1">
                <a:latin typeface="Roboto"/>
              </a:rPr>
              <a:t>cambio</a:t>
            </a:r>
            <a:r>
              <a:rPr lang="en-IE" sz="4800" dirty="0">
                <a:latin typeface="Roboto"/>
              </a:rPr>
              <a:t> de roles):</a:t>
            </a:r>
            <a:br>
              <a:rPr lang="en-IE" sz="4800" dirty="0">
                <a:latin typeface="Roboto"/>
              </a:rPr>
            </a:br>
            <a:br>
              <a:rPr lang="en-IE" sz="4800" dirty="0">
                <a:latin typeface="Roboto"/>
              </a:rPr>
            </a:br>
            <a:r>
              <a:rPr lang="en-IE" sz="4800" dirty="0">
                <a:latin typeface="Roboto"/>
              </a:rPr>
              <a:t>Para </a:t>
            </a:r>
            <a:r>
              <a:rPr lang="en-IE" sz="4800" dirty="0" err="1">
                <a:latin typeface="Roboto"/>
              </a:rPr>
              <a:t>Perdón</a:t>
            </a:r>
            <a:r>
              <a:rPr lang="en-IE" sz="4800" dirty="0">
                <a:latin typeface="Roboto"/>
              </a:rPr>
              <a:t> O </a:t>
            </a:r>
            <a:r>
              <a:rPr lang="en-IE" sz="4800" dirty="0" err="1">
                <a:latin typeface="Roboto"/>
              </a:rPr>
              <a:t>Resolución</a:t>
            </a:r>
            <a:r>
              <a:rPr lang="en-IE" sz="4800" dirty="0">
                <a:latin typeface="Roboto"/>
              </a:rPr>
              <a:t> De </a:t>
            </a:r>
            <a:r>
              <a:rPr lang="en-IE" sz="4800" dirty="0" err="1">
                <a:latin typeface="Roboto"/>
              </a:rPr>
              <a:t>Conflicto</a:t>
            </a:r>
            <a:r>
              <a:rPr lang="en-IE" sz="4800" dirty="0">
                <a:latin typeface="Roboto"/>
              </a:rPr>
              <a:t> Con </a:t>
            </a:r>
            <a:r>
              <a:rPr lang="en-IE" sz="4800" dirty="0" err="1">
                <a:latin typeface="Roboto"/>
              </a:rPr>
              <a:t>Alguien</a:t>
            </a:r>
            <a:endParaRPr lang="en-IE" sz="4800" dirty="0">
              <a:latin typeface="Roboto"/>
            </a:endParaRPr>
          </a:p>
        </p:txBody>
      </p:sp>
      <p:pic>
        <p:nvPicPr>
          <p:cNvPr id="3" name="Picture 2">
            <a:extLst>
              <a:ext uri="{FF2B5EF4-FFF2-40B4-BE49-F238E27FC236}">
                <a16:creationId xmlns:a16="http://schemas.microsoft.com/office/drawing/2014/main" id="{ACDDE40C-120D-44D2-B185-EEC3D29A726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74983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2415133"/>
            <a:ext cx="10515600" cy="2852737"/>
          </a:xfrm>
        </p:spPr>
        <p:txBody>
          <a:bodyPr/>
          <a:lstStyle/>
          <a:p>
            <a:r>
              <a:rPr lang="en-IE" sz="3200" dirty="0">
                <a:latin typeface="Roboto"/>
              </a:rPr>
              <a:t>PASO 1 - “</a:t>
            </a:r>
            <a:r>
              <a:rPr lang="en-IE" sz="3200" dirty="0" err="1">
                <a:latin typeface="Roboto"/>
              </a:rPr>
              <a:t>Imagina</a:t>
            </a:r>
            <a:r>
              <a:rPr lang="en-IE" sz="3200" dirty="0">
                <a:latin typeface="Roboto"/>
              </a:rPr>
              <a:t> que X (</a:t>
            </a:r>
            <a:r>
              <a:rPr lang="en-IE" sz="3200" dirty="0" err="1">
                <a:latin typeface="Roboto"/>
              </a:rPr>
              <a:t>nombre</a:t>
            </a:r>
            <a:r>
              <a:rPr lang="en-IE" sz="3200" dirty="0">
                <a:latin typeface="Roboto"/>
              </a:rPr>
              <a:t> de la persona) </a:t>
            </a:r>
            <a:r>
              <a:rPr lang="en-IE" sz="3200" dirty="0" err="1">
                <a:latin typeface="Roboto"/>
              </a:rPr>
              <a:t>está</a:t>
            </a:r>
            <a:r>
              <a:rPr lang="en-IE" sz="3200" dirty="0">
                <a:latin typeface="Roboto"/>
              </a:rPr>
              <a:t> </a:t>
            </a:r>
            <a:r>
              <a:rPr lang="en-IE" sz="3200" dirty="0" err="1">
                <a:latin typeface="Roboto"/>
              </a:rPr>
              <a:t>en</a:t>
            </a:r>
            <a:r>
              <a:rPr lang="en-IE" sz="3200" dirty="0">
                <a:latin typeface="Roboto"/>
              </a:rPr>
              <a:t> </a:t>
            </a:r>
            <a:r>
              <a:rPr lang="en-IE" sz="3200" dirty="0" err="1">
                <a:latin typeface="Roboto"/>
              </a:rPr>
              <a:t>frente</a:t>
            </a:r>
            <a:r>
              <a:rPr lang="en-IE" sz="3200" dirty="0">
                <a:latin typeface="Roboto"/>
              </a:rPr>
              <a:t> de </a:t>
            </a:r>
            <a:r>
              <a:rPr lang="en-IE" sz="3200" dirty="0" err="1">
                <a:latin typeface="Roboto"/>
              </a:rPr>
              <a:t>tí</a:t>
            </a:r>
            <a:r>
              <a:rPr lang="en-IE" sz="3200" dirty="0">
                <a:latin typeface="Roboto"/>
              </a:rPr>
              <a:t>. </a:t>
            </a:r>
            <a:r>
              <a:rPr lang="en-IE" sz="3200" dirty="0" err="1">
                <a:latin typeface="Roboto"/>
              </a:rPr>
              <a:t>Él</a:t>
            </a:r>
            <a:r>
              <a:rPr lang="en-IE" sz="3200" dirty="0">
                <a:latin typeface="Roboto"/>
              </a:rPr>
              <a:t>/Ella </a:t>
            </a:r>
            <a:r>
              <a:rPr lang="en-IE" sz="3200" dirty="0" err="1">
                <a:latin typeface="Roboto"/>
              </a:rPr>
              <a:t>va</a:t>
            </a:r>
            <a:r>
              <a:rPr lang="en-IE" sz="3200" dirty="0">
                <a:latin typeface="Roboto"/>
              </a:rPr>
              <a:t> a </a:t>
            </a:r>
            <a:r>
              <a:rPr lang="en-IE" sz="3200" dirty="0" err="1">
                <a:latin typeface="Roboto"/>
              </a:rPr>
              <a:t>escuchar</a:t>
            </a:r>
            <a:r>
              <a:rPr lang="en-IE" sz="3200" dirty="0">
                <a:latin typeface="Roboto"/>
              </a:rPr>
              <a:t> </a:t>
            </a:r>
            <a:r>
              <a:rPr lang="en-IE" sz="3200" dirty="0" err="1">
                <a:latin typeface="Roboto"/>
              </a:rPr>
              <a:t>todo</a:t>
            </a:r>
            <a:r>
              <a:rPr lang="en-IE" sz="3200" dirty="0">
                <a:latin typeface="Roboto"/>
              </a:rPr>
              <a:t> lo que </a:t>
            </a:r>
            <a:r>
              <a:rPr lang="en-IE" sz="3200" dirty="0" err="1">
                <a:latin typeface="Roboto"/>
              </a:rPr>
              <a:t>tienes</a:t>
            </a:r>
            <a:r>
              <a:rPr lang="en-IE" sz="3200" dirty="0">
                <a:latin typeface="Roboto"/>
              </a:rPr>
              <a:t> que </a:t>
            </a:r>
            <a:r>
              <a:rPr lang="en-IE" sz="3200" dirty="0" err="1">
                <a:latin typeface="Roboto"/>
              </a:rPr>
              <a:t>decir</a:t>
            </a:r>
            <a:r>
              <a:rPr lang="en-IE" sz="3200" dirty="0">
                <a:latin typeface="Roboto"/>
              </a:rPr>
              <a:t>. </a:t>
            </a:r>
            <a:r>
              <a:rPr lang="en-IE" sz="3200" dirty="0" err="1">
                <a:latin typeface="Roboto"/>
              </a:rPr>
              <a:t>Dile</a:t>
            </a:r>
            <a:r>
              <a:rPr lang="en-IE" sz="3200" dirty="0">
                <a:latin typeface="Roboto"/>
              </a:rPr>
              <a:t> </a:t>
            </a:r>
            <a:r>
              <a:rPr lang="en-IE" sz="3200" dirty="0" err="1">
                <a:latin typeface="Roboto"/>
              </a:rPr>
              <a:t>ahora</a:t>
            </a:r>
            <a:r>
              <a:rPr lang="en-IE" sz="3200" dirty="0">
                <a:latin typeface="Roboto"/>
              </a:rPr>
              <a:t> a </a:t>
            </a:r>
            <a:r>
              <a:rPr lang="en-IE" sz="3200" dirty="0" err="1">
                <a:latin typeface="Roboto"/>
              </a:rPr>
              <a:t>esa</a:t>
            </a:r>
            <a:r>
              <a:rPr lang="en-IE" sz="3200" dirty="0">
                <a:latin typeface="Roboto"/>
              </a:rPr>
              <a:t> persona </a:t>
            </a:r>
            <a:r>
              <a:rPr lang="en-IE" sz="3200" dirty="0" err="1">
                <a:latin typeface="Roboto"/>
              </a:rPr>
              <a:t>cómo</a:t>
            </a:r>
            <a:r>
              <a:rPr lang="en-IE" sz="3200" dirty="0">
                <a:latin typeface="Roboto"/>
              </a:rPr>
              <a:t> sus </a:t>
            </a:r>
            <a:r>
              <a:rPr lang="en-IE" sz="3200" dirty="0" err="1">
                <a:latin typeface="Roboto"/>
              </a:rPr>
              <a:t>acciones</a:t>
            </a:r>
            <a:r>
              <a:rPr lang="en-IE" sz="3200" dirty="0">
                <a:latin typeface="Roboto"/>
              </a:rPr>
              <a:t> </a:t>
            </a:r>
            <a:r>
              <a:rPr lang="en-IE" sz="3200" dirty="0" err="1">
                <a:latin typeface="Roboto"/>
              </a:rPr>
              <a:t>te</a:t>
            </a:r>
            <a:r>
              <a:rPr lang="en-IE" sz="3200" dirty="0">
                <a:latin typeface="Roboto"/>
              </a:rPr>
              <a:t> </a:t>
            </a:r>
            <a:r>
              <a:rPr lang="en-IE" sz="3200" dirty="0" err="1">
                <a:latin typeface="Roboto"/>
              </a:rPr>
              <a:t>hicieron</a:t>
            </a:r>
            <a:r>
              <a:rPr lang="en-IE" sz="3200" dirty="0">
                <a:latin typeface="Roboto"/>
              </a:rPr>
              <a:t> </a:t>
            </a:r>
            <a:r>
              <a:rPr lang="en-IE" sz="3200" dirty="0" err="1">
                <a:latin typeface="Roboto"/>
              </a:rPr>
              <a:t>sentir</a:t>
            </a:r>
            <a:r>
              <a:rPr lang="en-IE" sz="3200" dirty="0">
                <a:latin typeface="Roboto"/>
              </a:rPr>
              <a:t> o </a:t>
            </a:r>
            <a:r>
              <a:rPr lang="en-IE" sz="3200" dirty="0" err="1">
                <a:latin typeface="Roboto"/>
              </a:rPr>
              <a:t>te</a:t>
            </a:r>
            <a:r>
              <a:rPr lang="en-IE" sz="3200" dirty="0">
                <a:latin typeface="Roboto"/>
              </a:rPr>
              <a:t> </a:t>
            </a:r>
            <a:r>
              <a:rPr lang="en-IE" sz="3200" dirty="0" err="1">
                <a:latin typeface="Roboto"/>
              </a:rPr>
              <a:t>hirieron</a:t>
            </a:r>
            <a:r>
              <a:rPr lang="en-IE" sz="3200" dirty="0">
                <a:latin typeface="Roboto"/>
              </a:rPr>
              <a:t> </a:t>
            </a:r>
            <a:r>
              <a:rPr lang="en-IE" sz="3200" dirty="0" err="1">
                <a:latin typeface="Roboto"/>
              </a:rPr>
              <a:t>en</a:t>
            </a:r>
            <a:r>
              <a:rPr lang="en-IE" sz="3200" dirty="0">
                <a:latin typeface="Roboto"/>
              </a:rPr>
              <a:t> </a:t>
            </a:r>
            <a:r>
              <a:rPr lang="en-IE" sz="3200" dirty="0" err="1">
                <a:latin typeface="Roboto"/>
              </a:rPr>
              <a:t>aquél</a:t>
            </a:r>
            <a:r>
              <a:rPr lang="en-IE" sz="3200" dirty="0">
                <a:latin typeface="Roboto"/>
              </a:rPr>
              <a:t> </a:t>
            </a:r>
            <a:r>
              <a:rPr lang="en-IE" sz="3200" dirty="0" err="1">
                <a:latin typeface="Roboto"/>
              </a:rPr>
              <a:t>momento</a:t>
            </a:r>
            <a:r>
              <a:rPr lang="en-IE" sz="3200" dirty="0">
                <a:latin typeface="Roboto"/>
              </a:rPr>
              <a:t> y </a:t>
            </a:r>
            <a:r>
              <a:rPr lang="en-IE" sz="3200" dirty="0" err="1">
                <a:latin typeface="Roboto"/>
              </a:rPr>
              <a:t>después</a:t>
            </a:r>
            <a:r>
              <a:rPr lang="en-IE" sz="3200" dirty="0">
                <a:latin typeface="Roboto"/>
              </a:rPr>
              <a:t>. (</a:t>
            </a:r>
            <a:r>
              <a:rPr lang="en-IE" sz="3200" dirty="0" err="1">
                <a:latin typeface="Roboto"/>
              </a:rPr>
              <a:t>Insiste</a:t>
            </a:r>
            <a:r>
              <a:rPr lang="en-IE" sz="3200" dirty="0">
                <a:latin typeface="Roboto"/>
              </a:rPr>
              <a:t> </a:t>
            </a:r>
            <a:r>
              <a:rPr lang="en-IE" sz="3200" dirty="0" err="1">
                <a:latin typeface="Roboto"/>
              </a:rPr>
              <a:t>en</a:t>
            </a:r>
            <a:r>
              <a:rPr lang="en-IE" sz="3200" dirty="0">
                <a:latin typeface="Roboto"/>
              </a:rPr>
              <a:t> que la persona </a:t>
            </a:r>
            <a:r>
              <a:rPr lang="en-IE" sz="3200" dirty="0" err="1">
                <a:latin typeface="Roboto"/>
              </a:rPr>
              <a:t>está</a:t>
            </a:r>
            <a:r>
              <a:rPr lang="en-IE" sz="3200" dirty="0">
                <a:latin typeface="Roboto"/>
              </a:rPr>
              <a:t> </a:t>
            </a:r>
            <a:r>
              <a:rPr lang="en-IE" sz="3200" dirty="0" err="1">
                <a:latin typeface="Roboto"/>
              </a:rPr>
              <a:t>segura</a:t>
            </a:r>
            <a:r>
              <a:rPr lang="en-IE" sz="3200" dirty="0">
                <a:latin typeface="Roboto"/>
              </a:rPr>
              <a:t> e </a:t>
            </a:r>
            <a:r>
              <a:rPr lang="en-IE" sz="3200" dirty="0" err="1">
                <a:latin typeface="Roboto"/>
              </a:rPr>
              <a:t>invita</a:t>
            </a:r>
            <a:r>
              <a:rPr lang="en-IE" sz="3200" dirty="0">
                <a:latin typeface="Roboto"/>
              </a:rPr>
              <a:t> a </a:t>
            </a:r>
            <a:r>
              <a:rPr lang="en-IE" sz="3200" dirty="0" err="1">
                <a:latin typeface="Roboto"/>
              </a:rPr>
              <a:t>hablar</a:t>
            </a:r>
            <a:r>
              <a:rPr lang="en-IE" sz="3200" dirty="0">
                <a:latin typeface="Roboto"/>
              </a:rPr>
              <a:t> </a:t>
            </a:r>
            <a:r>
              <a:rPr lang="en-IE" sz="3200" dirty="0" err="1">
                <a:latin typeface="Roboto"/>
              </a:rPr>
              <a:t>si</a:t>
            </a:r>
            <a:r>
              <a:rPr lang="en-IE" sz="3200" dirty="0">
                <a:latin typeface="Roboto"/>
              </a:rPr>
              <a:t> no lo </a:t>
            </a:r>
            <a:r>
              <a:rPr lang="en-IE" sz="3200" dirty="0" err="1">
                <a:latin typeface="Roboto"/>
              </a:rPr>
              <a:t>hace</a:t>
            </a:r>
            <a:r>
              <a:rPr lang="en-IE" sz="3200" dirty="0">
                <a:latin typeface="Roboto"/>
              </a:rPr>
              <a:t>)</a:t>
            </a:r>
            <a:br>
              <a:rPr lang="en-IE" sz="3200" dirty="0">
                <a:latin typeface="Roboto"/>
              </a:rPr>
            </a:br>
            <a:br>
              <a:rPr lang="en-IE" sz="3200" dirty="0">
                <a:latin typeface="Roboto"/>
              </a:rPr>
            </a:br>
            <a:r>
              <a:rPr lang="en-IE" sz="3200" dirty="0">
                <a:latin typeface="Roboto"/>
              </a:rPr>
              <a:t>RECUERDA: </a:t>
            </a:r>
            <a:r>
              <a:rPr lang="en-IE" sz="3200" dirty="0" err="1">
                <a:latin typeface="Roboto"/>
              </a:rPr>
              <a:t>Tienes</a:t>
            </a:r>
            <a:r>
              <a:rPr lang="en-IE" sz="3200" dirty="0">
                <a:latin typeface="Roboto"/>
              </a:rPr>
              <a:t> </a:t>
            </a:r>
            <a:r>
              <a:rPr lang="en-IE" sz="3200" dirty="0" err="1">
                <a:latin typeface="Roboto"/>
              </a:rPr>
              <a:t>todo</a:t>
            </a:r>
            <a:r>
              <a:rPr lang="en-IE" sz="3200" dirty="0">
                <a:latin typeface="Roboto"/>
              </a:rPr>
              <a:t> el </a:t>
            </a:r>
            <a:r>
              <a:rPr lang="en-IE" sz="3200" dirty="0" err="1">
                <a:latin typeface="Roboto"/>
              </a:rPr>
              <a:t>conocimiento</a:t>
            </a:r>
            <a:r>
              <a:rPr lang="en-IE" sz="3200" dirty="0">
                <a:latin typeface="Roboto"/>
              </a:rPr>
              <a:t>, </a:t>
            </a:r>
            <a:r>
              <a:rPr lang="en-IE" sz="3200" dirty="0" err="1">
                <a:latin typeface="Roboto"/>
              </a:rPr>
              <a:t>experiencia</a:t>
            </a:r>
            <a:r>
              <a:rPr lang="en-IE" sz="3200" dirty="0">
                <a:latin typeface="Roboto"/>
              </a:rPr>
              <a:t>, </a:t>
            </a:r>
            <a:r>
              <a:rPr lang="en-IE" sz="3200" dirty="0" err="1">
                <a:latin typeface="Roboto"/>
              </a:rPr>
              <a:t>sabiduría</a:t>
            </a:r>
            <a:r>
              <a:rPr lang="en-IE" sz="3200" dirty="0">
                <a:latin typeface="Roboto"/>
              </a:rPr>
              <a:t>, </a:t>
            </a:r>
            <a:r>
              <a:rPr lang="en-IE" sz="3200" dirty="0" err="1">
                <a:latin typeface="Roboto"/>
              </a:rPr>
              <a:t>entendimiento</a:t>
            </a:r>
            <a:r>
              <a:rPr lang="en-IE" sz="3200" dirty="0">
                <a:latin typeface="Roboto"/>
              </a:rPr>
              <a:t>, </a:t>
            </a:r>
            <a:r>
              <a:rPr lang="en-IE" sz="3200" dirty="0" err="1">
                <a:latin typeface="Roboto"/>
              </a:rPr>
              <a:t>inteligencia</a:t>
            </a:r>
            <a:r>
              <a:rPr lang="en-IE" sz="3200" dirty="0">
                <a:latin typeface="Roboto"/>
              </a:rPr>
              <a:t> de </a:t>
            </a:r>
            <a:r>
              <a:rPr lang="en-IE" sz="3200" dirty="0" err="1">
                <a:latin typeface="Roboto"/>
              </a:rPr>
              <a:t>tu</a:t>
            </a:r>
            <a:r>
              <a:rPr lang="en-IE" sz="3200" dirty="0">
                <a:latin typeface="Roboto"/>
              </a:rPr>
              <a:t> </a:t>
            </a:r>
            <a:r>
              <a:rPr lang="en-IE" sz="3200" dirty="0" err="1">
                <a:latin typeface="Roboto"/>
              </a:rPr>
              <a:t>yo</a:t>
            </a:r>
            <a:r>
              <a:rPr lang="en-IE" sz="3200" dirty="0">
                <a:latin typeface="Roboto"/>
              </a:rPr>
              <a:t> </a:t>
            </a:r>
            <a:r>
              <a:rPr lang="en-IE" sz="3200" dirty="0" err="1">
                <a:latin typeface="Roboto"/>
              </a:rPr>
              <a:t>adulto</a:t>
            </a:r>
            <a:r>
              <a:rPr lang="en-IE" sz="3200" dirty="0">
                <a:latin typeface="Roboto"/>
              </a:rPr>
              <a:t>.</a:t>
            </a:r>
          </a:p>
        </p:txBody>
      </p:sp>
      <p:pic>
        <p:nvPicPr>
          <p:cNvPr id="3" name="Picture 2">
            <a:extLst>
              <a:ext uri="{FF2B5EF4-FFF2-40B4-BE49-F238E27FC236}">
                <a16:creationId xmlns:a16="http://schemas.microsoft.com/office/drawing/2014/main" id="{3C08A234-BDC6-4969-AD61-C510DDAD8AA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33549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400" dirty="0">
                <a:latin typeface="Roboto"/>
              </a:rPr>
              <a:t>PASO 2- Pasar a </a:t>
            </a:r>
            <a:r>
              <a:rPr lang="en-IE" sz="4400" dirty="0" err="1">
                <a:latin typeface="Roboto"/>
              </a:rPr>
              <a:t>ver</a:t>
            </a:r>
            <a:r>
              <a:rPr lang="en-IE" sz="4400" dirty="0">
                <a:latin typeface="Roboto"/>
              </a:rPr>
              <a:t> a </a:t>
            </a:r>
            <a:r>
              <a:rPr lang="en-IE" sz="4400" dirty="0" err="1">
                <a:latin typeface="Roboto"/>
              </a:rPr>
              <a:t>través</a:t>
            </a:r>
            <a:r>
              <a:rPr lang="en-IE" sz="4400" dirty="0">
                <a:latin typeface="Roboto"/>
              </a:rPr>
              <a:t> de los </a:t>
            </a:r>
            <a:r>
              <a:rPr lang="en-IE" sz="4400" dirty="0" err="1">
                <a:latin typeface="Roboto"/>
              </a:rPr>
              <a:t>ojos</a:t>
            </a:r>
            <a:r>
              <a:rPr lang="en-IE" sz="4400" dirty="0">
                <a:latin typeface="Roboto"/>
              </a:rPr>
              <a:t> de la persona que ha </a:t>
            </a:r>
            <a:r>
              <a:rPr lang="en-IE" sz="4400" dirty="0" err="1">
                <a:latin typeface="Roboto"/>
              </a:rPr>
              <a:t>realizado</a:t>
            </a:r>
            <a:r>
              <a:rPr lang="en-IE" sz="4400" dirty="0">
                <a:latin typeface="Roboto"/>
              </a:rPr>
              <a:t> el da</a:t>
            </a:r>
            <a:r>
              <a:rPr lang="es-ES" sz="4400" dirty="0" err="1">
                <a:latin typeface="Roboto"/>
              </a:rPr>
              <a:t>ño</a:t>
            </a:r>
            <a:r>
              <a:rPr lang="es-ES" sz="4400" dirty="0">
                <a:latin typeface="Roboto"/>
              </a:rPr>
              <a:t>, </a:t>
            </a:r>
            <a:r>
              <a:rPr lang="es-ES" sz="4400" dirty="0" err="1">
                <a:latin typeface="Roboto"/>
              </a:rPr>
              <a:t>despu</a:t>
            </a:r>
            <a:r>
              <a:rPr lang="en-IE" sz="4400" dirty="0" err="1">
                <a:latin typeface="Roboto"/>
              </a:rPr>
              <a:t>és</a:t>
            </a:r>
            <a:r>
              <a:rPr lang="en-IE" sz="4400" dirty="0">
                <a:latin typeface="Roboto"/>
              </a:rPr>
              <a:t> de </a:t>
            </a:r>
            <a:r>
              <a:rPr lang="en-IE" sz="4400" dirty="0" err="1">
                <a:latin typeface="Roboto"/>
              </a:rPr>
              <a:t>haber</a:t>
            </a:r>
            <a:r>
              <a:rPr lang="en-IE" sz="4400" dirty="0">
                <a:latin typeface="Roboto"/>
              </a:rPr>
              <a:t> </a:t>
            </a:r>
            <a:r>
              <a:rPr lang="en-IE" sz="4400" dirty="0" err="1">
                <a:latin typeface="Roboto"/>
              </a:rPr>
              <a:t>dicho</a:t>
            </a:r>
            <a:r>
              <a:rPr lang="en-IE" sz="4400" dirty="0">
                <a:latin typeface="Roboto"/>
              </a:rPr>
              <a:t> lo que </a:t>
            </a:r>
            <a:r>
              <a:rPr lang="en-IE" sz="4400" dirty="0" err="1">
                <a:latin typeface="Roboto"/>
              </a:rPr>
              <a:t>necesitaba</a:t>
            </a:r>
            <a:r>
              <a:rPr lang="en-IE" sz="4400" dirty="0">
                <a:latin typeface="Roboto"/>
              </a:rPr>
              <a:t> </a:t>
            </a:r>
            <a:r>
              <a:rPr lang="en-IE" sz="4400" dirty="0" err="1">
                <a:latin typeface="Roboto"/>
              </a:rPr>
              <a:t>decir</a:t>
            </a:r>
            <a:r>
              <a:rPr lang="en-IE" sz="4400" dirty="0">
                <a:latin typeface="Roboto"/>
              </a:rPr>
              <a:t> y </a:t>
            </a:r>
            <a:r>
              <a:rPr lang="en-IE" sz="4400" dirty="0" err="1">
                <a:latin typeface="Roboto"/>
              </a:rPr>
              <a:t>soltar</a:t>
            </a:r>
            <a:endParaRPr lang="en-IE" sz="4400" dirty="0">
              <a:latin typeface="Roboto"/>
            </a:endParaRPr>
          </a:p>
        </p:txBody>
      </p:sp>
      <p:pic>
        <p:nvPicPr>
          <p:cNvPr id="3" name="Picture 2">
            <a:extLst>
              <a:ext uri="{FF2B5EF4-FFF2-40B4-BE49-F238E27FC236}">
                <a16:creationId xmlns:a16="http://schemas.microsoft.com/office/drawing/2014/main" id="{5F59A2B2-67C6-4F2B-93A2-81BA87E7CC4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5445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8AD7-CA9D-4BAC-8979-A5199EEF8E67}"/>
              </a:ext>
            </a:extLst>
          </p:cNvPr>
          <p:cNvSpPr>
            <a:spLocks noGrp="1"/>
          </p:cNvSpPr>
          <p:nvPr>
            <p:ph type="title"/>
          </p:nvPr>
        </p:nvSpPr>
        <p:spPr>
          <a:xfrm>
            <a:off x="1885406" y="5183436"/>
            <a:ext cx="10515600" cy="2852737"/>
          </a:xfrm>
        </p:spPr>
        <p:txBody>
          <a:bodyPr/>
          <a:lstStyle/>
          <a:p>
            <a:br>
              <a:rPr lang="es-ES" sz="3200" b="1" dirty="0">
                <a:latin typeface="Roboto"/>
              </a:rPr>
            </a:br>
            <a:br>
              <a:rPr lang="es-ES" sz="3200" b="1" dirty="0">
                <a:latin typeface="Roboto"/>
              </a:rPr>
            </a:br>
            <a:br>
              <a:rPr lang="es-ES" sz="3200" b="1" dirty="0">
                <a:latin typeface="Roboto"/>
              </a:rPr>
            </a:br>
            <a:br>
              <a:rPr lang="es-ES" sz="3200" b="1" dirty="0">
                <a:latin typeface="Roboto"/>
              </a:rPr>
            </a:br>
            <a:r>
              <a:rPr lang="es-ES" sz="3200" b="1" dirty="0">
                <a:latin typeface="Roboto"/>
              </a:rPr>
              <a:t>PARTES DE UNA SESIÓN DE HIPNOSIS</a:t>
            </a:r>
            <a:br>
              <a:rPr lang="es-ES" sz="2400" b="1" dirty="0">
                <a:latin typeface="Roboto"/>
              </a:rPr>
            </a:br>
            <a:br>
              <a:rPr lang="es-ES" sz="2400" b="1" dirty="0">
                <a:latin typeface="Roboto"/>
              </a:rPr>
            </a:br>
            <a:r>
              <a:rPr lang="es-ES" sz="2400" b="1" dirty="0">
                <a:latin typeface="Roboto"/>
              </a:rPr>
              <a:t> PRE-TALK (Crear expectación positiva real)</a:t>
            </a:r>
            <a:br>
              <a:rPr lang="es-ES" sz="2400" b="1" dirty="0">
                <a:latin typeface="Roboto"/>
              </a:rPr>
            </a:br>
            <a:r>
              <a:rPr lang="es-ES" sz="2400" b="1" dirty="0">
                <a:latin typeface="Roboto"/>
              </a:rPr>
              <a:t>	</a:t>
            </a:r>
            <a:r>
              <a:rPr lang="es-ES" sz="2400" dirty="0">
                <a:latin typeface="Roboto"/>
              </a:rPr>
              <a:t>- “Yes” Set o conseguir varios “Síes”</a:t>
            </a:r>
            <a:br>
              <a:rPr lang="es-ES" sz="2400" dirty="0">
                <a:latin typeface="Roboto"/>
              </a:rPr>
            </a:br>
            <a:br>
              <a:rPr lang="en-IE" sz="2400" dirty="0">
                <a:latin typeface="Roboto"/>
              </a:rPr>
            </a:br>
            <a:r>
              <a:rPr lang="en-IE" sz="2400" b="1" dirty="0">
                <a:latin typeface="Roboto"/>
              </a:rPr>
              <a:t>- </a:t>
            </a:r>
            <a:r>
              <a:rPr lang="es-ES" sz="2400" b="1" dirty="0">
                <a:latin typeface="Roboto"/>
              </a:rPr>
              <a:t>INDUCCIÓN</a:t>
            </a:r>
            <a:br>
              <a:rPr lang="es-ES" sz="2400" b="1" dirty="0">
                <a:latin typeface="Roboto"/>
              </a:rPr>
            </a:br>
            <a:br>
              <a:rPr lang="es-ES" sz="2400" b="1" dirty="0">
                <a:latin typeface="Roboto"/>
              </a:rPr>
            </a:br>
            <a:r>
              <a:rPr lang="es-ES" sz="2400" b="1" dirty="0">
                <a:latin typeface="Roboto"/>
              </a:rPr>
              <a:t>- PROFUNDIZACIÓN</a:t>
            </a:r>
            <a:br>
              <a:rPr lang="es-ES" sz="2400" b="1" dirty="0">
                <a:latin typeface="Roboto"/>
              </a:rPr>
            </a:br>
            <a:r>
              <a:rPr lang="es-ES" sz="2400" b="1" dirty="0">
                <a:latin typeface="Roboto"/>
              </a:rPr>
              <a:t>	</a:t>
            </a:r>
            <a:r>
              <a:rPr lang="es-ES" sz="2400" dirty="0">
                <a:latin typeface="Roboto"/>
              </a:rPr>
              <a:t>- Lugar seguro/mágico/de  cambio</a:t>
            </a:r>
            <a:br>
              <a:rPr lang="es-ES" sz="2400" b="1" dirty="0">
                <a:latin typeface="Roboto"/>
              </a:rPr>
            </a:br>
            <a:br>
              <a:rPr lang="es-ES" sz="2400" b="1" dirty="0">
                <a:latin typeface="Roboto"/>
              </a:rPr>
            </a:br>
            <a:r>
              <a:rPr lang="es-ES" sz="2400" b="1" dirty="0">
                <a:latin typeface="Roboto"/>
              </a:rPr>
              <a:t>- LIMPIEZA EMOCIONAL </a:t>
            </a:r>
            <a:r>
              <a:rPr lang="es-ES" sz="2400" dirty="0">
                <a:latin typeface="Roboto"/>
              </a:rPr>
              <a:t>(incluye buscar recursos)</a:t>
            </a:r>
            <a:br>
              <a:rPr lang="es-ES" sz="2400" b="1" dirty="0">
                <a:latin typeface="Roboto"/>
              </a:rPr>
            </a:br>
            <a:br>
              <a:rPr lang="es-ES" sz="2400" b="1" dirty="0">
                <a:latin typeface="Roboto"/>
              </a:rPr>
            </a:br>
            <a:r>
              <a:rPr lang="es-ES" sz="2400" b="1" dirty="0">
                <a:latin typeface="Roboto"/>
              </a:rPr>
              <a:t>- SUGESTIONES Y TRABAJO TERAPEUTICO </a:t>
            </a:r>
            <a:br>
              <a:rPr lang="es-ES" sz="2400" b="1" dirty="0">
                <a:latin typeface="Roboto"/>
              </a:rPr>
            </a:br>
            <a:r>
              <a:rPr lang="es-ES" sz="2400" b="1" dirty="0">
                <a:latin typeface="Roboto"/>
              </a:rPr>
              <a:t>	</a:t>
            </a:r>
            <a:r>
              <a:rPr lang="es-ES" sz="2400" dirty="0">
                <a:latin typeface="Roboto"/>
              </a:rPr>
              <a:t>- Anclaje</a:t>
            </a:r>
            <a:br>
              <a:rPr lang="es-ES" sz="2400" dirty="0">
                <a:latin typeface="Roboto"/>
              </a:rPr>
            </a:br>
            <a:r>
              <a:rPr lang="es-ES" sz="2400" dirty="0">
                <a:latin typeface="Roboto"/>
              </a:rPr>
              <a:t>	- Orden post hipnótica</a:t>
            </a:r>
            <a:br>
              <a:rPr lang="es-ES" sz="2400" b="1" dirty="0">
                <a:latin typeface="Roboto"/>
              </a:rPr>
            </a:br>
            <a:br>
              <a:rPr lang="es-ES" sz="2400" b="1" dirty="0">
                <a:latin typeface="Roboto"/>
              </a:rPr>
            </a:br>
            <a:r>
              <a:rPr lang="es-ES" sz="2400" b="1" dirty="0">
                <a:latin typeface="Roboto"/>
              </a:rPr>
              <a:t>- PUENTE HACIA EL FUTURO</a:t>
            </a:r>
            <a:br>
              <a:rPr lang="es-ES" sz="2400" b="1" dirty="0">
                <a:latin typeface="Roboto"/>
              </a:rPr>
            </a:br>
            <a:br>
              <a:rPr lang="es-ES" sz="2400" b="1" dirty="0">
                <a:latin typeface="Roboto"/>
              </a:rPr>
            </a:br>
            <a:r>
              <a:rPr lang="es-ES" sz="2400" b="1" dirty="0">
                <a:latin typeface="Roboto"/>
              </a:rPr>
              <a:t>- SALIDA/EMERGER</a:t>
            </a:r>
            <a:br>
              <a:rPr lang="en-IE" sz="2400" dirty="0">
                <a:latin typeface="Roboto"/>
              </a:rPr>
            </a:br>
            <a:br>
              <a:rPr lang="en-IE" sz="2400" dirty="0">
                <a:latin typeface="Roboto"/>
              </a:rPr>
            </a:br>
            <a:br>
              <a:rPr lang="en-IE" sz="2400" dirty="0">
                <a:latin typeface="Roboto"/>
              </a:rPr>
            </a:br>
            <a:br>
              <a:rPr lang="en-IE" sz="2400" dirty="0">
                <a:latin typeface="Roboto"/>
              </a:rPr>
            </a:br>
            <a:endParaRPr lang="en-IE" sz="2400" dirty="0">
              <a:latin typeface="Roboto"/>
            </a:endParaRPr>
          </a:p>
        </p:txBody>
      </p:sp>
      <p:pic>
        <p:nvPicPr>
          <p:cNvPr id="3" name="Picture 2">
            <a:extLst>
              <a:ext uri="{FF2B5EF4-FFF2-40B4-BE49-F238E27FC236}">
                <a16:creationId xmlns:a16="http://schemas.microsoft.com/office/drawing/2014/main" id="{27982583-0488-4E4E-B9B1-EE422F2E2C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5429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PASO 3 - </a:t>
            </a:r>
            <a:r>
              <a:rPr lang="en-IE" sz="4800" dirty="0" err="1">
                <a:latin typeface="Roboto"/>
              </a:rPr>
              <a:t>Cuando</a:t>
            </a:r>
            <a:r>
              <a:rPr lang="en-IE" sz="4800" dirty="0">
                <a:latin typeface="Roboto"/>
              </a:rPr>
              <a:t> se </a:t>
            </a:r>
            <a:r>
              <a:rPr lang="en-IE" sz="4800" dirty="0" err="1">
                <a:latin typeface="Roboto"/>
              </a:rPr>
              <a:t>haya</a:t>
            </a:r>
            <a:r>
              <a:rPr lang="en-IE" sz="4800" dirty="0">
                <a:latin typeface="Roboto"/>
              </a:rPr>
              <a:t> </a:t>
            </a:r>
            <a:r>
              <a:rPr lang="en-IE" sz="4800" dirty="0" err="1">
                <a:latin typeface="Roboto"/>
              </a:rPr>
              <a:t>producido</a:t>
            </a:r>
            <a:r>
              <a:rPr lang="en-IE" sz="4800" dirty="0">
                <a:latin typeface="Roboto"/>
              </a:rPr>
              <a:t> ese </a:t>
            </a:r>
            <a:r>
              <a:rPr lang="en-IE" sz="4800" dirty="0" err="1">
                <a:latin typeface="Roboto"/>
              </a:rPr>
              <a:t>intercambio</a:t>
            </a:r>
            <a:r>
              <a:rPr lang="en-IE" sz="4800" dirty="0">
                <a:latin typeface="Roboto"/>
              </a:rPr>
              <a:t> de </a:t>
            </a:r>
            <a:r>
              <a:rPr lang="en-IE" sz="4800" dirty="0" err="1">
                <a:latin typeface="Roboto"/>
              </a:rPr>
              <a:t>diálogo</a:t>
            </a:r>
            <a:r>
              <a:rPr lang="en-IE" sz="4800" dirty="0">
                <a:latin typeface="Roboto"/>
              </a:rPr>
              <a:t>: </a:t>
            </a:r>
            <a:r>
              <a:rPr lang="es-ES" sz="4800" dirty="0">
                <a:latin typeface="Roboto"/>
              </a:rPr>
              <a:t>¿</a:t>
            </a:r>
            <a:r>
              <a:rPr lang="en-IE" sz="4800" dirty="0">
                <a:latin typeface="Roboto"/>
              </a:rPr>
              <a:t>Hay algo </a:t>
            </a:r>
            <a:r>
              <a:rPr lang="en-IE" sz="4800" dirty="0" err="1">
                <a:latin typeface="Roboto"/>
              </a:rPr>
              <a:t>más</a:t>
            </a:r>
            <a:r>
              <a:rPr lang="en-IE" sz="4800" dirty="0">
                <a:latin typeface="Roboto"/>
              </a:rPr>
              <a:t> que </a:t>
            </a:r>
            <a:r>
              <a:rPr lang="en-IE" sz="4800" dirty="0" err="1">
                <a:latin typeface="Roboto"/>
              </a:rPr>
              <a:t>quieres</a:t>
            </a:r>
            <a:r>
              <a:rPr lang="en-IE" sz="4800" dirty="0">
                <a:latin typeface="Roboto"/>
              </a:rPr>
              <a:t> </a:t>
            </a:r>
            <a:r>
              <a:rPr lang="en-IE" sz="4800" dirty="0" err="1">
                <a:latin typeface="Roboto"/>
              </a:rPr>
              <a:t>decir</a:t>
            </a:r>
            <a:r>
              <a:rPr lang="en-IE" sz="4800" dirty="0">
                <a:latin typeface="Roboto"/>
              </a:rPr>
              <a:t>?</a:t>
            </a:r>
          </a:p>
        </p:txBody>
      </p:sp>
      <p:pic>
        <p:nvPicPr>
          <p:cNvPr id="3" name="Picture 2">
            <a:extLst>
              <a:ext uri="{FF2B5EF4-FFF2-40B4-BE49-F238E27FC236}">
                <a16:creationId xmlns:a16="http://schemas.microsoft.com/office/drawing/2014/main" id="{903A79C5-BE89-4456-BFE2-7AC8659F5E6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8459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80044" y="2807018"/>
            <a:ext cx="10515600" cy="2852737"/>
          </a:xfrm>
        </p:spPr>
        <p:txBody>
          <a:bodyPr/>
          <a:lstStyle/>
          <a:p>
            <a:r>
              <a:rPr lang="en-IE" sz="3600" dirty="0">
                <a:latin typeface="Roboto"/>
              </a:rPr>
              <a:t>LO IMPORTANTE:  ¿“</a:t>
            </a:r>
            <a:r>
              <a:rPr lang="en-IE" sz="3600" dirty="0" err="1">
                <a:latin typeface="Roboto"/>
              </a:rPr>
              <a:t>Estás</a:t>
            </a:r>
            <a:r>
              <a:rPr lang="en-IE" sz="3600" dirty="0">
                <a:latin typeface="Roboto"/>
              </a:rPr>
              <a:t> </a:t>
            </a:r>
            <a:r>
              <a:rPr lang="en-IE" sz="3600" dirty="0" err="1">
                <a:latin typeface="Roboto"/>
              </a:rPr>
              <a:t>dispuesto</a:t>
            </a:r>
            <a:r>
              <a:rPr lang="en-IE" sz="3600" dirty="0">
                <a:latin typeface="Roboto"/>
              </a:rPr>
              <a:t> a </a:t>
            </a:r>
            <a:r>
              <a:rPr lang="en-IE" sz="3600" dirty="0" err="1">
                <a:latin typeface="Roboto"/>
              </a:rPr>
              <a:t>perdonarte</a:t>
            </a:r>
            <a:r>
              <a:rPr lang="en-IE" sz="3600" dirty="0">
                <a:latin typeface="Roboto"/>
              </a:rPr>
              <a:t> y </a:t>
            </a:r>
            <a:r>
              <a:rPr lang="en-IE" sz="3600" dirty="0" err="1">
                <a:latin typeface="Roboto"/>
              </a:rPr>
              <a:t>perdonar</a:t>
            </a:r>
            <a:r>
              <a:rPr lang="en-IE" sz="3600" dirty="0">
                <a:latin typeface="Roboto"/>
              </a:rPr>
              <a:t> a </a:t>
            </a:r>
            <a:r>
              <a:rPr lang="en-IE" sz="3600" dirty="0" err="1">
                <a:latin typeface="Roboto"/>
              </a:rPr>
              <a:t>esa</a:t>
            </a:r>
            <a:r>
              <a:rPr lang="en-IE" sz="3600" dirty="0">
                <a:latin typeface="Roboto"/>
              </a:rPr>
              <a:t> persona por lo que </a:t>
            </a:r>
            <a:r>
              <a:rPr lang="en-IE" sz="3600" dirty="0" err="1">
                <a:latin typeface="Roboto"/>
              </a:rPr>
              <a:t>sucedió</a:t>
            </a:r>
            <a:r>
              <a:rPr lang="en-IE" sz="3600" dirty="0">
                <a:latin typeface="Roboto"/>
              </a:rPr>
              <a:t> o por las </a:t>
            </a:r>
            <a:r>
              <a:rPr lang="en-IE" sz="3600" dirty="0" err="1">
                <a:latin typeface="Roboto"/>
              </a:rPr>
              <a:t>disculpas</a:t>
            </a:r>
            <a:r>
              <a:rPr lang="en-IE" sz="3600" dirty="0">
                <a:latin typeface="Roboto"/>
              </a:rPr>
              <a:t> que </a:t>
            </a:r>
            <a:r>
              <a:rPr lang="en-IE" sz="3600" dirty="0" err="1">
                <a:latin typeface="Roboto"/>
              </a:rPr>
              <a:t>te</a:t>
            </a:r>
            <a:r>
              <a:rPr lang="en-IE" sz="3600" dirty="0">
                <a:latin typeface="Roboto"/>
              </a:rPr>
              <a:t> </a:t>
            </a:r>
            <a:r>
              <a:rPr lang="en-IE" sz="3600" dirty="0" err="1">
                <a:latin typeface="Roboto"/>
              </a:rPr>
              <a:t>debería</a:t>
            </a:r>
            <a:r>
              <a:rPr lang="en-IE" sz="3600" dirty="0">
                <a:latin typeface="Roboto"/>
              </a:rPr>
              <a:t> </a:t>
            </a:r>
            <a:r>
              <a:rPr lang="en-IE" sz="3600" dirty="0" err="1">
                <a:latin typeface="Roboto"/>
              </a:rPr>
              <a:t>dar</a:t>
            </a:r>
            <a:r>
              <a:rPr lang="en-IE" sz="3600" dirty="0">
                <a:latin typeface="Roboto"/>
              </a:rPr>
              <a:t> </a:t>
            </a:r>
            <a:r>
              <a:rPr lang="en-IE" sz="3600" dirty="0" err="1">
                <a:latin typeface="Roboto"/>
              </a:rPr>
              <a:t>esa</a:t>
            </a:r>
            <a:r>
              <a:rPr lang="en-IE" sz="3600" dirty="0">
                <a:latin typeface="Roboto"/>
              </a:rPr>
              <a:t> persona?” </a:t>
            </a:r>
            <a:br>
              <a:rPr lang="en-IE" sz="3600" dirty="0">
                <a:latin typeface="Roboto"/>
              </a:rPr>
            </a:br>
            <a:br>
              <a:rPr lang="en-IE" sz="3600" dirty="0">
                <a:latin typeface="Roboto"/>
              </a:rPr>
            </a:br>
            <a:r>
              <a:rPr lang="en-IE" sz="3600" dirty="0">
                <a:latin typeface="Roboto"/>
              </a:rPr>
              <a:t>No por </a:t>
            </a:r>
            <a:r>
              <a:rPr lang="en-IE" sz="3600" dirty="0" err="1">
                <a:latin typeface="Roboto"/>
              </a:rPr>
              <a:t>ella</a:t>
            </a:r>
            <a:r>
              <a:rPr lang="en-IE" sz="3600" dirty="0">
                <a:latin typeface="Roboto"/>
              </a:rPr>
              <a:t>, </a:t>
            </a:r>
            <a:r>
              <a:rPr lang="en-IE" sz="3600" dirty="0" err="1">
                <a:latin typeface="Roboto"/>
              </a:rPr>
              <a:t>sino</a:t>
            </a:r>
            <a:r>
              <a:rPr lang="en-IE" sz="3600" dirty="0">
                <a:latin typeface="Roboto"/>
              </a:rPr>
              <a:t> por </a:t>
            </a:r>
            <a:r>
              <a:rPr lang="en-IE" sz="3600" dirty="0" err="1">
                <a:latin typeface="Roboto"/>
              </a:rPr>
              <a:t>tí</a:t>
            </a:r>
            <a:r>
              <a:rPr lang="en-IE" sz="3600" dirty="0">
                <a:latin typeface="Roboto"/>
              </a:rPr>
              <a:t>, </a:t>
            </a:r>
            <a:r>
              <a:rPr lang="en-IE" sz="3600" dirty="0" err="1">
                <a:latin typeface="Roboto"/>
              </a:rPr>
              <a:t>porque</a:t>
            </a:r>
            <a:r>
              <a:rPr lang="en-IE" sz="3600" dirty="0">
                <a:latin typeface="Roboto"/>
              </a:rPr>
              <a:t> </a:t>
            </a:r>
            <a:r>
              <a:rPr lang="en-IE" sz="3600" dirty="0" err="1">
                <a:latin typeface="Roboto"/>
              </a:rPr>
              <a:t>cuando</a:t>
            </a:r>
            <a:r>
              <a:rPr lang="en-IE" sz="3600" dirty="0">
                <a:latin typeface="Roboto"/>
              </a:rPr>
              <a:t> </a:t>
            </a:r>
            <a:r>
              <a:rPr lang="en-IE" sz="3600" dirty="0" err="1">
                <a:latin typeface="Roboto"/>
              </a:rPr>
              <a:t>tú</a:t>
            </a:r>
            <a:r>
              <a:rPr lang="en-IE" sz="3600" dirty="0">
                <a:latin typeface="Roboto"/>
              </a:rPr>
              <a:t> </a:t>
            </a:r>
            <a:r>
              <a:rPr lang="en-IE" sz="3600" dirty="0" err="1">
                <a:latin typeface="Roboto"/>
              </a:rPr>
              <a:t>perdonas</a:t>
            </a:r>
            <a:r>
              <a:rPr lang="en-IE" sz="3600" dirty="0">
                <a:latin typeface="Roboto"/>
              </a:rPr>
              <a:t>, </a:t>
            </a:r>
            <a:r>
              <a:rPr lang="en-IE" sz="3600" dirty="0" err="1">
                <a:latin typeface="Roboto"/>
              </a:rPr>
              <a:t>serás</a:t>
            </a:r>
            <a:r>
              <a:rPr lang="en-IE" sz="3600" dirty="0">
                <a:latin typeface="Roboto"/>
              </a:rPr>
              <a:t> </a:t>
            </a:r>
            <a:r>
              <a:rPr lang="en-IE" sz="3600" dirty="0" err="1">
                <a:latin typeface="Roboto"/>
              </a:rPr>
              <a:t>capaz</a:t>
            </a:r>
            <a:r>
              <a:rPr lang="en-IE" sz="3600" dirty="0">
                <a:latin typeface="Roboto"/>
              </a:rPr>
              <a:t> de </a:t>
            </a:r>
            <a:r>
              <a:rPr lang="en-IE" sz="3600" dirty="0" err="1">
                <a:latin typeface="Roboto"/>
              </a:rPr>
              <a:t>hacer</a:t>
            </a:r>
            <a:r>
              <a:rPr lang="en-IE" sz="3600" dirty="0">
                <a:latin typeface="Roboto"/>
              </a:rPr>
              <a:t>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sobre</a:t>
            </a:r>
            <a:r>
              <a:rPr lang="en-IE" sz="3600" dirty="0">
                <a:latin typeface="Roboto"/>
              </a:rPr>
              <a:t> </a:t>
            </a:r>
            <a:r>
              <a:rPr lang="en-IE" sz="3600" dirty="0" err="1">
                <a:latin typeface="Roboto"/>
              </a:rPr>
              <a:t>tí</a:t>
            </a:r>
            <a:r>
              <a:rPr lang="en-IE" sz="3600" dirty="0">
                <a:latin typeface="Roboto"/>
              </a:rPr>
              <a:t>. No </a:t>
            </a:r>
            <a:r>
              <a:rPr lang="en-IE" sz="3600" dirty="0" err="1">
                <a:latin typeface="Roboto"/>
              </a:rPr>
              <a:t>significa</a:t>
            </a:r>
            <a:r>
              <a:rPr lang="en-IE" sz="3600" dirty="0">
                <a:latin typeface="Roboto"/>
              </a:rPr>
              <a:t> que lo que </a:t>
            </a:r>
            <a:r>
              <a:rPr lang="en-IE" sz="3600" dirty="0" err="1">
                <a:latin typeface="Roboto"/>
              </a:rPr>
              <a:t>hizo</a:t>
            </a:r>
            <a:r>
              <a:rPr lang="en-IE" sz="3600" dirty="0">
                <a:latin typeface="Roboto"/>
              </a:rPr>
              <a:t> </a:t>
            </a:r>
            <a:r>
              <a:rPr lang="en-IE" sz="3600" dirty="0" err="1">
                <a:latin typeface="Roboto"/>
              </a:rPr>
              <a:t>está</a:t>
            </a:r>
            <a:r>
              <a:rPr lang="en-IE" sz="3600" dirty="0">
                <a:latin typeface="Roboto"/>
              </a:rPr>
              <a:t> bien, </a:t>
            </a:r>
            <a:r>
              <a:rPr lang="en-IE" sz="3600" dirty="0" err="1">
                <a:latin typeface="Roboto"/>
              </a:rPr>
              <a:t>sino</a:t>
            </a:r>
            <a:r>
              <a:rPr lang="en-IE" sz="3600" dirty="0">
                <a:latin typeface="Roboto"/>
              </a:rPr>
              <a:t> que decides </a:t>
            </a:r>
            <a:r>
              <a:rPr lang="en-IE" sz="3600" dirty="0" err="1">
                <a:latin typeface="Roboto"/>
              </a:rPr>
              <a:t>dejar</a:t>
            </a:r>
            <a:r>
              <a:rPr lang="en-IE" sz="3600" dirty="0">
                <a:latin typeface="Roboto"/>
              </a:rPr>
              <a:t> de </a:t>
            </a:r>
            <a:r>
              <a:rPr lang="en-IE" sz="3600" dirty="0" err="1">
                <a:latin typeface="Roboto"/>
              </a:rPr>
              <a:t>darle</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en</a:t>
            </a:r>
            <a:r>
              <a:rPr lang="en-IE" sz="3600" dirty="0">
                <a:latin typeface="Roboto"/>
              </a:rPr>
              <a:t> </a:t>
            </a:r>
            <a:r>
              <a:rPr lang="en-IE" sz="3600" dirty="0" err="1">
                <a:latin typeface="Roboto"/>
              </a:rPr>
              <a:t>tu</a:t>
            </a:r>
            <a:r>
              <a:rPr lang="en-IE" sz="3600" dirty="0">
                <a:latin typeface="Roboto"/>
              </a:rPr>
              <a:t> </a:t>
            </a:r>
            <a:r>
              <a:rPr lang="en-IE" sz="3600" dirty="0" err="1">
                <a:latin typeface="Roboto"/>
              </a:rPr>
              <a:t>vida</a:t>
            </a:r>
            <a:r>
              <a:rPr lang="en-IE" sz="3600" dirty="0">
                <a:latin typeface="Roboto"/>
              </a:rPr>
              <a:t> “</a:t>
            </a:r>
          </a:p>
        </p:txBody>
      </p:sp>
      <p:pic>
        <p:nvPicPr>
          <p:cNvPr id="3" name="Picture 2">
            <a:extLst>
              <a:ext uri="{FF2B5EF4-FFF2-40B4-BE49-F238E27FC236}">
                <a16:creationId xmlns:a16="http://schemas.microsoft.com/office/drawing/2014/main" id="{9D0603E9-61F4-4F06-9EAB-D9A574AC675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05479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3600" dirty="0">
                <a:latin typeface="Roboto"/>
              </a:rPr>
              <a:t>Si la persona se </a:t>
            </a:r>
            <a:r>
              <a:rPr lang="en-IE" sz="3600" dirty="0" err="1">
                <a:latin typeface="Roboto"/>
              </a:rPr>
              <a:t>niega</a:t>
            </a:r>
            <a:r>
              <a:rPr lang="en-IE" sz="3600" dirty="0">
                <a:latin typeface="Roboto"/>
              </a:rPr>
              <a:t> a </a:t>
            </a:r>
            <a:r>
              <a:rPr lang="en-IE" sz="3600" dirty="0" err="1">
                <a:latin typeface="Roboto"/>
              </a:rPr>
              <a:t>perdonar</a:t>
            </a:r>
            <a:r>
              <a:rPr lang="en-IE" sz="3600" dirty="0">
                <a:latin typeface="Roboto"/>
              </a:rPr>
              <a:t>: Se </a:t>
            </a:r>
            <a:r>
              <a:rPr lang="en-IE" sz="3600" dirty="0" err="1">
                <a:latin typeface="Roboto"/>
              </a:rPr>
              <a:t>insiste</a:t>
            </a:r>
            <a:r>
              <a:rPr lang="en-IE" sz="3600" dirty="0">
                <a:latin typeface="Roboto"/>
              </a:rPr>
              <a:t> y se le </a:t>
            </a:r>
            <a:r>
              <a:rPr lang="en-IE" sz="3600" dirty="0" err="1">
                <a:latin typeface="Roboto"/>
              </a:rPr>
              <a:t>pregunta</a:t>
            </a:r>
            <a:r>
              <a:rPr lang="en-IE" sz="3600" dirty="0">
                <a:latin typeface="Roboto"/>
              </a:rPr>
              <a:t> al </a:t>
            </a:r>
            <a:r>
              <a:rPr lang="en-IE" sz="3600" dirty="0" err="1">
                <a:latin typeface="Roboto"/>
              </a:rPr>
              <a:t>subconsciente</a:t>
            </a:r>
            <a:r>
              <a:rPr lang="en-IE" sz="3600" dirty="0">
                <a:latin typeface="Roboto"/>
              </a:rPr>
              <a:t>: ¿</a:t>
            </a:r>
            <a:r>
              <a:rPr lang="en-IE" sz="3600" dirty="0" err="1">
                <a:latin typeface="Roboto"/>
              </a:rPr>
              <a:t>Qué</a:t>
            </a:r>
            <a:r>
              <a:rPr lang="en-IE" sz="3600" dirty="0">
                <a:latin typeface="Roboto"/>
              </a:rPr>
              <a:t> es lo que </a:t>
            </a:r>
            <a:r>
              <a:rPr lang="en-IE" sz="3600" dirty="0" err="1">
                <a:latin typeface="Roboto"/>
              </a:rPr>
              <a:t>necesita</a:t>
            </a:r>
            <a:r>
              <a:rPr lang="en-IE" sz="3600" dirty="0">
                <a:latin typeface="Roboto"/>
              </a:rPr>
              <a:t> X (</a:t>
            </a:r>
            <a:r>
              <a:rPr lang="en-IE" sz="3600" dirty="0" err="1">
                <a:latin typeface="Roboto"/>
              </a:rPr>
              <a:t>cliente</a:t>
            </a:r>
            <a:r>
              <a:rPr lang="en-IE" sz="3600" dirty="0">
                <a:latin typeface="Roboto"/>
              </a:rPr>
              <a:t>) para </a:t>
            </a:r>
            <a:r>
              <a:rPr lang="en-IE" sz="3600" dirty="0" err="1">
                <a:latin typeface="Roboto"/>
              </a:rPr>
              <a:t>perdonar</a:t>
            </a:r>
            <a:r>
              <a:rPr lang="en-IE" sz="3600" dirty="0">
                <a:latin typeface="Roboto"/>
              </a:rPr>
              <a:t> y </a:t>
            </a:r>
            <a:r>
              <a:rPr lang="en-IE" sz="3600" dirty="0" err="1">
                <a:latin typeface="Roboto"/>
              </a:rPr>
              <a:t>soltar</a:t>
            </a:r>
            <a:r>
              <a:rPr lang="en-IE" sz="3600" dirty="0">
                <a:latin typeface="Roboto"/>
              </a:rPr>
              <a:t> </a:t>
            </a:r>
            <a:r>
              <a:rPr lang="en-IE" sz="3600" dirty="0" err="1">
                <a:latin typeface="Roboto"/>
              </a:rPr>
              <a:t>definitivamente</a:t>
            </a:r>
            <a:r>
              <a:rPr lang="en-IE" sz="3600" dirty="0">
                <a:latin typeface="Roboto"/>
              </a:rPr>
              <a:t> de </a:t>
            </a:r>
            <a:r>
              <a:rPr lang="en-IE" sz="3600" dirty="0" err="1">
                <a:latin typeface="Roboto"/>
              </a:rPr>
              <a:t>su</a:t>
            </a:r>
            <a:r>
              <a:rPr lang="en-IE" sz="3600" dirty="0">
                <a:latin typeface="Roboto"/>
              </a:rPr>
              <a:t> </a:t>
            </a:r>
            <a:r>
              <a:rPr lang="en-IE" sz="3600" dirty="0" err="1">
                <a:latin typeface="Roboto"/>
              </a:rPr>
              <a:t>vida</a:t>
            </a:r>
            <a:r>
              <a:rPr lang="en-IE" sz="3600" dirty="0">
                <a:latin typeface="Roboto"/>
              </a:rPr>
              <a:t> para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a:t>
            </a:r>
          </a:p>
        </p:txBody>
      </p:sp>
      <p:pic>
        <p:nvPicPr>
          <p:cNvPr id="3" name="Picture 2">
            <a:extLst>
              <a:ext uri="{FF2B5EF4-FFF2-40B4-BE49-F238E27FC236}">
                <a16:creationId xmlns:a16="http://schemas.microsoft.com/office/drawing/2014/main" id="{93C98E00-1196-424B-989C-6C0739CC230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979897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000" dirty="0" err="1">
                <a:latin typeface="Roboto"/>
              </a:rPr>
              <a:t>Puedes</a:t>
            </a:r>
            <a:r>
              <a:rPr lang="en-IE" sz="4000" dirty="0">
                <a:latin typeface="Roboto"/>
              </a:rPr>
              <a:t> </a:t>
            </a:r>
            <a:r>
              <a:rPr lang="en-IE" sz="4000" dirty="0" err="1">
                <a:latin typeface="Roboto"/>
              </a:rPr>
              <a:t>crear</a:t>
            </a:r>
            <a:r>
              <a:rPr lang="en-IE" sz="4000" dirty="0">
                <a:latin typeface="Roboto"/>
              </a:rPr>
              <a:t> una </a:t>
            </a:r>
            <a:r>
              <a:rPr lang="en-IE" sz="4000" dirty="0" err="1">
                <a:latin typeface="Roboto"/>
              </a:rPr>
              <a:t>metáfora</a:t>
            </a:r>
            <a:r>
              <a:rPr lang="en-IE" sz="4000" dirty="0">
                <a:latin typeface="Roboto"/>
              </a:rPr>
              <a:t>( </a:t>
            </a:r>
            <a:r>
              <a:rPr lang="en-IE" sz="4000" dirty="0" err="1">
                <a:latin typeface="Roboto"/>
              </a:rPr>
              <a:t>ejemplo</a:t>
            </a:r>
            <a:r>
              <a:rPr lang="en-IE" sz="4000" dirty="0">
                <a:latin typeface="Roboto"/>
              </a:rPr>
              <a:t>, </a:t>
            </a:r>
            <a:r>
              <a:rPr lang="en-IE" sz="4000" dirty="0" err="1">
                <a:latin typeface="Roboto"/>
              </a:rPr>
              <a:t>cortar</a:t>
            </a:r>
            <a:r>
              <a:rPr lang="en-IE" sz="4000" dirty="0">
                <a:latin typeface="Roboto"/>
              </a:rPr>
              <a:t> </a:t>
            </a:r>
            <a:r>
              <a:rPr lang="en-IE" sz="4000" dirty="0" err="1">
                <a:latin typeface="Roboto"/>
              </a:rPr>
              <a:t>cuerdas</a:t>
            </a:r>
            <a:r>
              <a:rPr lang="en-IE" sz="4000" dirty="0">
                <a:latin typeface="Roboto"/>
              </a:rPr>
              <a:t> con la persona, </a:t>
            </a:r>
            <a:r>
              <a:rPr lang="en-IE" sz="4000" dirty="0" err="1">
                <a:latin typeface="Roboto"/>
              </a:rPr>
              <a:t>dejar</a:t>
            </a:r>
            <a:r>
              <a:rPr lang="en-IE" sz="4000" dirty="0">
                <a:latin typeface="Roboto"/>
              </a:rPr>
              <a:t> </a:t>
            </a:r>
            <a:r>
              <a:rPr lang="en-IE" sz="4000" dirty="0" err="1">
                <a:latin typeface="Roboto"/>
              </a:rPr>
              <a:t>atrás</a:t>
            </a:r>
            <a:r>
              <a:rPr lang="en-IE" sz="4000" dirty="0">
                <a:latin typeface="Roboto"/>
              </a:rPr>
              <a:t>, </a:t>
            </a:r>
            <a:r>
              <a:rPr lang="en-IE" sz="4000" dirty="0" err="1">
                <a:latin typeface="Roboto"/>
              </a:rPr>
              <a:t>despedirse</a:t>
            </a:r>
            <a:r>
              <a:rPr lang="en-IE" sz="4000" dirty="0">
                <a:latin typeface="Roboto"/>
              </a:rPr>
              <a:t> para </a:t>
            </a:r>
            <a:r>
              <a:rPr lang="en-IE" sz="4000" dirty="0" err="1">
                <a:latin typeface="Roboto"/>
              </a:rPr>
              <a:t>siempre</a:t>
            </a:r>
            <a:r>
              <a:rPr lang="en-IE" sz="4000" dirty="0">
                <a:latin typeface="Roboto"/>
              </a:rPr>
              <a:t> de la </a:t>
            </a:r>
            <a:r>
              <a:rPr lang="en-IE" sz="4000" dirty="0" err="1">
                <a:latin typeface="Roboto"/>
              </a:rPr>
              <a:t>emoción</a:t>
            </a:r>
            <a:r>
              <a:rPr lang="en-IE" sz="4000" dirty="0">
                <a:latin typeface="Roboto"/>
              </a:rPr>
              <a:t> </a:t>
            </a:r>
            <a:r>
              <a:rPr lang="en-IE" sz="4000" dirty="0" err="1">
                <a:latin typeface="Roboto"/>
              </a:rPr>
              <a:t>negativa</a:t>
            </a:r>
            <a:r>
              <a:rPr lang="en-IE" sz="4000" dirty="0">
                <a:latin typeface="Roboto"/>
              </a:rPr>
              <a:t>/culpa...)</a:t>
            </a:r>
          </a:p>
        </p:txBody>
      </p:sp>
      <p:pic>
        <p:nvPicPr>
          <p:cNvPr id="3" name="Picture 2">
            <a:extLst>
              <a:ext uri="{FF2B5EF4-FFF2-40B4-BE49-F238E27FC236}">
                <a16:creationId xmlns:a16="http://schemas.microsoft.com/office/drawing/2014/main" id="{DC7A8D57-0BB7-4D14-9246-7012AE55519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17893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2937647"/>
            <a:ext cx="10515600" cy="2852737"/>
          </a:xfrm>
        </p:spPr>
        <p:txBody>
          <a:bodyPr/>
          <a:lstStyle/>
          <a:p>
            <a:r>
              <a:rPr lang="en-IE" sz="4000" dirty="0">
                <a:latin typeface="Roboto"/>
              </a:rPr>
              <a:t>“Como </a:t>
            </a:r>
            <a:r>
              <a:rPr lang="en-IE" sz="4000" dirty="0" err="1">
                <a:latin typeface="Roboto"/>
              </a:rPr>
              <a:t>resultado</a:t>
            </a:r>
            <a:r>
              <a:rPr lang="en-IE" sz="4000" dirty="0">
                <a:latin typeface="Roboto"/>
              </a:rPr>
              <a:t> de lo que ha </a:t>
            </a:r>
            <a:r>
              <a:rPr lang="en-IE" sz="4000" dirty="0" err="1">
                <a:latin typeface="Roboto"/>
              </a:rPr>
              <a:t>sido</a:t>
            </a:r>
            <a:r>
              <a:rPr lang="en-IE" sz="4000" dirty="0">
                <a:latin typeface="Roboto"/>
              </a:rPr>
              <a:t> </a:t>
            </a:r>
            <a:r>
              <a:rPr lang="en-IE" sz="4000" dirty="0" err="1">
                <a:latin typeface="Roboto"/>
              </a:rPr>
              <a:t>descubierto</a:t>
            </a:r>
            <a:r>
              <a:rPr lang="en-IE" sz="4000" dirty="0">
                <a:latin typeface="Roboto"/>
              </a:rPr>
              <a:t>, </a:t>
            </a:r>
            <a:r>
              <a:rPr lang="en-IE" sz="4000" dirty="0" err="1">
                <a:latin typeface="Roboto"/>
              </a:rPr>
              <a:t>aprendido</a:t>
            </a:r>
            <a:r>
              <a:rPr lang="en-IE" sz="4000" dirty="0">
                <a:latin typeface="Roboto"/>
              </a:rPr>
              <a:t> y </a:t>
            </a:r>
            <a:r>
              <a:rPr lang="en-IE" sz="4000" dirty="0" err="1">
                <a:latin typeface="Roboto"/>
              </a:rPr>
              <a:t>soltado</a:t>
            </a:r>
            <a:r>
              <a:rPr lang="en-IE" sz="4000" dirty="0">
                <a:latin typeface="Roboto"/>
              </a:rPr>
              <a:t> hoy, ¿</a:t>
            </a:r>
            <a:r>
              <a:rPr lang="en-IE" sz="4000" dirty="0" err="1">
                <a:latin typeface="Roboto"/>
              </a:rPr>
              <a:t>cómo</a:t>
            </a:r>
            <a:r>
              <a:rPr lang="en-IE" sz="4000" dirty="0">
                <a:latin typeface="Roboto"/>
              </a:rPr>
              <a:t> </a:t>
            </a:r>
            <a:r>
              <a:rPr lang="en-IE" sz="4000" dirty="0" err="1">
                <a:latin typeface="Roboto"/>
              </a:rPr>
              <a:t>va</a:t>
            </a:r>
            <a:r>
              <a:rPr lang="en-IE" sz="4000" dirty="0">
                <a:latin typeface="Roboto"/>
              </a:rPr>
              <a:t> a ser </a:t>
            </a:r>
            <a:r>
              <a:rPr lang="en-IE" sz="4000" dirty="0" err="1">
                <a:latin typeface="Roboto"/>
              </a:rPr>
              <a:t>diferente</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 </a:t>
            </a:r>
            <a:r>
              <a:rPr lang="en-IE" sz="4000" dirty="0" err="1">
                <a:latin typeface="Roboto"/>
              </a:rPr>
              <a:t>en</a:t>
            </a:r>
            <a:r>
              <a:rPr lang="en-IE" sz="4000" dirty="0">
                <a:latin typeface="Roboto"/>
              </a:rPr>
              <a:t> los </a:t>
            </a:r>
            <a:r>
              <a:rPr lang="en-IE" sz="4000" dirty="0" err="1">
                <a:latin typeface="Roboto"/>
              </a:rPr>
              <a:t>próximos</a:t>
            </a:r>
            <a:r>
              <a:rPr lang="en-IE" sz="4000" dirty="0">
                <a:latin typeface="Roboto"/>
              </a:rPr>
              <a:t> días, </a:t>
            </a:r>
            <a:r>
              <a:rPr lang="en-IE" sz="4000" dirty="0" err="1">
                <a:latin typeface="Roboto"/>
              </a:rPr>
              <a:t>semanas</a:t>
            </a:r>
            <a:r>
              <a:rPr lang="en-IE" sz="4000" dirty="0">
                <a:latin typeface="Roboto"/>
              </a:rPr>
              <a:t>, meses?</a:t>
            </a:r>
            <a:br>
              <a:rPr lang="en-IE" sz="4000" dirty="0">
                <a:latin typeface="Roboto"/>
              </a:rPr>
            </a:br>
            <a:br>
              <a:rPr lang="en-IE" sz="4000" dirty="0">
                <a:latin typeface="Roboto"/>
              </a:rPr>
            </a:br>
            <a:r>
              <a:rPr lang="en-IE" sz="4000" dirty="0" err="1">
                <a:latin typeface="Roboto"/>
              </a:rPr>
              <a:t>Después</a:t>
            </a:r>
            <a:r>
              <a:rPr lang="en-IE" sz="4000" dirty="0">
                <a:latin typeface="Roboto"/>
              </a:rPr>
              <a:t> de </a:t>
            </a:r>
            <a:r>
              <a:rPr lang="en-IE" sz="4000" dirty="0" err="1">
                <a:latin typeface="Roboto"/>
              </a:rPr>
              <a:t>soltar</a:t>
            </a:r>
            <a:r>
              <a:rPr lang="en-IE" sz="4000" dirty="0">
                <a:latin typeface="Roboto"/>
              </a:rPr>
              <a:t> ese </a:t>
            </a:r>
            <a:r>
              <a:rPr lang="en-IE" sz="4000" dirty="0" err="1">
                <a:latin typeface="Roboto"/>
              </a:rPr>
              <a:t>problema</a:t>
            </a:r>
            <a:r>
              <a:rPr lang="en-IE" sz="4000" dirty="0">
                <a:latin typeface="Roboto"/>
              </a:rPr>
              <a:t> y de </a:t>
            </a:r>
            <a:r>
              <a:rPr lang="en-IE" sz="4000" dirty="0" err="1">
                <a:latin typeface="Roboto"/>
              </a:rPr>
              <a:t>haber</a:t>
            </a:r>
            <a:r>
              <a:rPr lang="en-IE" sz="4000" dirty="0">
                <a:latin typeface="Roboto"/>
              </a:rPr>
              <a:t> </a:t>
            </a:r>
            <a:r>
              <a:rPr lang="en-IE" sz="4000" dirty="0" err="1">
                <a:latin typeface="Roboto"/>
              </a:rPr>
              <a:t>perdonado</a:t>
            </a:r>
            <a:r>
              <a:rPr lang="en-IE" sz="4000" dirty="0">
                <a:latin typeface="Roboto"/>
              </a:rPr>
              <a:t> al </a:t>
            </a:r>
            <a:r>
              <a:rPr lang="en-IE" sz="4000" dirty="0" err="1">
                <a:latin typeface="Roboto"/>
              </a:rPr>
              <a:t>otro</a:t>
            </a:r>
            <a:r>
              <a:rPr lang="en-IE" sz="4000" dirty="0">
                <a:latin typeface="Roboto"/>
              </a:rPr>
              <a:t> y a </a:t>
            </a:r>
            <a:r>
              <a:rPr lang="en-IE" sz="4000" dirty="0" err="1">
                <a:latin typeface="Roboto"/>
              </a:rPr>
              <a:t>tí</a:t>
            </a:r>
            <a:r>
              <a:rPr lang="en-IE" sz="4000" dirty="0">
                <a:latin typeface="Roboto"/>
              </a:rPr>
              <a:t>, ¿</a:t>
            </a:r>
            <a:r>
              <a:rPr lang="en-IE" sz="4000" dirty="0" err="1">
                <a:latin typeface="Roboto"/>
              </a:rPr>
              <a:t>cúal</a:t>
            </a:r>
            <a:r>
              <a:rPr lang="en-IE" sz="4000" dirty="0">
                <a:latin typeface="Roboto"/>
              </a:rPr>
              <a:t> es el </a:t>
            </a:r>
            <a:r>
              <a:rPr lang="en-IE" sz="4000" dirty="0" err="1">
                <a:latin typeface="Roboto"/>
              </a:rPr>
              <a:t>aprendizaje</a:t>
            </a:r>
            <a:r>
              <a:rPr lang="en-IE" sz="4000" dirty="0">
                <a:latin typeface="Roboto"/>
              </a:rPr>
              <a:t> que </a:t>
            </a:r>
            <a:r>
              <a:rPr lang="en-IE" sz="4000" dirty="0" err="1">
                <a:latin typeface="Roboto"/>
              </a:rPr>
              <a:t>obtienes</a:t>
            </a:r>
            <a:r>
              <a:rPr lang="en-IE" sz="4000" dirty="0">
                <a:latin typeface="Roboto"/>
              </a:rPr>
              <a:t> y que </a:t>
            </a:r>
            <a:r>
              <a:rPr lang="en-IE" sz="4000" dirty="0" err="1">
                <a:latin typeface="Roboto"/>
              </a:rPr>
              <a:t>va</a:t>
            </a:r>
            <a:r>
              <a:rPr lang="en-IE" sz="4000" dirty="0">
                <a:latin typeface="Roboto"/>
              </a:rPr>
              <a:t> a </a:t>
            </a:r>
            <a:r>
              <a:rPr lang="en-IE" sz="4000" dirty="0" err="1">
                <a:latin typeface="Roboto"/>
              </a:rPr>
              <a:t>mejorar</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a:t>
            </a:r>
          </a:p>
        </p:txBody>
      </p:sp>
      <p:pic>
        <p:nvPicPr>
          <p:cNvPr id="3" name="Picture 2">
            <a:extLst>
              <a:ext uri="{FF2B5EF4-FFF2-40B4-BE49-F238E27FC236}">
                <a16:creationId xmlns:a16="http://schemas.microsoft.com/office/drawing/2014/main" id="{12754FEE-AA06-4288-B10B-3175B448E10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7583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La </a:t>
            </a:r>
            <a:r>
              <a:rPr lang="en-IE" sz="4800" dirty="0" err="1">
                <a:latin typeface="Roboto"/>
              </a:rPr>
              <a:t>información</a:t>
            </a:r>
            <a:r>
              <a:rPr lang="en-IE" sz="4800" dirty="0">
                <a:latin typeface="Roboto"/>
              </a:rPr>
              <a:t> </a:t>
            </a:r>
            <a:r>
              <a:rPr lang="en-IE" sz="4800" dirty="0" err="1">
                <a:latin typeface="Roboto"/>
              </a:rPr>
              <a:t>proporcionada</a:t>
            </a:r>
            <a:r>
              <a:rPr lang="en-IE" sz="4800" dirty="0">
                <a:latin typeface="Roboto"/>
              </a:rPr>
              <a:t> por la persona, se </a:t>
            </a:r>
            <a:r>
              <a:rPr lang="en-IE" sz="4800" dirty="0" err="1">
                <a:latin typeface="Roboto"/>
              </a:rPr>
              <a:t>convierte</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sugestiones</a:t>
            </a:r>
            <a:r>
              <a:rPr lang="en-IE" sz="4800" dirty="0">
                <a:latin typeface="Roboto"/>
              </a:rPr>
              <a:t> </a:t>
            </a:r>
            <a:r>
              <a:rPr lang="en-IE" sz="4800" dirty="0" err="1">
                <a:latin typeface="Roboto"/>
              </a:rPr>
              <a:t>directas</a:t>
            </a:r>
            <a:r>
              <a:rPr lang="en-IE" sz="4800" dirty="0">
                <a:latin typeface="Roboto"/>
              </a:rPr>
              <a:t> que </a:t>
            </a:r>
            <a:r>
              <a:rPr lang="en-IE" sz="4800" dirty="0" err="1">
                <a:latin typeface="Roboto"/>
              </a:rPr>
              <a:t>damos</a:t>
            </a:r>
            <a:endParaRPr lang="en-IE" sz="4800" dirty="0">
              <a:latin typeface="Roboto"/>
            </a:endParaRPr>
          </a:p>
        </p:txBody>
      </p:sp>
      <p:pic>
        <p:nvPicPr>
          <p:cNvPr id="3" name="Picture 2">
            <a:extLst>
              <a:ext uri="{FF2B5EF4-FFF2-40B4-BE49-F238E27FC236}">
                <a16:creationId xmlns:a16="http://schemas.microsoft.com/office/drawing/2014/main" id="{06273E1C-98B1-4D02-AF96-D8436EC20AE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35463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91F1-1D6E-441E-8D8E-E64348676CA7}"/>
              </a:ext>
            </a:extLst>
          </p:cNvPr>
          <p:cNvSpPr>
            <a:spLocks noGrp="1"/>
          </p:cNvSpPr>
          <p:nvPr>
            <p:ph type="title"/>
          </p:nvPr>
        </p:nvSpPr>
        <p:spPr>
          <a:xfrm>
            <a:off x="1676400" y="899840"/>
            <a:ext cx="10515600" cy="2852737"/>
          </a:xfrm>
        </p:spPr>
        <p:txBody>
          <a:bodyPr/>
          <a:lstStyle/>
          <a:p>
            <a:r>
              <a:rPr lang="en-IE" sz="5400" dirty="0">
                <a:latin typeface="Roboto "/>
              </a:rPr>
              <a:t>DESCANSO 10 MINUTOS</a:t>
            </a:r>
            <a:br>
              <a:rPr lang="en-IE" dirty="0"/>
            </a:br>
            <a:endParaRPr lang="en-IE" dirty="0"/>
          </a:p>
        </p:txBody>
      </p:sp>
      <p:pic>
        <p:nvPicPr>
          <p:cNvPr id="3" name="Picture 2">
            <a:extLst>
              <a:ext uri="{FF2B5EF4-FFF2-40B4-BE49-F238E27FC236}">
                <a16:creationId xmlns:a16="http://schemas.microsoft.com/office/drawing/2014/main" id="{7B5A8687-977A-4B28-BC9B-B200EF46A9E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284886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85D7-E139-4E53-8B53-450D879CFC1F}"/>
              </a:ext>
            </a:extLst>
          </p:cNvPr>
          <p:cNvSpPr>
            <a:spLocks noGrp="1"/>
          </p:cNvSpPr>
          <p:nvPr>
            <p:ph type="title"/>
          </p:nvPr>
        </p:nvSpPr>
        <p:spPr/>
        <p:txBody>
          <a:bodyPr/>
          <a:lstStyle/>
          <a:p>
            <a:r>
              <a:rPr lang="en-IE" sz="4800" dirty="0">
                <a:latin typeface="Roboto "/>
              </a:rPr>
              <a:t>OTRAS CONDICIONES PARA AYUDAR CON HIPNOTERAPIA INTEGRATIVA</a:t>
            </a:r>
          </a:p>
        </p:txBody>
      </p:sp>
      <p:pic>
        <p:nvPicPr>
          <p:cNvPr id="3" name="Picture 2">
            <a:extLst>
              <a:ext uri="{FF2B5EF4-FFF2-40B4-BE49-F238E27FC236}">
                <a16:creationId xmlns:a16="http://schemas.microsoft.com/office/drawing/2014/main" id="{2E76BB97-26B0-4C1B-8C03-999450CD66E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228792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5E4E-CC10-4957-8E26-24D2D12A5F1F}"/>
              </a:ext>
            </a:extLst>
          </p:cNvPr>
          <p:cNvSpPr>
            <a:spLocks noGrp="1"/>
          </p:cNvSpPr>
          <p:nvPr>
            <p:ph type="title"/>
          </p:nvPr>
        </p:nvSpPr>
        <p:spPr>
          <a:xfrm>
            <a:off x="1119233" y="739346"/>
            <a:ext cx="10515600" cy="1059588"/>
          </a:xfrm>
        </p:spPr>
        <p:txBody>
          <a:bodyPr/>
          <a:lstStyle/>
          <a:p>
            <a:r>
              <a:rPr lang="en-IE" sz="5400" dirty="0">
                <a:latin typeface="Roboto "/>
              </a:rPr>
              <a:t>TOP 10</a:t>
            </a:r>
          </a:p>
        </p:txBody>
      </p:sp>
      <p:sp>
        <p:nvSpPr>
          <p:cNvPr id="3" name="Text Placeholder 2">
            <a:extLst>
              <a:ext uri="{FF2B5EF4-FFF2-40B4-BE49-F238E27FC236}">
                <a16:creationId xmlns:a16="http://schemas.microsoft.com/office/drawing/2014/main" id="{5A62AB61-8F3E-4B4E-B0A2-DB767D036E36}"/>
              </a:ext>
            </a:extLst>
          </p:cNvPr>
          <p:cNvSpPr>
            <a:spLocks noGrp="1"/>
          </p:cNvSpPr>
          <p:nvPr>
            <p:ph type="body" idx="1"/>
          </p:nvPr>
        </p:nvSpPr>
        <p:spPr>
          <a:xfrm>
            <a:off x="1014730" y="1667556"/>
            <a:ext cx="10515600" cy="1500187"/>
          </a:xfrm>
        </p:spPr>
        <p:txBody>
          <a:bodyPr/>
          <a:lstStyle/>
          <a:p>
            <a:r>
              <a:rPr lang="en-IE" dirty="0">
                <a:solidFill>
                  <a:schemeClr val="tx1"/>
                </a:solidFill>
                <a:latin typeface="Roboto "/>
              </a:rPr>
              <a:t>1- </a:t>
            </a:r>
            <a:r>
              <a:rPr lang="en-IE" dirty="0" err="1">
                <a:solidFill>
                  <a:schemeClr val="tx1"/>
                </a:solidFill>
                <a:latin typeface="Roboto "/>
              </a:rPr>
              <a:t>Adelgazamiento</a:t>
            </a:r>
            <a:r>
              <a:rPr lang="en-IE" dirty="0">
                <a:solidFill>
                  <a:schemeClr val="tx1"/>
                </a:solidFill>
                <a:latin typeface="Roboto "/>
              </a:rPr>
              <a:t> y </a:t>
            </a:r>
            <a:r>
              <a:rPr lang="en-IE" dirty="0" err="1">
                <a:solidFill>
                  <a:schemeClr val="tx1"/>
                </a:solidFill>
                <a:latin typeface="Roboto "/>
              </a:rPr>
              <a:t>relación</a:t>
            </a:r>
            <a:r>
              <a:rPr lang="en-IE" dirty="0">
                <a:solidFill>
                  <a:schemeClr val="tx1"/>
                </a:solidFill>
                <a:latin typeface="Roboto "/>
              </a:rPr>
              <a:t> con la comida (</a:t>
            </a:r>
            <a:r>
              <a:rPr lang="en-IE" dirty="0" err="1">
                <a:solidFill>
                  <a:schemeClr val="tx1"/>
                </a:solidFill>
                <a:latin typeface="Roboto "/>
              </a:rPr>
              <a:t>azucar</a:t>
            </a:r>
            <a:r>
              <a:rPr lang="en-IE" dirty="0">
                <a:solidFill>
                  <a:schemeClr val="tx1"/>
                </a:solidFill>
                <a:latin typeface="Roboto "/>
              </a:rPr>
              <a:t>, </a:t>
            </a:r>
            <a:r>
              <a:rPr lang="en-IE" dirty="0" err="1">
                <a:solidFill>
                  <a:schemeClr val="tx1"/>
                </a:solidFill>
                <a:latin typeface="Roboto "/>
              </a:rPr>
              <a:t>motivación</a:t>
            </a:r>
            <a:r>
              <a:rPr lang="en-IE" dirty="0">
                <a:solidFill>
                  <a:schemeClr val="tx1"/>
                </a:solidFill>
                <a:latin typeface="Roboto "/>
              </a:rPr>
              <a:t>, </a:t>
            </a:r>
            <a:r>
              <a:rPr lang="en-IE" dirty="0" err="1">
                <a:solidFill>
                  <a:schemeClr val="tx1"/>
                </a:solidFill>
                <a:latin typeface="Roboto "/>
              </a:rPr>
              <a:t>hábitos</a:t>
            </a:r>
            <a:r>
              <a:rPr lang="en-IE" dirty="0">
                <a:solidFill>
                  <a:schemeClr val="tx1"/>
                </a:solidFill>
                <a:latin typeface="Roboto "/>
              </a:rPr>
              <a:t> </a:t>
            </a:r>
            <a:r>
              <a:rPr lang="en-IE" dirty="0" err="1">
                <a:solidFill>
                  <a:schemeClr val="tx1"/>
                </a:solidFill>
                <a:latin typeface="Roboto "/>
              </a:rPr>
              <a:t>alimenticios</a:t>
            </a:r>
            <a:r>
              <a:rPr lang="en-IE" dirty="0">
                <a:solidFill>
                  <a:schemeClr val="tx1"/>
                </a:solidFill>
                <a:latin typeface="Roboto "/>
              </a:rPr>
              <a:t>…)</a:t>
            </a:r>
          </a:p>
          <a:p>
            <a:r>
              <a:rPr lang="en-IE" dirty="0">
                <a:solidFill>
                  <a:schemeClr val="tx1"/>
                </a:solidFill>
                <a:latin typeface="Roboto "/>
              </a:rPr>
              <a:t>2- </a:t>
            </a:r>
            <a:r>
              <a:rPr lang="en-IE" dirty="0" err="1">
                <a:solidFill>
                  <a:schemeClr val="tx1"/>
                </a:solidFill>
                <a:latin typeface="Roboto "/>
              </a:rPr>
              <a:t>Tabaquismo</a:t>
            </a:r>
            <a:endParaRPr lang="en-IE" dirty="0">
              <a:solidFill>
                <a:schemeClr val="tx1"/>
              </a:solidFill>
              <a:latin typeface="Roboto "/>
            </a:endParaRPr>
          </a:p>
          <a:p>
            <a:r>
              <a:rPr lang="en-IE" dirty="0">
                <a:solidFill>
                  <a:schemeClr val="tx1"/>
                </a:solidFill>
                <a:latin typeface="Roboto "/>
              </a:rPr>
              <a:t>3- </a:t>
            </a:r>
            <a:r>
              <a:rPr lang="en-IE" dirty="0" err="1">
                <a:solidFill>
                  <a:schemeClr val="tx1"/>
                </a:solidFill>
                <a:latin typeface="Roboto "/>
              </a:rPr>
              <a:t>Ansiedad</a:t>
            </a:r>
            <a:r>
              <a:rPr lang="en-IE" dirty="0">
                <a:solidFill>
                  <a:schemeClr val="tx1"/>
                </a:solidFill>
                <a:latin typeface="Roboto "/>
              </a:rPr>
              <a:t> y </a:t>
            </a:r>
            <a:r>
              <a:rPr lang="en-IE" dirty="0" err="1">
                <a:solidFill>
                  <a:schemeClr val="tx1"/>
                </a:solidFill>
                <a:latin typeface="Roboto "/>
              </a:rPr>
              <a:t>Estrés</a:t>
            </a:r>
            <a:r>
              <a:rPr lang="en-IE" dirty="0">
                <a:solidFill>
                  <a:schemeClr val="tx1"/>
                </a:solidFill>
                <a:latin typeface="Roboto "/>
              </a:rPr>
              <a:t> (</a:t>
            </a:r>
            <a:r>
              <a:rPr lang="en-IE" dirty="0" err="1">
                <a:solidFill>
                  <a:schemeClr val="tx1"/>
                </a:solidFill>
                <a:latin typeface="Roboto "/>
              </a:rPr>
              <a:t>generalizada</a:t>
            </a:r>
            <a:r>
              <a:rPr lang="en-IE" dirty="0">
                <a:solidFill>
                  <a:schemeClr val="tx1"/>
                </a:solidFill>
                <a:latin typeface="Roboto "/>
              </a:rPr>
              <a:t>, social, comida…)</a:t>
            </a:r>
          </a:p>
          <a:p>
            <a:r>
              <a:rPr lang="en-IE" dirty="0">
                <a:solidFill>
                  <a:schemeClr val="tx1"/>
                </a:solidFill>
                <a:latin typeface="Roboto "/>
              </a:rPr>
              <a:t>4- </a:t>
            </a:r>
            <a:r>
              <a:rPr lang="en-IE" dirty="0" err="1">
                <a:solidFill>
                  <a:schemeClr val="tx1"/>
                </a:solidFill>
                <a:latin typeface="Roboto "/>
              </a:rPr>
              <a:t>Miedo</a:t>
            </a:r>
            <a:r>
              <a:rPr lang="en-IE" dirty="0">
                <a:solidFill>
                  <a:schemeClr val="tx1"/>
                </a:solidFill>
                <a:latin typeface="Roboto "/>
              </a:rPr>
              <a:t>/</a:t>
            </a:r>
            <a:r>
              <a:rPr lang="en-IE" dirty="0" err="1">
                <a:solidFill>
                  <a:schemeClr val="tx1"/>
                </a:solidFill>
                <a:latin typeface="Roboto "/>
              </a:rPr>
              <a:t>fobias</a:t>
            </a:r>
            <a:endParaRPr lang="en-IE" dirty="0">
              <a:solidFill>
                <a:schemeClr val="tx1"/>
              </a:solidFill>
              <a:latin typeface="Roboto "/>
            </a:endParaRPr>
          </a:p>
          <a:p>
            <a:r>
              <a:rPr lang="en-IE" dirty="0">
                <a:solidFill>
                  <a:schemeClr val="tx1"/>
                </a:solidFill>
                <a:latin typeface="Roboto "/>
              </a:rPr>
              <a:t>5- Control de </a:t>
            </a:r>
            <a:r>
              <a:rPr lang="en-IE" dirty="0" err="1">
                <a:solidFill>
                  <a:schemeClr val="tx1"/>
                </a:solidFill>
                <a:latin typeface="Roboto "/>
              </a:rPr>
              <a:t>dolor</a:t>
            </a:r>
            <a:endParaRPr lang="en-IE" dirty="0">
              <a:solidFill>
                <a:schemeClr val="tx1"/>
              </a:solidFill>
              <a:latin typeface="Roboto "/>
            </a:endParaRPr>
          </a:p>
          <a:p>
            <a:r>
              <a:rPr lang="en-IE" dirty="0">
                <a:solidFill>
                  <a:schemeClr val="tx1"/>
                </a:solidFill>
                <a:latin typeface="Roboto "/>
              </a:rPr>
              <a:t>6- </a:t>
            </a:r>
            <a:r>
              <a:rPr lang="en-IE" dirty="0" err="1">
                <a:solidFill>
                  <a:schemeClr val="tx1"/>
                </a:solidFill>
                <a:latin typeface="Roboto "/>
              </a:rPr>
              <a:t>Autoestima</a:t>
            </a:r>
            <a:r>
              <a:rPr lang="en-IE" dirty="0">
                <a:solidFill>
                  <a:schemeClr val="tx1"/>
                </a:solidFill>
                <a:latin typeface="Roboto "/>
              </a:rPr>
              <a:t>/</a:t>
            </a:r>
            <a:r>
              <a:rPr lang="en-IE" dirty="0" err="1">
                <a:solidFill>
                  <a:schemeClr val="tx1"/>
                </a:solidFill>
                <a:latin typeface="Roboto "/>
              </a:rPr>
              <a:t>Autoconfianza</a:t>
            </a:r>
            <a:endParaRPr lang="en-IE" dirty="0">
              <a:solidFill>
                <a:schemeClr val="tx1"/>
              </a:solidFill>
              <a:latin typeface="Roboto "/>
            </a:endParaRPr>
          </a:p>
          <a:p>
            <a:r>
              <a:rPr lang="en-IE" dirty="0">
                <a:solidFill>
                  <a:schemeClr val="tx1"/>
                </a:solidFill>
                <a:latin typeface="Roboto "/>
              </a:rPr>
              <a:t>7- </a:t>
            </a:r>
            <a:r>
              <a:rPr lang="en-IE" dirty="0" err="1">
                <a:solidFill>
                  <a:schemeClr val="tx1"/>
                </a:solidFill>
                <a:latin typeface="Roboto "/>
              </a:rPr>
              <a:t>Bloqueos</a:t>
            </a:r>
            <a:endParaRPr lang="en-IE" dirty="0">
              <a:solidFill>
                <a:schemeClr val="tx1"/>
              </a:solidFill>
              <a:latin typeface="Roboto "/>
            </a:endParaRPr>
          </a:p>
          <a:p>
            <a:r>
              <a:rPr lang="en-IE" dirty="0">
                <a:solidFill>
                  <a:schemeClr val="tx1"/>
                </a:solidFill>
                <a:latin typeface="Roboto "/>
              </a:rPr>
              <a:t>8- </a:t>
            </a:r>
            <a:r>
              <a:rPr lang="en-IE" dirty="0" err="1">
                <a:solidFill>
                  <a:schemeClr val="tx1"/>
                </a:solidFill>
                <a:latin typeface="Roboto "/>
              </a:rPr>
              <a:t>Procrastinación</a:t>
            </a:r>
            <a:endParaRPr lang="en-IE" dirty="0">
              <a:solidFill>
                <a:schemeClr val="tx1"/>
              </a:solidFill>
              <a:latin typeface="Roboto "/>
            </a:endParaRPr>
          </a:p>
          <a:p>
            <a:r>
              <a:rPr lang="en-IE" dirty="0">
                <a:solidFill>
                  <a:schemeClr val="tx1"/>
                </a:solidFill>
                <a:latin typeface="Roboto "/>
              </a:rPr>
              <a:t>9 –Traumas</a:t>
            </a:r>
          </a:p>
          <a:p>
            <a:r>
              <a:rPr lang="en-IE" dirty="0">
                <a:solidFill>
                  <a:schemeClr val="tx1"/>
                </a:solidFill>
                <a:latin typeface="Roboto "/>
              </a:rPr>
              <a:t>10- </a:t>
            </a:r>
            <a:r>
              <a:rPr lang="en-IE" dirty="0" err="1">
                <a:solidFill>
                  <a:schemeClr val="tx1"/>
                </a:solidFill>
                <a:latin typeface="Roboto "/>
              </a:rPr>
              <a:t>Disfunciones</a:t>
            </a:r>
            <a:r>
              <a:rPr lang="en-IE" dirty="0">
                <a:solidFill>
                  <a:schemeClr val="tx1"/>
                </a:solidFill>
                <a:latin typeface="Roboto "/>
              </a:rPr>
              <a:t> </a:t>
            </a:r>
            <a:r>
              <a:rPr lang="en-IE" dirty="0" err="1">
                <a:solidFill>
                  <a:schemeClr val="tx1"/>
                </a:solidFill>
                <a:latin typeface="Roboto "/>
              </a:rPr>
              <a:t>sexuales</a:t>
            </a:r>
            <a:endParaRPr lang="en-IE" dirty="0">
              <a:solidFill>
                <a:schemeClr val="tx1"/>
              </a:solidFill>
              <a:latin typeface="Roboto "/>
            </a:endParaRPr>
          </a:p>
        </p:txBody>
      </p:sp>
      <p:pic>
        <p:nvPicPr>
          <p:cNvPr id="4" name="Picture 3">
            <a:extLst>
              <a:ext uri="{FF2B5EF4-FFF2-40B4-BE49-F238E27FC236}">
                <a16:creationId xmlns:a16="http://schemas.microsoft.com/office/drawing/2014/main" id="{C056E31D-628E-4A5C-BBB7-A3FCE6818BE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3267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91F1-1D6E-441E-8D8E-E64348676CA7}"/>
              </a:ext>
            </a:extLst>
          </p:cNvPr>
          <p:cNvSpPr>
            <a:spLocks noGrp="1"/>
          </p:cNvSpPr>
          <p:nvPr>
            <p:ph type="title"/>
          </p:nvPr>
        </p:nvSpPr>
        <p:spPr>
          <a:xfrm>
            <a:off x="831850" y="283370"/>
            <a:ext cx="10515600" cy="1500188"/>
          </a:xfrm>
        </p:spPr>
        <p:txBody>
          <a:bodyPr/>
          <a:lstStyle/>
          <a:p>
            <a:r>
              <a:rPr lang="en-IE" sz="4400" dirty="0">
                <a:latin typeface="Roboto "/>
              </a:rPr>
              <a:t>OTROS</a:t>
            </a:r>
          </a:p>
        </p:txBody>
      </p:sp>
      <p:sp>
        <p:nvSpPr>
          <p:cNvPr id="3" name="Text Placeholder 2">
            <a:extLst>
              <a:ext uri="{FF2B5EF4-FFF2-40B4-BE49-F238E27FC236}">
                <a16:creationId xmlns:a16="http://schemas.microsoft.com/office/drawing/2014/main" id="{DC396FD3-EEB4-4C01-9BAF-DA3A884C7F8D}"/>
              </a:ext>
            </a:extLst>
          </p:cNvPr>
          <p:cNvSpPr>
            <a:spLocks noGrp="1"/>
          </p:cNvSpPr>
          <p:nvPr>
            <p:ph type="body" idx="1"/>
          </p:nvPr>
        </p:nvSpPr>
        <p:spPr>
          <a:xfrm>
            <a:off x="838200" y="1928813"/>
            <a:ext cx="10515600" cy="1500187"/>
          </a:xfrm>
        </p:spPr>
        <p:txBody>
          <a:bodyPr/>
          <a:lstStyle/>
          <a:p>
            <a:pPr marL="571500" indent="-342900">
              <a:buFontTx/>
              <a:buChar char="-"/>
            </a:pPr>
            <a:r>
              <a:rPr lang="en-IE" dirty="0" err="1">
                <a:solidFill>
                  <a:schemeClr val="tx1"/>
                </a:solidFill>
                <a:latin typeface="Roboto "/>
              </a:rPr>
              <a:t>Insomnio</a:t>
            </a:r>
            <a:endParaRPr lang="en-IE" dirty="0">
              <a:solidFill>
                <a:schemeClr val="tx1"/>
              </a:solidFill>
              <a:latin typeface="Roboto "/>
            </a:endParaRPr>
          </a:p>
          <a:p>
            <a:pPr marL="571500" indent="-342900">
              <a:buFontTx/>
              <a:buChar char="-"/>
            </a:pPr>
            <a:r>
              <a:rPr lang="en-IE" dirty="0" err="1">
                <a:solidFill>
                  <a:schemeClr val="tx1"/>
                </a:solidFill>
                <a:latin typeface="Roboto "/>
              </a:rPr>
              <a:t>Síntomas</a:t>
            </a:r>
            <a:r>
              <a:rPr lang="en-IE" dirty="0">
                <a:solidFill>
                  <a:schemeClr val="tx1"/>
                </a:solidFill>
                <a:latin typeface="Roboto "/>
              </a:rPr>
              <a:t> de </a:t>
            </a:r>
            <a:r>
              <a:rPr lang="en-IE" dirty="0" err="1">
                <a:solidFill>
                  <a:schemeClr val="tx1"/>
                </a:solidFill>
                <a:latin typeface="Roboto "/>
              </a:rPr>
              <a:t>depresión</a:t>
            </a:r>
            <a:endParaRPr lang="en-IE" dirty="0">
              <a:solidFill>
                <a:schemeClr val="tx1"/>
              </a:solidFill>
              <a:latin typeface="Roboto "/>
            </a:endParaRPr>
          </a:p>
          <a:p>
            <a:pPr marL="571500" indent="-342900">
              <a:buFontTx/>
              <a:buChar char="-"/>
            </a:pPr>
            <a:r>
              <a:rPr lang="en-IE" dirty="0" err="1">
                <a:solidFill>
                  <a:schemeClr val="tx1"/>
                </a:solidFill>
                <a:latin typeface="Roboto "/>
              </a:rPr>
              <a:t>Intestino</a:t>
            </a:r>
            <a:r>
              <a:rPr lang="en-IE" dirty="0">
                <a:solidFill>
                  <a:schemeClr val="tx1"/>
                </a:solidFill>
                <a:latin typeface="Roboto "/>
              </a:rPr>
              <a:t> Irritable</a:t>
            </a:r>
          </a:p>
          <a:p>
            <a:pPr marL="571500" indent="-342900">
              <a:buFontTx/>
              <a:buChar char="-"/>
            </a:pPr>
            <a:r>
              <a:rPr lang="en-IE" dirty="0" err="1">
                <a:solidFill>
                  <a:schemeClr val="tx1"/>
                </a:solidFill>
                <a:latin typeface="Roboto "/>
              </a:rPr>
              <a:t>Rupturas</a:t>
            </a:r>
            <a:r>
              <a:rPr lang="en-IE" dirty="0">
                <a:solidFill>
                  <a:schemeClr val="tx1"/>
                </a:solidFill>
                <a:latin typeface="Roboto "/>
              </a:rPr>
              <a:t> </a:t>
            </a:r>
            <a:r>
              <a:rPr lang="en-IE" dirty="0" err="1">
                <a:solidFill>
                  <a:schemeClr val="tx1"/>
                </a:solidFill>
                <a:latin typeface="Roboto "/>
              </a:rPr>
              <a:t>sentimentales</a:t>
            </a:r>
            <a:endParaRPr lang="en-IE" dirty="0">
              <a:solidFill>
                <a:schemeClr val="tx1"/>
              </a:solidFill>
              <a:latin typeface="Roboto "/>
            </a:endParaRPr>
          </a:p>
          <a:p>
            <a:pPr marL="571500" indent="-342900">
              <a:buFontTx/>
              <a:buChar char="-"/>
            </a:pPr>
            <a:r>
              <a:rPr lang="en-IE" dirty="0" err="1">
                <a:solidFill>
                  <a:schemeClr val="tx1"/>
                </a:solidFill>
                <a:latin typeface="Roboto "/>
              </a:rPr>
              <a:t>Hipnodoncia</a:t>
            </a:r>
            <a:r>
              <a:rPr lang="en-IE" dirty="0">
                <a:solidFill>
                  <a:schemeClr val="tx1"/>
                </a:solidFill>
                <a:latin typeface="Roboto "/>
              </a:rPr>
              <a:t> (</a:t>
            </a:r>
            <a:r>
              <a:rPr lang="en-IE" dirty="0" err="1">
                <a:solidFill>
                  <a:schemeClr val="tx1"/>
                </a:solidFill>
                <a:latin typeface="Roboto "/>
              </a:rPr>
              <a:t>bruxismo</a:t>
            </a:r>
            <a:r>
              <a:rPr lang="en-IE" dirty="0">
                <a:solidFill>
                  <a:schemeClr val="tx1"/>
                </a:solidFill>
                <a:latin typeface="Roboto "/>
              </a:rPr>
              <a:t>, </a:t>
            </a:r>
            <a:r>
              <a:rPr lang="en-IE" dirty="0" err="1">
                <a:solidFill>
                  <a:schemeClr val="tx1"/>
                </a:solidFill>
                <a:latin typeface="Roboto "/>
              </a:rPr>
              <a:t>fobia</a:t>
            </a:r>
            <a:r>
              <a:rPr lang="en-IE" dirty="0">
                <a:solidFill>
                  <a:schemeClr val="tx1"/>
                </a:solidFill>
                <a:latin typeface="Roboto "/>
              </a:rPr>
              <a:t> al </a:t>
            </a:r>
            <a:r>
              <a:rPr lang="en-IE" dirty="0" err="1">
                <a:solidFill>
                  <a:schemeClr val="tx1"/>
                </a:solidFill>
                <a:latin typeface="Roboto "/>
              </a:rPr>
              <a:t>dentista</a:t>
            </a:r>
            <a:r>
              <a:rPr lang="en-IE" dirty="0">
                <a:solidFill>
                  <a:schemeClr val="tx1"/>
                </a:solidFill>
                <a:latin typeface="Roboto "/>
              </a:rPr>
              <a:t>, analgesia/</a:t>
            </a:r>
            <a:r>
              <a:rPr lang="en-IE" dirty="0" err="1">
                <a:solidFill>
                  <a:schemeClr val="tx1"/>
                </a:solidFill>
                <a:latin typeface="Roboto "/>
              </a:rPr>
              <a:t>anestesia</a:t>
            </a:r>
            <a:r>
              <a:rPr lang="en-IE" dirty="0">
                <a:solidFill>
                  <a:schemeClr val="tx1"/>
                </a:solidFill>
                <a:latin typeface="Roboto "/>
              </a:rPr>
              <a:t> con </a:t>
            </a:r>
            <a:r>
              <a:rPr lang="en-IE" dirty="0" err="1">
                <a:solidFill>
                  <a:schemeClr val="tx1"/>
                </a:solidFill>
                <a:latin typeface="Roboto "/>
              </a:rPr>
              <a:t>hipnosis</a:t>
            </a:r>
            <a:r>
              <a:rPr lang="en-IE" dirty="0">
                <a:solidFill>
                  <a:schemeClr val="tx1"/>
                </a:solidFill>
                <a:latin typeface="Roboto "/>
              </a:rPr>
              <a:t>)</a:t>
            </a:r>
          </a:p>
          <a:p>
            <a:pPr marL="571500" indent="-342900">
              <a:buFontTx/>
              <a:buChar char="-"/>
            </a:pPr>
            <a:r>
              <a:rPr lang="en-IE" dirty="0" err="1">
                <a:solidFill>
                  <a:schemeClr val="tx1"/>
                </a:solidFill>
                <a:latin typeface="Roboto "/>
              </a:rPr>
              <a:t>Bloqueos</a:t>
            </a:r>
            <a:r>
              <a:rPr lang="en-IE" dirty="0">
                <a:solidFill>
                  <a:schemeClr val="tx1"/>
                </a:solidFill>
                <a:latin typeface="Roboto "/>
              </a:rPr>
              <a:t> de </a:t>
            </a:r>
            <a:r>
              <a:rPr lang="en-IE" dirty="0" err="1">
                <a:solidFill>
                  <a:schemeClr val="tx1"/>
                </a:solidFill>
                <a:latin typeface="Roboto "/>
              </a:rPr>
              <a:t>dinero</a:t>
            </a:r>
            <a:r>
              <a:rPr lang="en-IE" dirty="0">
                <a:solidFill>
                  <a:schemeClr val="tx1"/>
                </a:solidFill>
                <a:latin typeface="Roboto "/>
              </a:rPr>
              <a:t> y </a:t>
            </a:r>
            <a:r>
              <a:rPr lang="en-IE" dirty="0" err="1">
                <a:solidFill>
                  <a:schemeClr val="tx1"/>
                </a:solidFill>
                <a:latin typeface="Roboto "/>
              </a:rPr>
              <a:t>atraer</a:t>
            </a:r>
            <a:r>
              <a:rPr lang="en-IE" dirty="0">
                <a:solidFill>
                  <a:schemeClr val="tx1"/>
                </a:solidFill>
                <a:latin typeface="Roboto "/>
              </a:rPr>
              <a:t> </a:t>
            </a:r>
            <a:r>
              <a:rPr lang="en-IE" dirty="0" err="1">
                <a:solidFill>
                  <a:schemeClr val="tx1"/>
                </a:solidFill>
                <a:latin typeface="Roboto "/>
              </a:rPr>
              <a:t>abundacia</a:t>
            </a:r>
            <a:endParaRPr lang="en-IE" dirty="0">
              <a:solidFill>
                <a:schemeClr val="tx1"/>
              </a:solidFill>
              <a:latin typeface="Roboto "/>
            </a:endParaRPr>
          </a:p>
          <a:p>
            <a:pPr marL="571500" indent="-342900">
              <a:buFontTx/>
              <a:buChar char="-"/>
            </a:pPr>
            <a:r>
              <a:rPr lang="en-IE" dirty="0">
                <a:solidFill>
                  <a:schemeClr val="tx1"/>
                </a:solidFill>
                <a:latin typeface="Roboto "/>
              </a:rPr>
              <a:t>Despedidas de </a:t>
            </a:r>
            <a:r>
              <a:rPr lang="en-IE" dirty="0" err="1">
                <a:solidFill>
                  <a:schemeClr val="tx1"/>
                </a:solidFill>
                <a:latin typeface="Roboto "/>
              </a:rPr>
              <a:t>seres</a:t>
            </a:r>
            <a:r>
              <a:rPr lang="en-IE" dirty="0">
                <a:solidFill>
                  <a:schemeClr val="tx1"/>
                </a:solidFill>
                <a:latin typeface="Roboto "/>
              </a:rPr>
              <a:t> </a:t>
            </a:r>
            <a:r>
              <a:rPr lang="en-IE" dirty="0" err="1">
                <a:solidFill>
                  <a:schemeClr val="tx1"/>
                </a:solidFill>
                <a:latin typeface="Roboto "/>
              </a:rPr>
              <a:t>queridos</a:t>
            </a:r>
            <a:r>
              <a:rPr lang="en-IE" dirty="0">
                <a:solidFill>
                  <a:schemeClr val="tx1"/>
                </a:solidFill>
                <a:latin typeface="Roboto "/>
              </a:rPr>
              <a:t> (</a:t>
            </a:r>
            <a:r>
              <a:rPr lang="en-IE" dirty="0" err="1">
                <a:solidFill>
                  <a:schemeClr val="tx1"/>
                </a:solidFill>
                <a:latin typeface="Roboto "/>
              </a:rPr>
              <a:t>duelo</a:t>
            </a:r>
            <a:r>
              <a:rPr lang="en-IE" dirty="0">
                <a:solidFill>
                  <a:schemeClr val="tx1"/>
                </a:solidFill>
                <a:latin typeface="Roboto "/>
              </a:rPr>
              <a:t>)</a:t>
            </a:r>
          </a:p>
          <a:p>
            <a:pPr marL="571500" indent="-342900">
              <a:buFontTx/>
              <a:buChar char="-"/>
            </a:pPr>
            <a:r>
              <a:rPr lang="en-IE" dirty="0">
                <a:solidFill>
                  <a:schemeClr val="tx1"/>
                </a:solidFill>
                <a:latin typeface="Roboto "/>
              </a:rPr>
              <a:t>Ira/</a:t>
            </a:r>
            <a:r>
              <a:rPr lang="en-IE" dirty="0" err="1">
                <a:solidFill>
                  <a:schemeClr val="tx1"/>
                </a:solidFill>
                <a:latin typeface="Roboto "/>
              </a:rPr>
              <a:t>enfado</a:t>
            </a:r>
            <a:endParaRPr lang="en-IE" dirty="0">
              <a:solidFill>
                <a:schemeClr val="tx1"/>
              </a:solidFill>
              <a:latin typeface="Roboto "/>
            </a:endParaRPr>
          </a:p>
          <a:p>
            <a:pPr marL="571500" indent="-342900">
              <a:buFontTx/>
              <a:buChar char="-"/>
            </a:pPr>
            <a:r>
              <a:rPr lang="en-IE" dirty="0">
                <a:solidFill>
                  <a:schemeClr val="tx1"/>
                </a:solidFill>
                <a:latin typeface="Roboto "/>
              </a:rPr>
              <a:t>Ni</a:t>
            </a:r>
            <a:r>
              <a:rPr lang="es-ES" dirty="0" err="1">
                <a:solidFill>
                  <a:schemeClr val="tx1"/>
                </a:solidFill>
                <a:latin typeface="Roboto "/>
              </a:rPr>
              <a:t>ños</a:t>
            </a:r>
            <a:r>
              <a:rPr lang="es-ES" dirty="0">
                <a:solidFill>
                  <a:schemeClr val="tx1"/>
                </a:solidFill>
                <a:latin typeface="Roboto "/>
              </a:rPr>
              <a:t> </a:t>
            </a:r>
            <a:r>
              <a:rPr lang="en-IE" dirty="0">
                <a:solidFill>
                  <a:schemeClr val="tx1"/>
                </a:solidFill>
                <a:latin typeface="Roboto "/>
              </a:rPr>
              <a:t>(</a:t>
            </a:r>
            <a:r>
              <a:rPr lang="en-IE" dirty="0" err="1">
                <a:solidFill>
                  <a:schemeClr val="tx1"/>
                </a:solidFill>
                <a:latin typeface="Roboto "/>
              </a:rPr>
              <a:t>eneuresis</a:t>
            </a:r>
            <a:r>
              <a:rPr lang="en-IE" dirty="0">
                <a:solidFill>
                  <a:schemeClr val="tx1"/>
                </a:solidFill>
                <a:latin typeface="Roboto "/>
              </a:rPr>
              <a:t>, </a:t>
            </a:r>
            <a:r>
              <a:rPr lang="en-IE" dirty="0" err="1">
                <a:solidFill>
                  <a:schemeClr val="tx1"/>
                </a:solidFill>
                <a:latin typeface="Roboto "/>
              </a:rPr>
              <a:t>tricotilomania</a:t>
            </a:r>
            <a:r>
              <a:rPr lang="en-IE" dirty="0">
                <a:solidFill>
                  <a:schemeClr val="tx1"/>
                </a:solidFill>
                <a:latin typeface="Roboto "/>
              </a:rPr>
              <a:t>, </a:t>
            </a:r>
            <a:r>
              <a:rPr lang="en-IE" dirty="0" err="1">
                <a:solidFill>
                  <a:schemeClr val="tx1"/>
                </a:solidFill>
                <a:latin typeface="Roboto "/>
              </a:rPr>
              <a:t>chuparse</a:t>
            </a:r>
            <a:r>
              <a:rPr lang="en-IE" dirty="0">
                <a:solidFill>
                  <a:schemeClr val="tx1"/>
                </a:solidFill>
                <a:latin typeface="Roboto "/>
              </a:rPr>
              <a:t> el </a:t>
            </a:r>
            <a:r>
              <a:rPr lang="en-IE" dirty="0" err="1">
                <a:solidFill>
                  <a:schemeClr val="tx1"/>
                </a:solidFill>
                <a:latin typeface="Roboto "/>
              </a:rPr>
              <a:t>dedo</a:t>
            </a:r>
            <a:r>
              <a:rPr lang="en-IE" dirty="0">
                <a:solidFill>
                  <a:schemeClr val="tx1"/>
                </a:solidFill>
                <a:latin typeface="Roboto "/>
              </a:rPr>
              <a:t>, </a:t>
            </a:r>
            <a:r>
              <a:rPr lang="en-IE" dirty="0" err="1">
                <a:solidFill>
                  <a:schemeClr val="tx1"/>
                </a:solidFill>
                <a:latin typeface="Roboto "/>
              </a:rPr>
              <a:t>ansiedad</a:t>
            </a:r>
            <a:r>
              <a:rPr lang="en-IE" dirty="0">
                <a:solidFill>
                  <a:schemeClr val="tx1"/>
                </a:solidFill>
                <a:latin typeface="Roboto "/>
              </a:rPr>
              <a:t>)</a:t>
            </a:r>
          </a:p>
          <a:p>
            <a:pPr marL="571500" indent="-342900">
              <a:buFontTx/>
              <a:buChar char="-"/>
            </a:pPr>
            <a:endParaRPr lang="en-IE" dirty="0"/>
          </a:p>
          <a:p>
            <a:pPr marL="571500" indent="-342900">
              <a:buFontTx/>
              <a:buChar char="-"/>
            </a:pPr>
            <a:endParaRPr lang="en-IE" dirty="0"/>
          </a:p>
        </p:txBody>
      </p:sp>
      <p:pic>
        <p:nvPicPr>
          <p:cNvPr id="4" name="Picture 3">
            <a:extLst>
              <a:ext uri="{FF2B5EF4-FFF2-40B4-BE49-F238E27FC236}">
                <a16:creationId xmlns:a16="http://schemas.microsoft.com/office/drawing/2014/main" id="{3D4FDA81-9CB0-4E2C-B0C7-B239718D6A4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1684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1A42-AA6B-488F-869F-5B17BE203170}"/>
              </a:ext>
            </a:extLst>
          </p:cNvPr>
          <p:cNvSpPr>
            <a:spLocks noGrp="1"/>
          </p:cNvSpPr>
          <p:nvPr>
            <p:ph type="title"/>
          </p:nvPr>
        </p:nvSpPr>
        <p:spPr/>
        <p:txBody>
          <a:bodyPr/>
          <a:lstStyle/>
          <a:p>
            <a:r>
              <a:rPr lang="en-IE" sz="4400" dirty="0" err="1">
                <a:latin typeface="Roboto "/>
              </a:rPr>
              <a:t>Método</a:t>
            </a:r>
            <a:r>
              <a:rPr lang="en-IE" sz="4400" dirty="0">
                <a:latin typeface="Roboto "/>
              </a:rPr>
              <a:t> H.O.P.E </a:t>
            </a:r>
            <a:br>
              <a:rPr lang="en-IE" sz="4400" dirty="0">
                <a:latin typeface="Roboto "/>
              </a:rPr>
            </a:br>
            <a:br>
              <a:rPr lang="en-IE" sz="4400" dirty="0">
                <a:latin typeface="Roboto "/>
              </a:rPr>
            </a:br>
            <a:r>
              <a:rPr lang="en-IE" sz="4400" dirty="0">
                <a:latin typeface="Roboto "/>
              </a:rPr>
              <a:t>(mover la </a:t>
            </a:r>
            <a:r>
              <a:rPr lang="en-IE" sz="4400" dirty="0" err="1">
                <a:latin typeface="Roboto "/>
              </a:rPr>
              <a:t>atención</a:t>
            </a:r>
            <a:r>
              <a:rPr lang="en-IE" sz="4400" dirty="0">
                <a:latin typeface="Roboto "/>
              </a:rPr>
              <a:t> de la persona para </a:t>
            </a:r>
            <a:r>
              <a:rPr lang="en-IE" sz="4400" dirty="0" err="1">
                <a:latin typeface="Roboto "/>
              </a:rPr>
              <a:t>crear</a:t>
            </a:r>
            <a:r>
              <a:rPr lang="en-IE" sz="4400" dirty="0">
                <a:latin typeface="Roboto "/>
              </a:rPr>
              <a:t> </a:t>
            </a:r>
            <a:r>
              <a:rPr lang="en-IE" sz="4400" dirty="0" err="1">
                <a:latin typeface="Roboto "/>
              </a:rPr>
              <a:t>fenómenos</a:t>
            </a:r>
            <a:r>
              <a:rPr lang="en-IE" sz="4400" dirty="0">
                <a:latin typeface="Roboto "/>
              </a:rPr>
              <a:t> </a:t>
            </a:r>
            <a:r>
              <a:rPr lang="en-IE" sz="4400" dirty="0" err="1">
                <a:latin typeface="Roboto "/>
              </a:rPr>
              <a:t>hipnóticos</a:t>
            </a:r>
            <a:r>
              <a:rPr lang="en-IE" sz="4400" dirty="0">
                <a:latin typeface="Roboto "/>
              </a:rPr>
              <a:t> y </a:t>
            </a:r>
            <a:r>
              <a:rPr lang="en-IE" sz="4400" dirty="0" err="1">
                <a:latin typeface="Roboto "/>
              </a:rPr>
              <a:t>descubrir</a:t>
            </a:r>
            <a:r>
              <a:rPr lang="en-IE" sz="4400" dirty="0">
                <a:latin typeface="Roboto "/>
              </a:rPr>
              <a:t> </a:t>
            </a:r>
            <a:r>
              <a:rPr lang="en-IE" sz="4400" dirty="0" err="1">
                <a:latin typeface="Roboto "/>
              </a:rPr>
              <a:t>procesos</a:t>
            </a:r>
            <a:r>
              <a:rPr lang="en-IE" sz="4400" dirty="0">
                <a:latin typeface="Roboto "/>
              </a:rPr>
              <a:t> </a:t>
            </a:r>
            <a:r>
              <a:rPr lang="en-IE" sz="4400" dirty="0" err="1">
                <a:latin typeface="Roboto "/>
              </a:rPr>
              <a:t>subconscientes</a:t>
            </a:r>
            <a:r>
              <a:rPr lang="en-IE" sz="4400" dirty="0">
                <a:latin typeface="Roboto "/>
              </a:rPr>
              <a:t>)</a:t>
            </a:r>
          </a:p>
        </p:txBody>
      </p:sp>
      <p:pic>
        <p:nvPicPr>
          <p:cNvPr id="3" name="Picture 2">
            <a:extLst>
              <a:ext uri="{FF2B5EF4-FFF2-40B4-BE49-F238E27FC236}">
                <a16:creationId xmlns:a16="http://schemas.microsoft.com/office/drawing/2014/main" id="{5B1729FC-44DE-4E61-82C5-AE7A76ADB27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64228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FFC61-6C41-4422-B18B-E435239FD9C4}"/>
              </a:ext>
            </a:extLst>
          </p:cNvPr>
          <p:cNvSpPr>
            <a:spLocks noGrp="1"/>
          </p:cNvSpPr>
          <p:nvPr>
            <p:ph type="body" idx="1"/>
          </p:nvPr>
        </p:nvSpPr>
        <p:spPr>
          <a:xfrm>
            <a:off x="831850" y="1088618"/>
            <a:ext cx="10515600" cy="1500187"/>
          </a:xfrm>
        </p:spPr>
        <p:txBody>
          <a:bodyPr/>
          <a:lstStyle/>
          <a:p>
            <a:pPr marL="571500" indent="-342900">
              <a:buFontTx/>
              <a:buChar char="-"/>
            </a:pPr>
            <a:r>
              <a:rPr lang="en-IE" dirty="0" err="1">
                <a:solidFill>
                  <a:schemeClr val="tx1"/>
                </a:solidFill>
                <a:latin typeface="Roboto "/>
              </a:rPr>
              <a:t>Adicciones</a:t>
            </a:r>
            <a:r>
              <a:rPr lang="en-IE" dirty="0">
                <a:solidFill>
                  <a:schemeClr val="tx1"/>
                </a:solidFill>
                <a:latin typeface="Roboto "/>
              </a:rPr>
              <a:t> (alcohol, </a:t>
            </a:r>
            <a:r>
              <a:rPr lang="en-IE" dirty="0" err="1">
                <a:solidFill>
                  <a:schemeClr val="tx1"/>
                </a:solidFill>
                <a:latin typeface="Roboto "/>
              </a:rPr>
              <a:t>drogas</a:t>
            </a:r>
            <a:r>
              <a:rPr lang="en-IE" dirty="0">
                <a:solidFill>
                  <a:schemeClr val="tx1"/>
                </a:solidFill>
                <a:latin typeface="Roboto "/>
              </a:rPr>
              <a:t>, cannabis, </a:t>
            </a:r>
            <a:r>
              <a:rPr lang="en-IE" dirty="0" err="1">
                <a:solidFill>
                  <a:schemeClr val="tx1"/>
                </a:solidFill>
                <a:latin typeface="Roboto "/>
              </a:rPr>
              <a:t>sexo</a:t>
            </a:r>
            <a:r>
              <a:rPr lang="en-IE" dirty="0">
                <a:solidFill>
                  <a:schemeClr val="tx1"/>
                </a:solidFill>
                <a:latin typeface="Roboto "/>
              </a:rPr>
              <a:t>, </a:t>
            </a:r>
            <a:r>
              <a:rPr lang="en-IE" dirty="0" err="1">
                <a:solidFill>
                  <a:schemeClr val="tx1"/>
                </a:solidFill>
                <a:latin typeface="Roboto "/>
              </a:rPr>
              <a:t>apuestas</a:t>
            </a:r>
            <a:r>
              <a:rPr lang="en-IE" dirty="0">
                <a:solidFill>
                  <a:schemeClr val="tx1"/>
                </a:solidFill>
                <a:latin typeface="Roboto "/>
              </a:rPr>
              <a:t>)</a:t>
            </a:r>
          </a:p>
          <a:p>
            <a:pPr marL="571500" indent="-342900">
              <a:buFontTx/>
              <a:buChar char="-"/>
            </a:pPr>
            <a:r>
              <a:rPr lang="en-IE" dirty="0" err="1">
                <a:solidFill>
                  <a:schemeClr val="tx1"/>
                </a:solidFill>
                <a:latin typeface="Roboto "/>
              </a:rPr>
              <a:t>Concentración</a:t>
            </a:r>
            <a:endParaRPr lang="en-IE" dirty="0">
              <a:solidFill>
                <a:schemeClr val="tx1"/>
              </a:solidFill>
              <a:latin typeface="Roboto "/>
            </a:endParaRPr>
          </a:p>
          <a:p>
            <a:pPr marL="571500" indent="-342900">
              <a:buFontTx/>
              <a:buChar char="-"/>
            </a:pPr>
            <a:r>
              <a:rPr lang="en-IE" dirty="0" err="1">
                <a:solidFill>
                  <a:schemeClr val="tx1"/>
                </a:solidFill>
                <a:latin typeface="Roboto "/>
              </a:rPr>
              <a:t>Mejorar</a:t>
            </a:r>
            <a:r>
              <a:rPr lang="en-IE" dirty="0">
                <a:solidFill>
                  <a:schemeClr val="tx1"/>
                </a:solidFill>
                <a:latin typeface="Roboto "/>
              </a:rPr>
              <a:t> </a:t>
            </a:r>
            <a:r>
              <a:rPr lang="en-IE" dirty="0" err="1">
                <a:solidFill>
                  <a:schemeClr val="tx1"/>
                </a:solidFill>
                <a:latin typeface="Roboto "/>
              </a:rPr>
              <a:t>rendimiento</a:t>
            </a:r>
            <a:r>
              <a:rPr lang="en-IE" dirty="0">
                <a:solidFill>
                  <a:schemeClr val="tx1"/>
                </a:solidFill>
                <a:latin typeface="Roboto "/>
              </a:rPr>
              <a:t> y </a:t>
            </a:r>
            <a:r>
              <a:rPr lang="en-IE" dirty="0" err="1">
                <a:solidFill>
                  <a:schemeClr val="tx1"/>
                </a:solidFill>
                <a:latin typeface="Roboto "/>
              </a:rPr>
              <a:t>ganar</a:t>
            </a:r>
            <a:r>
              <a:rPr lang="en-IE" dirty="0">
                <a:solidFill>
                  <a:schemeClr val="tx1"/>
                </a:solidFill>
                <a:latin typeface="Roboto "/>
              </a:rPr>
              <a:t> </a:t>
            </a:r>
            <a:r>
              <a:rPr lang="en-IE" dirty="0" err="1">
                <a:solidFill>
                  <a:schemeClr val="tx1"/>
                </a:solidFill>
                <a:latin typeface="Roboto "/>
              </a:rPr>
              <a:t>confianza</a:t>
            </a:r>
            <a:r>
              <a:rPr lang="en-IE" dirty="0">
                <a:solidFill>
                  <a:schemeClr val="tx1"/>
                </a:solidFill>
                <a:latin typeface="Roboto "/>
              </a:rPr>
              <a:t> (</a:t>
            </a:r>
            <a:r>
              <a:rPr lang="en-IE" dirty="0" err="1">
                <a:solidFill>
                  <a:schemeClr val="tx1"/>
                </a:solidFill>
                <a:latin typeface="Roboto "/>
              </a:rPr>
              <a:t>deportistas</a:t>
            </a:r>
            <a:r>
              <a:rPr lang="en-IE" dirty="0">
                <a:solidFill>
                  <a:schemeClr val="tx1"/>
                </a:solidFill>
                <a:latin typeface="Roboto "/>
              </a:rPr>
              <a:t> y </a:t>
            </a:r>
            <a:r>
              <a:rPr lang="en-IE" dirty="0" err="1">
                <a:solidFill>
                  <a:schemeClr val="tx1"/>
                </a:solidFill>
                <a:latin typeface="Roboto "/>
              </a:rPr>
              <a:t>estudiantes</a:t>
            </a:r>
            <a:r>
              <a:rPr lang="en-IE" dirty="0">
                <a:solidFill>
                  <a:schemeClr val="tx1"/>
                </a:solidFill>
                <a:latin typeface="Roboto "/>
              </a:rPr>
              <a:t>)</a:t>
            </a:r>
          </a:p>
          <a:p>
            <a:pPr marL="571500" indent="-342900">
              <a:buFontTx/>
              <a:buChar char="-"/>
            </a:pPr>
            <a:r>
              <a:rPr lang="en-IE" dirty="0" err="1">
                <a:solidFill>
                  <a:schemeClr val="tx1"/>
                </a:solidFill>
                <a:latin typeface="Roboto "/>
              </a:rPr>
              <a:t>Tínitus</a:t>
            </a:r>
            <a:endParaRPr lang="en-IE" dirty="0">
              <a:solidFill>
                <a:schemeClr val="tx1"/>
              </a:solidFill>
              <a:latin typeface="Roboto "/>
            </a:endParaRPr>
          </a:p>
          <a:p>
            <a:pPr marL="571500" indent="-342900">
              <a:buFontTx/>
              <a:buChar char="-"/>
            </a:pPr>
            <a:r>
              <a:rPr lang="en-IE" dirty="0" err="1">
                <a:solidFill>
                  <a:schemeClr val="tx1"/>
                </a:solidFill>
                <a:latin typeface="Roboto "/>
              </a:rPr>
              <a:t>Fibromialgia</a:t>
            </a:r>
            <a:endParaRPr lang="en-IE" dirty="0">
              <a:solidFill>
                <a:schemeClr val="tx1"/>
              </a:solidFill>
              <a:latin typeface="Roboto "/>
            </a:endParaRPr>
          </a:p>
          <a:p>
            <a:pPr marL="571500" indent="-342900">
              <a:buFontTx/>
              <a:buChar char="-"/>
            </a:pPr>
            <a:r>
              <a:rPr lang="en-IE" dirty="0" err="1">
                <a:solidFill>
                  <a:schemeClr val="tx1"/>
                </a:solidFill>
                <a:latin typeface="Roboto "/>
              </a:rPr>
              <a:t>Compulsiones</a:t>
            </a:r>
            <a:endParaRPr lang="en-IE" dirty="0">
              <a:solidFill>
                <a:schemeClr val="tx1"/>
              </a:solidFill>
              <a:latin typeface="Roboto "/>
            </a:endParaRPr>
          </a:p>
          <a:p>
            <a:pPr marL="571500" indent="-342900">
              <a:buFontTx/>
              <a:buChar char="-"/>
            </a:pPr>
            <a:r>
              <a:rPr lang="en-IE" dirty="0">
                <a:solidFill>
                  <a:schemeClr val="tx1"/>
                </a:solidFill>
                <a:latin typeface="Roboto "/>
              </a:rPr>
              <a:t>Psoriasis</a:t>
            </a:r>
          </a:p>
          <a:p>
            <a:pPr marL="571500" indent="-342900">
              <a:buFontTx/>
              <a:buChar char="-"/>
            </a:pPr>
            <a:r>
              <a:rPr lang="en-IE" dirty="0" err="1">
                <a:solidFill>
                  <a:schemeClr val="tx1"/>
                </a:solidFill>
                <a:latin typeface="Roboto "/>
              </a:rPr>
              <a:t>Alergias</a:t>
            </a:r>
            <a:endParaRPr lang="en-IE" dirty="0">
              <a:solidFill>
                <a:schemeClr val="tx1"/>
              </a:solidFill>
              <a:latin typeface="Roboto "/>
            </a:endParaRPr>
          </a:p>
          <a:p>
            <a:pPr marL="571500" indent="-342900">
              <a:buFontTx/>
              <a:buChar char="-"/>
            </a:pPr>
            <a:r>
              <a:rPr lang="en-IE" dirty="0" err="1">
                <a:solidFill>
                  <a:schemeClr val="tx1"/>
                </a:solidFill>
                <a:latin typeface="Roboto "/>
              </a:rPr>
              <a:t>Hipnoparto</a:t>
            </a:r>
            <a:endParaRPr lang="en-IE" dirty="0">
              <a:solidFill>
                <a:schemeClr val="tx1"/>
              </a:solidFill>
              <a:latin typeface="Roboto "/>
            </a:endParaRPr>
          </a:p>
          <a:p>
            <a:pPr marL="571500" indent="-342900">
              <a:buFontTx/>
              <a:buChar char="-"/>
            </a:pPr>
            <a:r>
              <a:rPr lang="en-IE" dirty="0">
                <a:solidFill>
                  <a:schemeClr val="tx1"/>
                </a:solidFill>
                <a:latin typeface="Roboto "/>
              </a:rPr>
              <a:t>Cambio de </a:t>
            </a:r>
            <a:r>
              <a:rPr lang="en-IE" dirty="0" err="1">
                <a:solidFill>
                  <a:schemeClr val="tx1"/>
                </a:solidFill>
                <a:latin typeface="Roboto "/>
              </a:rPr>
              <a:t>malos</a:t>
            </a:r>
            <a:r>
              <a:rPr lang="en-IE" dirty="0">
                <a:solidFill>
                  <a:schemeClr val="tx1"/>
                </a:solidFill>
                <a:latin typeface="Roboto "/>
              </a:rPr>
              <a:t> </a:t>
            </a:r>
            <a:r>
              <a:rPr lang="en-IE" dirty="0" err="1">
                <a:solidFill>
                  <a:schemeClr val="tx1"/>
                </a:solidFill>
                <a:latin typeface="Roboto "/>
              </a:rPr>
              <a:t>hábitos</a:t>
            </a:r>
            <a:endParaRPr lang="en-IE" dirty="0">
              <a:solidFill>
                <a:schemeClr val="tx1"/>
              </a:solidFill>
              <a:latin typeface="Roboto "/>
            </a:endParaRPr>
          </a:p>
          <a:p>
            <a:pPr marL="571500" indent="-342900">
              <a:buFontTx/>
              <a:buChar char="-"/>
            </a:pPr>
            <a:endParaRPr lang="en-IE" dirty="0"/>
          </a:p>
        </p:txBody>
      </p:sp>
      <p:pic>
        <p:nvPicPr>
          <p:cNvPr id="4" name="Picture 3">
            <a:extLst>
              <a:ext uri="{FF2B5EF4-FFF2-40B4-BE49-F238E27FC236}">
                <a16:creationId xmlns:a16="http://schemas.microsoft.com/office/drawing/2014/main" id="{2422F87A-094D-4BBE-A46F-DFD8D832950E}"/>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72342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1CB39B-22B2-4D67-82E6-A56913D15DFE}"/>
              </a:ext>
            </a:extLst>
          </p:cNvPr>
          <p:cNvSpPr>
            <a:spLocks noGrp="1"/>
          </p:cNvSpPr>
          <p:nvPr>
            <p:ph type="body" idx="1"/>
          </p:nvPr>
        </p:nvSpPr>
        <p:spPr>
          <a:xfrm>
            <a:off x="831850" y="918800"/>
            <a:ext cx="10515600" cy="1500187"/>
          </a:xfrm>
        </p:spPr>
        <p:txBody>
          <a:bodyPr/>
          <a:lstStyle/>
          <a:p>
            <a:pPr marL="571500" indent="-342900">
              <a:buFontTx/>
              <a:buChar char="-"/>
            </a:pPr>
            <a:r>
              <a:rPr lang="en-IE" dirty="0">
                <a:solidFill>
                  <a:schemeClr val="tx1"/>
                </a:solidFill>
                <a:latin typeface="Roboto "/>
              </a:rPr>
              <a:t>TOC</a:t>
            </a:r>
          </a:p>
          <a:p>
            <a:pPr marL="571500" indent="-342900">
              <a:buFontTx/>
              <a:buChar char="-"/>
            </a:pPr>
            <a:r>
              <a:rPr lang="en-IE" dirty="0" err="1">
                <a:solidFill>
                  <a:schemeClr val="tx1"/>
                </a:solidFill>
                <a:latin typeface="Roboto "/>
              </a:rPr>
              <a:t>Sonambulismo</a:t>
            </a:r>
            <a:r>
              <a:rPr lang="en-IE" dirty="0">
                <a:solidFill>
                  <a:schemeClr val="tx1"/>
                </a:solidFill>
                <a:latin typeface="Roboto "/>
              </a:rPr>
              <a:t> (</a:t>
            </a:r>
            <a:r>
              <a:rPr lang="en-IE" dirty="0" err="1">
                <a:solidFill>
                  <a:schemeClr val="tx1"/>
                </a:solidFill>
                <a:latin typeface="Roboto "/>
              </a:rPr>
              <a:t>dormir</a:t>
            </a:r>
            <a:r>
              <a:rPr lang="en-IE" dirty="0">
                <a:solidFill>
                  <a:schemeClr val="tx1"/>
                </a:solidFill>
                <a:latin typeface="Roboto "/>
              </a:rPr>
              <a:t>)</a:t>
            </a:r>
          </a:p>
          <a:p>
            <a:pPr marL="571500" indent="-342900">
              <a:buFontTx/>
              <a:buChar char="-"/>
            </a:pPr>
            <a:r>
              <a:rPr lang="en-IE" dirty="0" err="1">
                <a:solidFill>
                  <a:schemeClr val="tx1"/>
                </a:solidFill>
                <a:latin typeface="Roboto "/>
              </a:rPr>
              <a:t>Procrastinación</a:t>
            </a:r>
            <a:endParaRPr lang="en-IE" dirty="0">
              <a:solidFill>
                <a:schemeClr val="tx1"/>
              </a:solidFill>
              <a:latin typeface="Roboto "/>
            </a:endParaRPr>
          </a:p>
          <a:p>
            <a:pPr marL="571500" indent="-342900">
              <a:buFontTx/>
              <a:buChar char="-"/>
            </a:pPr>
            <a:r>
              <a:rPr lang="en-IE" dirty="0" err="1">
                <a:solidFill>
                  <a:schemeClr val="tx1"/>
                </a:solidFill>
                <a:latin typeface="Roboto "/>
              </a:rPr>
              <a:t>Ataques</a:t>
            </a:r>
            <a:r>
              <a:rPr lang="en-IE" dirty="0">
                <a:solidFill>
                  <a:schemeClr val="tx1"/>
                </a:solidFill>
                <a:latin typeface="Roboto "/>
              </a:rPr>
              <a:t> de </a:t>
            </a:r>
            <a:r>
              <a:rPr lang="en-IE" dirty="0" err="1">
                <a:solidFill>
                  <a:schemeClr val="tx1"/>
                </a:solidFill>
                <a:latin typeface="Roboto "/>
              </a:rPr>
              <a:t>pánico</a:t>
            </a:r>
            <a:endParaRPr lang="en-IE" dirty="0">
              <a:solidFill>
                <a:schemeClr val="tx1"/>
              </a:solidFill>
              <a:latin typeface="Roboto "/>
            </a:endParaRPr>
          </a:p>
          <a:p>
            <a:pPr marL="571500" indent="-342900">
              <a:buFontTx/>
              <a:buChar char="-"/>
            </a:pPr>
            <a:r>
              <a:rPr lang="en-IE" dirty="0" err="1">
                <a:solidFill>
                  <a:schemeClr val="tx1"/>
                </a:solidFill>
                <a:latin typeface="Roboto "/>
              </a:rPr>
              <a:t>Fatiga</a:t>
            </a:r>
            <a:r>
              <a:rPr lang="en-IE" dirty="0">
                <a:solidFill>
                  <a:schemeClr val="tx1"/>
                </a:solidFill>
                <a:latin typeface="Roboto "/>
              </a:rPr>
              <a:t> </a:t>
            </a:r>
            <a:r>
              <a:rPr lang="en-IE" dirty="0" err="1">
                <a:solidFill>
                  <a:schemeClr val="tx1"/>
                </a:solidFill>
                <a:latin typeface="Roboto "/>
              </a:rPr>
              <a:t>crónica</a:t>
            </a:r>
            <a:endParaRPr lang="en-IE" dirty="0">
              <a:solidFill>
                <a:schemeClr val="tx1"/>
              </a:solidFill>
              <a:latin typeface="Roboto "/>
            </a:endParaRPr>
          </a:p>
          <a:p>
            <a:pPr marL="571500" indent="-342900">
              <a:buFontTx/>
              <a:buChar char="-"/>
            </a:pPr>
            <a:r>
              <a:rPr lang="en-IE" dirty="0" err="1">
                <a:solidFill>
                  <a:schemeClr val="tx1"/>
                </a:solidFill>
                <a:latin typeface="Roboto "/>
              </a:rPr>
              <a:t>Abandono</a:t>
            </a:r>
            <a:endParaRPr lang="en-IE" dirty="0">
              <a:solidFill>
                <a:schemeClr val="tx1"/>
              </a:solidFill>
              <a:latin typeface="Roboto "/>
            </a:endParaRPr>
          </a:p>
          <a:p>
            <a:pPr marL="571500" indent="-342900">
              <a:buFontTx/>
              <a:buChar char="-"/>
            </a:pPr>
            <a:r>
              <a:rPr lang="en-IE" dirty="0" err="1">
                <a:solidFill>
                  <a:schemeClr val="tx1"/>
                </a:solidFill>
                <a:latin typeface="Roboto "/>
              </a:rPr>
              <a:t>Enfermedades</a:t>
            </a:r>
            <a:r>
              <a:rPr lang="en-IE" dirty="0">
                <a:solidFill>
                  <a:schemeClr val="tx1"/>
                </a:solidFill>
                <a:latin typeface="Roboto "/>
              </a:rPr>
              <a:t> </a:t>
            </a:r>
            <a:r>
              <a:rPr lang="en-IE" dirty="0" err="1">
                <a:solidFill>
                  <a:schemeClr val="tx1"/>
                </a:solidFill>
                <a:latin typeface="Roboto "/>
              </a:rPr>
              <a:t>crónicas</a:t>
            </a:r>
            <a:r>
              <a:rPr lang="en-IE" dirty="0">
                <a:solidFill>
                  <a:schemeClr val="tx1"/>
                </a:solidFill>
                <a:latin typeface="Roboto "/>
              </a:rPr>
              <a:t> y </a:t>
            </a:r>
            <a:r>
              <a:rPr lang="en-IE" dirty="0" err="1">
                <a:solidFill>
                  <a:schemeClr val="tx1"/>
                </a:solidFill>
                <a:latin typeface="Roboto "/>
              </a:rPr>
              <a:t>psicosomáticas</a:t>
            </a:r>
            <a:endParaRPr lang="en-IE" dirty="0">
              <a:solidFill>
                <a:schemeClr val="tx1"/>
              </a:solidFill>
              <a:latin typeface="Roboto "/>
            </a:endParaRPr>
          </a:p>
          <a:p>
            <a:pPr marL="571500" indent="-342900">
              <a:buFontTx/>
              <a:buChar char="-"/>
            </a:pPr>
            <a:r>
              <a:rPr lang="en-IE" dirty="0">
                <a:solidFill>
                  <a:schemeClr val="tx1"/>
                </a:solidFill>
                <a:latin typeface="Roboto "/>
              </a:rPr>
              <a:t>Cambio de Carrera</a:t>
            </a:r>
          </a:p>
          <a:p>
            <a:pPr marL="571500" indent="-342900">
              <a:buFontTx/>
              <a:buChar char="-"/>
            </a:pPr>
            <a:r>
              <a:rPr lang="en-IE" dirty="0">
                <a:solidFill>
                  <a:schemeClr val="tx1"/>
                </a:solidFill>
                <a:latin typeface="Roboto "/>
              </a:rPr>
              <a:t>Ventas</a:t>
            </a:r>
          </a:p>
          <a:p>
            <a:pPr marL="571500" indent="-342900">
              <a:buFontTx/>
              <a:buChar char="-"/>
            </a:pPr>
            <a:r>
              <a:rPr lang="en-IE" dirty="0">
                <a:solidFill>
                  <a:schemeClr val="tx1"/>
                </a:solidFill>
                <a:latin typeface="Roboto "/>
              </a:rPr>
              <a:t>Hablar </a:t>
            </a:r>
            <a:r>
              <a:rPr lang="en-IE" dirty="0" err="1">
                <a:solidFill>
                  <a:schemeClr val="tx1"/>
                </a:solidFill>
                <a:latin typeface="Roboto "/>
              </a:rPr>
              <a:t>en</a:t>
            </a:r>
            <a:r>
              <a:rPr lang="en-IE" dirty="0">
                <a:solidFill>
                  <a:schemeClr val="tx1"/>
                </a:solidFill>
                <a:latin typeface="Roboto "/>
              </a:rPr>
              <a:t> </a:t>
            </a:r>
            <a:r>
              <a:rPr lang="en-IE" dirty="0" err="1">
                <a:solidFill>
                  <a:schemeClr val="tx1"/>
                </a:solidFill>
                <a:latin typeface="Roboto "/>
              </a:rPr>
              <a:t>público</a:t>
            </a:r>
            <a:endParaRPr lang="en-IE" dirty="0">
              <a:solidFill>
                <a:schemeClr val="tx1"/>
              </a:solidFill>
              <a:latin typeface="Roboto "/>
            </a:endParaRPr>
          </a:p>
          <a:p>
            <a:pPr marL="571500" indent="-342900">
              <a:buFontTx/>
              <a:buChar char="-"/>
            </a:pPr>
            <a:r>
              <a:rPr lang="en-IE" dirty="0" err="1">
                <a:solidFill>
                  <a:schemeClr val="tx1"/>
                </a:solidFill>
                <a:latin typeface="Roboto "/>
              </a:rPr>
              <a:t>Fortalecer</a:t>
            </a:r>
            <a:r>
              <a:rPr lang="en-IE" dirty="0">
                <a:solidFill>
                  <a:schemeClr val="tx1"/>
                </a:solidFill>
                <a:latin typeface="Roboto "/>
              </a:rPr>
              <a:t> Sistema immune</a:t>
            </a:r>
          </a:p>
          <a:p>
            <a:pPr marL="571500" indent="-342900">
              <a:buFontTx/>
              <a:buChar char="-"/>
            </a:pPr>
            <a:r>
              <a:rPr lang="en-IE" dirty="0" err="1">
                <a:solidFill>
                  <a:schemeClr val="tx1"/>
                </a:solidFill>
                <a:latin typeface="Roboto "/>
              </a:rPr>
              <a:t>Celos</a:t>
            </a:r>
            <a:endParaRPr lang="en-IE" dirty="0">
              <a:solidFill>
                <a:schemeClr val="tx1"/>
              </a:solidFill>
              <a:latin typeface="Roboto "/>
            </a:endParaRPr>
          </a:p>
          <a:p>
            <a:pPr marL="571500" indent="-342900">
              <a:buFontTx/>
              <a:buChar char="-"/>
            </a:pPr>
            <a:endParaRPr lang="en-IE" dirty="0"/>
          </a:p>
          <a:p>
            <a:pPr marL="571500" indent="-342900">
              <a:buFontTx/>
              <a:buChar char="-"/>
            </a:pPr>
            <a:endParaRPr lang="en-IE" dirty="0"/>
          </a:p>
          <a:p>
            <a:pPr marL="571500" indent="-342900">
              <a:buFontTx/>
              <a:buChar char="-"/>
            </a:pPr>
            <a:endParaRPr lang="en-IE" dirty="0"/>
          </a:p>
        </p:txBody>
      </p:sp>
      <p:pic>
        <p:nvPicPr>
          <p:cNvPr id="4" name="Picture 3">
            <a:extLst>
              <a:ext uri="{FF2B5EF4-FFF2-40B4-BE49-F238E27FC236}">
                <a16:creationId xmlns:a16="http://schemas.microsoft.com/office/drawing/2014/main" id="{FF17E2A8-8ABC-4BC5-BEC2-E77B196AF42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23654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E3F4A9-C611-4F68-843E-AC37A0AFF540}"/>
              </a:ext>
            </a:extLst>
          </p:cNvPr>
          <p:cNvSpPr>
            <a:spLocks noGrp="1"/>
          </p:cNvSpPr>
          <p:nvPr>
            <p:ph type="body" idx="1"/>
          </p:nvPr>
        </p:nvSpPr>
        <p:spPr>
          <a:xfrm>
            <a:off x="1080045" y="1428252"/>
            <a:ext cx="10515600" cy="1500187"/>
          </a:xfrm>
        </p:spPr>
        <p:txBody>
          <a:bodyPr/>
          <a:lstStyle/>
          <a:p>
            <a:pPr marL="571500" indent="-342900">
              <a:buFontTx/>
              <a:buChar char="-"/>
            </a:pPr>
            <a:r>
              <a:rPr lang="en-IE" dirty="0" err="1">
                <a:solidFill>
                  <a:schemeClr val="tx1"/>
                </a:solidFill>
                <a:latin typeface="Roboto "/>
              </a:rPr>
              <a:t>Tartamudeo</a:t>
            </a:r>
            <a:endParaRPr lang="en-IE" dirty="0">
              <a:solidFill>
                <a:schemeClr val="tx1"/>
              </a:solidFill>
              <a:latin typeface="Roboto "/>
            </a:endParaRPr>
          </a:p>
          <a:p>
            <a:pPr marL="571500" indent="-342900">
              <a:buFontTx/>
              <a:buChar char="-"/>
            </a:pPr>
            <a:r>
              <a:rPr lang="en-IE" dirty="0" err="1">
                <a:solidFill>
                  <a:schemeClr val="tx1"/>
                </a:solidFill>
                <a:latin typeface="Roboto "/>
              </a:rPr>
              <a:t>Objetos</a:t>
            </a:r>
            <a:r>
              <a:rPr lang="en-IE" dirty="0">
                <a:solidFill>
                  <a:schemeClr val="tx1"/>
                </a:solidFill>
                <a:latin typeface="Roboto "/>
              </a:rPr>
              <a:t> </a:t>
            </a:r>
            <a:r>
              <a:rPr lang="en-IE" dirty="0" err="1">
                <a:solidFill>
                  <a:schemeClr val="tx1"/>
                </a:solidFill>
                <a:latin typeface="Roboto "/>
              </a:rPr>
              <a:t>perdidos</a:t>
            </a:r>
            <a:endParaRPr lang="en-IE" dirty="0">
              <a:solidFill>
                <a:schemeClr val="tx1"/>
              </a:solidFill>
              <a:latin typeface="Roboto "/>
            </a:endParaRPr>
          </a:p>
          <a:p>
            <a:pPr marL="571500" indent="-342900">
              <a:buFontTx/>
              <a:buChar char="-"/>
            </a:pPr>
            <a:r>
              <a:rPr lang="en-IE" dirty="0" err="1">
                <a:solidFill>
                  <a:schemeClr val="tx1"/>
                </a:solidFill>
                <a:latin typeface="Roboto "/>
              </a:rPr>
              <a:t>Fobia</a:t>
            </a:r>
            <a:r>
              <a:rPr lang="en-IE" dirty="0">
                <a:solidFill>
                  <a:schemeClr val="tx1"/>
                </a:solidFill>
                <a:latin typeface="Roboto "/>
              </a:rPr>
              <a:t> social</a:t>
            </a:r>
          </a:p>
          <a:p>
            <a:pPr marL="571500" indent="-342900">
              <a:buFontTx/>
              <a:buChar char="-"/>
            </a:pPr>
            <a:r>
              <a:rPr lang="en-IE" dirty="0" err="1">
                <a:solidFill>
                  <a:schemeClr val="tx1"/>
                </a:solidFill>
                <a:latin typeface="Roboto "/>
              </a:rPr>
              <a:t>Mejorar</a:t>
            </a:r>
            <a:r>
              <a:rPr lang="en-IE" dirty="0">
                <a:solidFill>
                  <a:schemeClr val="tx1"/>
                </a:solidFill>
                <a:latin typeface="Roboto "/>
              </a:rPr>
              <a:t> </a:t>
            </a:r>
            <a:r>
              <a:rPr lang="en-IE" dirty="0" err="1">
                <a:solidFill>
                  <a:schemeClr val="tx1"/>
                </a:solidFill>
                <a:latin typeface="Roboto "/>
              </a:rPr>
              <a:t>hábitos</a:t>
            </a:r>
            <a:r>
              <a:rPr lang="en-IE" dirty="0">
                <a:solidFill>
                  <a:schemeClr val="tx1"/>
                </a:solidFill>
                <a:latin typeface="Roboto "/>
              </a:rPr>
              <a:t> de </a:t>
            </a:r>
            <a:r>
              <a:rPr lang="en-IE" dirty="0" err="1">
                <a:solidFill>
                  <a:schemeClr val="tx1"/>
                </a:solidFill>
                <a:latin typeface="Roboto "/>
              </a:rPr>
              <a:t>estudio</a:t>
            </a:r>
            <a:endParaRPr lang="en-IE" dirty="0">
              <a:solidFill>
                <a:schemeClr val="tx1"/>
              </a:solidFill>
              <a:latin typeface="Roboto "/>
            </a:endParaRPr>
          </a:p>
          <a:p>
            <a:pPr marL="571500" indent="-342900">
              <a:buFontTx/>
              <a:buChar char="-"/>
            </a:pPr>
            <a:r>
              <a:rPr lang="en-IE" dirty="0" err="1">
                <a:solidFill>
                  <a:schemeClr val="tx1"/>
                </a:solidFill>
                <a:latin typeface="Roboto "/>
              </a:rPr>
              <a:t>Creatividad</a:t>
            </a:r>
            <a:r>
              <a:rPr lang="en-IE" dirty="0">
                <a:solidFill>
                  <a:schemeClr val="tx1"/>
                </a:solidFill>
                <a:latin typeface="Roboto "/>
              </a:rPr>
              <a:t> y </a:t>
            </a:r>
            <a:r>
              <a:rPr lang="en-IE" dirty="0" err="1">
                <a:solidFill>
                  <a:schemeClr val="tx1"/>
                </a:solidFill>
                <a:latin typeface="Roboto "/>
              </a:rPr>
              <a:t>bloqueo</a:t>
            </a:r>
            <a:r>
              <a:rPr lang="en-IE" dirty="0">
                <a:solidFill>
                  <a:schemeClr val="tx1"/>
                </a:solidFill>
                <a:latin typeface="Roboto "/>
              </a:rPr>
              <a:t> de </a:t>
            </a:r>
            <a:r>
              <a:rPr lang="en-IE" dirty="0" err="1">
                <a:solidFill>
                  <a:schemeClr val="tx1"/>
                </a:solidFill>
                <a:latin typeface="Roboto "/>
              </a:rPr>
              <a:t>autor</a:t>
            </a:r>
            <a:endParaRPr lang="en-IE" dirty="0">
              <a:solidFill>
                <a:schemeClr val="tx1"/>
              </a:solidFill>
              <a:latin typeface="Roboto "/>
            </a:endParaRPr>
          </a:p>
          <a:p>
            <a:pPr marL="571500" indent="-342900">
              <a:buFontTx/>
              <a:buChar char="-"/>
            </a:pPr>
            <a:r>
              <a:rPr lang="en-IE" dirty="0" err="1">
                <a:solidFill>
                  <a:schemeClr val="tx1"/>
                </a:solidFill>
                <a:latin typeface="Roboto "/>
              </a:rPr>
              <a:t>Emociones</a:t>
            </a:r>
            <a:r>
              <a:rPr lang="en-IE" dirty="0">
                <a:solidFill>
                  <a:schemeClr val="tx1"/>
                </a:solidFill>
                <a:latin typeface="Roboto "/>
              </a:rPr>
              <a:t> y </a:t>
            </a:r>
            <a:r>
              <a:rPr lang="en-IE" dirty="0" err="1">
                <a:solidFill>
                  <a:schemeClr val="tx1"/>
                </a:solidFill>
                <a:latin typeface="Roboto "/>
              </a:rPr>
              <a:t>hábitos</a:t>
            </a:r>
            <a:r>
              <a:rPr lang="en-IE" dirty="0">
                <a:solidFill>
                  <a:schemeClr val="tx1"/>
                </a:solidFill>
                <a:latin typeface="Roboto "/>
              </a:rPr>
              <a:t> no </a:t>
            </a:r>
            <a:r>
              <a:rPr lang="en-IE" dirty="0" err="1">
                <a:solidFill>
                  <a:schemeClr val="tx1"/>
                </a:solidFill>
                <a:latin typeface="Roboto "/>
              </a:rPr>
              <a:t>deseados</a:t>
            </a:r>
            <a:endParaRPr lang="en-IE" dirty="0">
              <a:solidFill>
                <a:schemeClr val="tx1"/>
              </a:solidFill>
              <a:latin typeface="Roboto "/>
            </a:endParaRPr>
          </a:p>
        </p:txBody>
      </p:sp>
      <p:pic>
        <p:nvPicPr>
          <p:cNvPr id="4" name="Picture 3">
            <a:extLst>
              <a:ext uri="{FF2B5EF4-FFF2-40B4-BE49-F238E27FC236}">
                <a16:creationId xmlns:a16="http://schemas.microsoft.com/office/drawing/2014/main" id="{9BF8044C-07C0-4FD9-BBDB-37225702846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87008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788107"/>
            <a:ext cx="10789656"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CLASE 7</a:t>
            </a:r>
          </a:p>
          <a:p>
            <a:pPr marL="685800" marR="0" lvl="0" indent="-685800" rtl="0">
              <a:spcBef>
                <a:spcPts val="0"/>
              </a:spcBef>
              <a:spcAft>
                <a:spcPts val="0"/>
              </a:spcAft>
              <a:buFontTx/>
              <a:buChar char="-"/>
            </a:pPr>
            <a:r>
              <a:rPr lang="en-IE" sz="2800" dirty="0" err="1">
                <a:solidFill>
                  <a:schemeClr val="tx1"/>
                </a:solidFill>
                <a:latin typeface="Roboto" charset="0"/>
                <a:ea typeface="Roboto" charset="0"/>
                <a:sym typeface="Roboto"/>
              </a:rPr>
              <a:t>Hacer</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lista</a:t>
            </a:r>
            <a:r>
              <a:rPr lang="en-IE" sz="2800" dirty="0">
                <a:solidFill>
                  <a:schemeClr val="tx1"/>
                </a:solidFill>
                <a:latin typeface="Roboto" charset="0"/>
                <a:ea typeface="Roboto" charset="0"/>
                <a:sym typeface="Roboto"/>
              </a:rPr>
              <a:t> con </a:t>
            </a:r>
            <a:r>
              <a:rPr lang="en-IE" sz="2800" dirty="0" err="1">
                <a:solidFill>
                  <a:schemeClr val="tx1"/>
                </a:solidFill>
                <a:latin typeface="Roboto" charset="0"/>
                <a:ea typeface="Roboto" charset="0"/>
                <a:sym typeface="Roboto"/>
              </a:rPr>
              <a:t>todas</a:t>
            </a:r>
            <a:r>
              <a:rPr lang="en-IE" sz="2800" dirty="0">
                <a:solidFill>
                  <a:schemeClr val="tx1"/>
                </a:solidFill>
                <a:latin typeface="Roboto" charset="0"/>
                <a:ea typeface="Roboto" charset="0"/>
                <a:sym typeface="Roboto"/>
              </a:rPr>
              <a:t> las </a:t>
            </a:r>
            <a:r>
              <a:rPr lang="en-IE" sz="2800" dirty="0" err="1">
                <a:solidFill>
                  <a:schemeClr val="tx1"/>
                </a:solidFill>
                <a:latin typeface="Roboto" charset="0"/>
                <a:ea typeface="Roboto" charset="0"/>
                <a:sym typeface="Roboto"/>
              </a:rPr>
              <a:t>intervenciones</a:t>
            </a:r>
            <a:r>
              <a:rPr lang="en-IE" sz="2800" dirty="0">
                <a:solidFill>
                  <a:schemeClr val="tx1"/>
                </a:solidFill>
                <a:latin typeface="Roboto" charset="0"/>
                <a:ea typeface="Roboto" charset="0"/>
                <a:sym typeface="Roboto"/>
              </a:rPr>
              <a:t> que </a:t>
            </a:r>
            <a:r>
              <a:rPr lang="en-IE" sz="2800" dirty="0" err="1">
                <a:solidFill>
                  <a:schemeClr val="tx1"/>
                </a:solidFill>
                <a:latin typeface="Roboto" charset="0"/>
                <a:ea typeface="Roboto" charset="0"/>
                <a:sym typeface="Roboto"/>
              </a:rPr>
              <a:t>hemos</a:t>
            </a:r>
            <a:r>
              <a:rPr lang="en-IE" sz="2800" dirty="0">
                <a:solidFill>
                  <a:schemeClr val="tx1"/>
                </a:solidFill>
                <a:latin typeface="Roboto" charset="0"/>
                <a:ea typeface="Roboto" charset="0"/>
                <a:sym typeface="Roboto"/>
              </a:rPr>
              <a:t> visto </a:t>
            </a:r>
            <a:r>
              <a:rPr lang="en-IE" sz="2800" dirty="0" err="1">
                <a:solidFill>
                  <a:schemeClr val="tx1"/>
                </a:solidFill>
                <a:latin typeface="Roboto" charset="0"/>
                <a:ea typeface="Roboto" charset="0"/>
                <a:sym typeface="Roboto"/>
              </a:rPr>
              <a:t>durante</a:t>
            </a:r>
            <a:r>
              <a:rPr lang="en-IE" sz="2800" dirty="0">
                <a:solidFill>
                  <a:schemeClr val="tx1"/>
                </a:solidFill>
                <a:latin typeface="Roboto" charset="0"/>
                <a:ea typeface="Roboto" charset="0"/>
                <a:sym typeface="Roboto"/>
              </a:rPr>
              <a:t> la </a:t>
            </a:r>
            <a:r>
              <a:rPr lang="en-IE" sz="2800" dirty="0" err="1">
                <a:solidFill>
                  <a:schemeClr val="tx1"/>
                </a:solidFill>
                <a:latin typeface="Roboto" charset="0"/>
                <a:ea typeface="Roboto" charset="0"/>
                <a:sym typeface="Roboto"/>
              </a:rPr>
              <a:t>formación</a:t>
            </a:r>
            <a:r>
              <a:rPr lang="en-IE" sz="2800" dirty="0">
                <a:solidFill>
                  <a:schemeClr val="tx1"/>
                </a:solidFill>
                <a:latin typeface="Roboto" charset="0"/>
                <a:ea typeface="Roboto" charset="0"/>
                <a:sym typeface="Roboto"/>
              </a:rPr>
              <a:t> para </a:t>
            </a:r>
            <a:r>
              <a:rPr lang="en-IE" sz="2800" dirty="0" err="1">
                <a:solidFill>
                  <a:schemeClr val="tx1"/>
                </a:solidFill>
                <a:latin typeface="Roboto" charset="0"/>
                <a:ea typeface="Roboto" charset="0"/>
                <a:sym typeface="Roboto"/>
              </a:rPr>
              <a:t>realizar</a:t>
            </a:r>
            <a:r>
              <a:rPr lang="en-IE" sz="2800" dirty="0">
                <a:solidFill>
                  <a:schemeClr val="tx1"/>
                </a:solidFill>
                <a:latin typeface="Roboto" charset="0"/>
                <a:ea typeface="Roboto" charset="0"/>
                <a:sym typeface="Roboto"/>
              </a:rPr>
              <a:t> las practices</a:t>
            </a:r>
          </a:p>
          <a:p>
            <a:pPr marL="685800" marR="0" lvl="0" indent="-685800" rtl="0">
              <a:spcBef>
                <a:spcPts val="0"/>
              </a:spcBef>
              <a:spcAft>
                <a:spcPts val="0"/>
              </a:spcAft>
              <a:buFontTx/>
              <a:buChar char="-"/>
            </a:pPr>
            <a:endParaRPr lang="en-IE" sz="2800" dirty="0">
              <a:solidFill>
                <a:schemeClr val="tx1"/>
              </a:solidFill>
              <a:latin typeface="Roboto" charset="0"/>
              <a:ea typeface="Roboto" charset="0"/>
              <a:sym typeface="Roboto"/>
            </a:endParaRPr>
          </a:p>
          <a:p>
            <a:pPr marL="685800" marR="0" lvl="0" indent="-685800" rtl="0">
              <a:spcBef>
                <a:spcPts val="0"/>
              </a:spcBef>
              <a:spcAft>
                <a:spcPts val="0"/>
              </a:spcAft>
              <a:buFontTx/>
              <a:buChar char="-"/>
            </a:pPr>
            <a:r>
              <a:rPr lang="en-IE" sz="2800" dirty="0" err="1">
                <a:solidFill>
                  <a:schemeClr val="tx1"/>
                </a:solidFill>
                <a:latin typeface="Roboto" charset="0"/>
                <a:ea typeface="Roboto" charset="0"/>
                <a:sym typeface="Roboto"/>
              </a:rPr>
              <a:t>Unirse</a:t>
            </a:r>
            <a:r>
              <a:rPr lang="en-IE" sz="2800" dirty="0">
                <a:solidFill>
                  <a:schemeClr val="tx1"/>
                </a:solidFill>
                <a:latin typeface="Roboto" charset="0"/>
                <a:ea typeface="Roboto" charset="0"/>
                <a:sym typeface="Roboto"/>
              </a:rPr>
              <a:t> a </a:t>
            </a:r>
            <a:r>
              <a:rPr lang="en-IE" sz="2800" dirty="0" err="1">
                <a:solidFill>
                  <a:schemeClr val="tx1"/>
                </a:solidFill>
                <a:latin typeface="Roboto" charset="0"/>
                <a:ea typeface="Roboto" charset="0"/>
                <a:sym typeface="Roboto"/>
              </a:rPr>
              <a:t>grupo</a:t>
            </a:r>
            <a:r>
              <a:rPr lang="en-IE" sz="2800" dirty="0">
                <a:solidFill>
                  <a:schemeClr val="tx1"/>
                </a:solidFill>
                <a:latin typeface="Roboto" charset="0"/>
                <a:ea typeface="Roboto" charset="0"/>
                <a:sym typeface="Roboto"/>
              </a:rPr>
              <a:t> de </a:t>
            </a:r>
            <a:r>
              <a:rPr lang="en-IE" sz="2800" dirty="0" err="1">
                <a:solidFill>
                  <a:schemeClr val="tx1"/>
                </a:solidFill>
                <a:latin typeface="Roboto" charset="0"/>
                <a:ea typeface="Roboto" charset="0"/>
                <a:sym typeface="Roboto"/>
              </a:rPr>
              <a:t>whatsapp</a:t>
            </a:r>
            <a:r>
              <a:rPr lang="en-IE" sz="2800" dirty="0">
                <a:solidFill>
                  <a:schemeClr val="tx1"/>
                </a:solidFill>
                <a:latin typeface="Roboto" charset="0"/>
                <a:ea typeface="Roboto" charset="0"/>
                <a:sym typeface="Roboto"/>
              </a:rPr>
              <a:t> del </a:t>
            </a:r>
            <a:r>
              <a:rPr lang="en-IE" sz="2800" dirty="0" err="1">
                <a:solidFill>
                  <a:schemeClr val="tx1"/>
                </a:solidFill>
                <a:latin typeface="Roboto" charset="0"/>
                <a:ea typeface="Roboto" charset="0"/>
                <a:sym typeface="Roboto"/>
              </a:rPr>
              <a:t>grupo</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ayuda</a:t>
            </a:r>
            <a:r>
              <a:rPr lang="en-IE" sz="2800" dirty="0">
                <a:solidFill>
                  <a:schemeClr val="tx1"/>
                </a:solidFill>
                <a:latin typeface="Roboto" charset="0"/>
                <a:ea typeface="Roboto" charset="0"/>
                <a:sym typeface="Roboto"/>
              </a:rPr>
              <a:t> para </a:t>
            </a:r>
            <a:r>
              <a:rPr lang="en-IE" sz="2800" dirty="0" err="1">
                <a:solidFill>
                  <a:schemeClr val="tx1"/>
                </a:solidFill>
                <a:latin typeface="Roboto" charset="0"/>
                <a:ea typeface="Roboto" charset="0"/>
                <a:sym typeface="Roboto"/>
              </a:rPr>
              <a:t>prácticas</a:t>
            </a:r>
            <a:r>
              <a:rPr lang="en-IE" sz="2800" dirty="0">
                <a:solidFill>
                  <a:schemeClr val="tx1"/>
                </a:solidFill>
                <a:latin typeface="Roboto" charset="0"/>
                <a:ea typeface="Roboto" charset="0"/>
                <a:sym typeface="Roboto"/>
              </a:rPr>
              <a:t>)</a:t>
            </a:r>
          </a:p>
          <a:p>
            <a:pPr marL="685800" marR="0" lvl="0" indent="-685800" rtl="0">
              <a:spcBef>
                <a:spcPts val="0"/>
              </a:spcBef>
              <a:spcAft>
                <a:spcPts val="0"/>
              </a:spcAft>
              <a:buFontTx/>
              <a:buChar char="-"/>
            </a:pPr>
            <a:endParaRPr lang="en-IE" sz="2800" dirty="0">
              <a:solidFill>
                <a:schemeClr val="tx1"/>
              </a:solidFill>
              <a:latin typeface="Roboto" charset="0"/>
              <a:ea typeface="Roboto" charset="0"/>
              <a:sym typeface="Roboto"/>
            </a:endParaRPr>
          </a:p>
          <a:p>
            <a:pPr marL="685800" marR="0" lvl="0" indent="-685800" rtl="0">
              <a:spcBef>
                <a:spcPts val="0"/>
              </a:spcBef>
              <a:spcAft>
                <a:spcPts val="0"/>
              </a:spcAft>
              <a:buFontTx/>
              <a:buChar char="-"/>
            </a:pPr>
            <a:r>
              <a:rPr lang="en-IE" sz="2800" dirty="0">
                <a:solidFill>
                  <a:schemeClr val="tx1"/>
                </a:solidFill>
                <a:latin typeface="Roboto" charset="0"/>
                <a:ea typeface="Roboto" charset="0"/>
                <a:sym typeface="Roboto"/>
              </a:rPr>
              <a:t>Se </a:t>
            </a:r>
            <a:r>
              <a:rPr lang="en-IE" sz="2800" dirty="0" err="1">
                <a:solidFill>
                  <a:schemeClr val="tx1"/>
                </a:solidFill>
                <a:latin typeface="Roboto" charset="0"/>
                <a:ea typeface="Roboto" charset="0"/>
                <a:sym typeface="Roboto"/>
              </a:rPr>
              <a:t>subirá</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contenido</a:t>
            </a:r>
            <a:r>
              <a:rPr lang="en-IE" sz="2800" dirty="0">
                <a:solidFill>
                  <a:schemeClr val="tx1"/>
                </a:solidFill>
                <a:latin typeface="Roboto" charset="0"/>
                <a:ea typeface="Roboto" charset="0"/>
                <a:sym typeface="Roboto"/>
              </a:rPr>
              <a:t> con </a:t>
            </a:r>
            <a:r>
              <a:rPr lang="en-IE" sz="2800" dirty="0" err="1">
                <a:solidFill>
                  <a:schemeClr val="tx1"/>
                </a:solidFill>
                <a:latin typeface="Roboto" charset="0"/>
                <a:ea typeface="Roboto" charset="0"/>
                <a:sym typeface="Roboto"/>
              </a:rPr>
              <a:t>diferentes</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estrategias</a:t>
            </a:r>
            <a:r>
              <a:rPr lang="en-IE" sz="2800" dirty="0">
                <a:solidFill>
                  <a:schemeClr val="tx1"/>
                </a:solidFill>
                <a:latin typeface="Roboto" charset="0"/>
                <a:ea typeface="Roboto" charset="0"/>
                <a:sym typeface="Roboto"/>
              </a:rPr>
              <a:t> para </a:t>
            </a:r>
            <a:r>
              <a:rPr lang="en-IE" sz="2800" dirty="0" err="1">
                <a:solidFill>
                  <a:schemeClr val="tx1"/>
                </a:solidFill>
                <a:latin typeface="Roboto" charset="0"/>
                <a:ea typeface="Roboto" charset="0"/>
                <a:sym typeface="Roboto"/>
              </a:rPr>
              <a:t>casos</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específicos</a:t>
            </a:r>
            <a:r>
              <a:rPr lang="en-IE" sz="2800" dirty="0">
                <a:solidFill>
                  <a:schemeClr val="tx1"/>
                </a:solidFill>
                <a:latin typeface="Roboto" charset="0"/>
                <a:ea typeface="Roboto" charset="0"/>
                <a:sym typeface="Roboto"/>
              </a:rPr>
              <a:t> de </a:t>
            </a:r>
            <a:r>
              <a:rPr lang="en-IE" sz="2800" dirty="0" err="1">
                <a:solidFill>
                  <a:schemeClr val="tx1"/>
                </a:solidFill>
                <a:latin typeface="Roboto" charset="0"/>
                <a:ea typeface="Roboto" charset="0"/>
                <a:sym typeface="Roboto"/>
              </a:rPr>
              <a:t>terapia</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Tienes</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todas</a:t>
            </a:r>
            <a:r>
              <a:rPr lang="en-IE" sz="2800" dirty="0">
                <a:solidFill>
                  <a:schemeClr val="tx1"/>
                </a:solidFill>
                <a:latin typeface="Roboto" charset="0"/>
                <a:ea typeface="Roboto" charset="0"/>
                <a:sym typeface="Roboto"/>
              </a:rPr>
              <a:t> las </a:t>
            </a:r>
            <a:r>
              <a:rPr lang="en-IE" sz="2800" dirty="0" err="1">
                <a:solidFill>
                  <a:schemeClr val="tx1"/>
                </a:solidFill>
                <a:latin typeface="Roboto" charset="0"/>
                <a:ea typeface="Roboto" charset="0"/>
                <a:sym typeface="Roboto"/>
              </a:rPr>
              <a:t>herramientas</a:t>
            </a:r>
            <a:r>
              <a:rPr lang="en-IE" sz="2800" dirty="0">
                <a:solidFill>
                  <a:schemeClr val="tx1"/>
                </a:solidFill>
                <a:latin typeface="Roboto" charset="0"/>
                <a:ea typeface="Roboto" charset="0"/>
                <a:sym typeface="Roboto"/>
              </a:rPr>
              <a:t> que </a:t>
            </a:r>
            <a:r>
              <a:rPr lang="en-IE" sz="2800" dirty="0" err="1">
                <a:solidFill>
                  <a:schemeClr val="tx1"/>
                </a:solidFill>
                <a:latin typeface="Roboto" charset="0"/>
                <a:ea typeface="Roboto" charset="0"/>
                <a:sym typeface="Roboto"/>
              </a:rPr>
              <a:t>necesitas</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ya</a:t>
            </a:r>
            <a:r>
              <a:rPr lang="en-IE" sz="2800" dirty="0">
                <a:solidFill>
                  <a:schemeClr val="tx1"/>
                </a:solidFill>
                <a:latin typeface="Roboto" charset="0"/>
                <a:ea typeface="Roboto" charset="0"/>
                <a:sym typeface="Roboto"/>
              </a:rPr>
              <a:t>, solo </a:t>
            </a:r>
            <a:r>
              <a:rPr lang="en-IE" sz="2800" dirty="0" err="1">
                <a:solidFill>
                  <a:schemeClr val="tx1"/>
                </a:solidFill>
                <a:latin typeface="Roboto" charset="0"/>
                <a:ea typeface="Roboto" charset="0"/>
                <a:sym typeface="Roboto"/>
              </a:rPr>
              <a:t>tienes</a:t>
            </a:r>
            <a:r>
              <a:rPr lang="en-IE" sz="2800" dirty="0">
                <a:solidFill>
                  <a:schemeClr val="tx1"/>
                </a:solidFill>
                <a:latin typeface="Roboto" charset="0"/>
                <a:ea typeface="Roboto" charset="0"/>
                <a:sym typeface="Roboto"/>
              </a:rPr>
              <a:t> que </a:t>
            </a:r>
            <a:r>
              <a:rPr lang="en-IE" sz="2800" dirty="0" err="1">
                <a:solidFill>
                  <a:schemeClr val="tx1"/>
                </a:solidFill>
                <a:latin typeface="Roboto" charset="0"/>
                <a:ea typeface="Roboto" charset="0"/>
                <a:sym typeface="Roboto"/>
              </a:rPr>
              <a:t>empezar</a:t>
            </a:r>
            <a:r>
              <a:rPr lang="en-IE" sz="2800" dirty="0">
                <a:solidFill>
                  <a:schemeClr val="tx1"/>
                </a:solidFill>
                <a:latin typeface="Roboto" charset="0"/>
                <a:ea typeface="Roboto" charset="0"/>
                <a:sym typeface="Roboto"/>
              </a:rPr>
              <a:t> a </a:t>
            </a:r>
            <a:r>
              <a:rPr lang="en-IE" sz="2800" dirty="0" err="1">
                <a:solidFill>
                  <a:schemeClr val="tx1"/>
                </a:solidFill>
                <a:latin typeface="Roboto" charset="0"/>
                <a:ea typeface="Roboto" charset="0"/>
                <a:sym typeface="Roboto"/>
              </a:rPr>
              <a:t>practicar</a:t>
            </a:r>
            <a:r>
              <a:rPr lang="en-IE" sz="2800" dirty="0">
                <a:solidFill>
                  <a:schemeClr val="tx1"/>
                </a:solidFill>
                <a:latin typeface="Roboto" charset="0"/>
                <a:ea typeface="Roboto" charset="0"/>
                <a:sym typeface="Roboto"/>
              </a:rPr>
              <a:t> y </a:t>
            </a:r>
            <a:r>
              <a:rPr lang="en-IE" sz="2800" dirty="0" err="1">
                <a:solidFill>
                  <a:schemeClr val="tx1"/>
                </a:solidFill>
                <a:latin typeface="Roboto" charset="0"/>
                <a:ea typeface="Roboto" charset="0"/>
                <a:sym typeface="Roboto"/>
              </a:rPr>
              <a:t>utilizarlas</a:t>
            </a:r>
            <a:r>
              <a:rPr lang="en-IE" sz="2800" dirty="0">
                <a:solidFill>
                  <a:schemeClr val="tx1"/>
                </a:solidFill>
                <a:latin typeface="Roboto" charset="0"/>
                <a:ea typeface="Roboto" charset="0"/>
                <a:sym typeface="Roboto"/>
              </a:rPr>
              <a:t>)</a:t>
            </a:r>
          </a:p>
          <a:p>
            <a:pPr marL="685800" marR="0" lvl="0" indent="-685800" rtl="0">
              <a:spcBef>
                <a:spcPts val="0"/>
              </a:spcBef>
              <a:spcAft>
                <a:spcPts val="0"/>
              </a:spcAft>
              <a:buFontTx/>
              <a:buChar char="-"/>
            </a:pPr>
            <a:endParaRPr lang="en-IE" sz="2800" dirty="0">
              <a:solidFill>
                <a:schemeClr val="tx1"/>
              </a:solidFill>
              <a:latin typeface="Roboto" charset="0"/>
              <a:ea typeface="Roboto" charset="0"/>
              <a:sym typeface="Roboto"/>
            </a:endParaRPr>
          </a:p>
          <a:p>
            <a:pPr marL="685800" marR="0" lvl="0" indent="-685800" rtl="0">
              <a:spcBef>
                <a:spcPts val="0"/>
              </a:spcBef>
              <a:spcAft>
                <a:spcPts val="0"/>
              </a:spcAft>
              <a:buFontTx/>
              <a:buChar char="-"/>
            </a:pPr>
            <a:r>
              <a:rPr lang="en-IE" sz="2800" dirty="0">
                <a:solidFill>
                  <a:schemeClr val="tx1"/>
                </a:solidFill>
                <a:latin typeface="Roboto" charset="0"/>
                <a:ea typeface="Roboto" charset="0"/>
                <a:sym typeface="Roboto"/>
              </a:rPr>
              <a:t>Los </a:t>
            </a:r>
            <a:r>
              <a:rPr lang="en-IE" sz="2800" dirty="0" err="1">
                <a:solidFill>
                  <a:schemeClr val="tx1"/>
                </a:solidFill>
                <a:latin typeface="Roboto" charset="0"/>
                <a:ea typeface="Roboto" charset="0"/>
                <a:sym typeface="Roboto"/>
              </a:rPr>
              <a:t>bonos</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pendientes</a:t>
            </a:r>
            <a:r>
              <a:rPr lang="en-IE" sz="2800" dirty="0">
                <a:solidFill>
                  <a:schemeClr val="tx1"/>
                </a:solidFill>
                <a:latin typeface="Roboto" charset="0"/>
                <a:ea typeface="Roboto" charset="0"/>
                <a:sym typeface="Roboto"/>
              </a:rPr>
              <a:t> se </a:t>
            </a:r>
            <a:r>
              <a:rPr lang="en-IE" sz="2800" dirty="0" err="1">
                <a:solidFill>
                  <a:schemeClr val="tx1"/>
                </a:solidFill>
                <a:latin typeface="Roboto" charset="0"/>
                <a:ea typeface="Roboto" charset="0"/>
                <a:sym typeface="Roboto"/>
              </a:rPr>
              <a:t>irán</a:t>
            </a:r>
            <a:r>
              <a:rPr lang="en-IE" sz="2800" dirty="0">
                <a:solidFill>
                  <a:schemeClr val="tx1"/>
                </a:solidFill>
                <a:latin typeface="Roboto" charset="0"/>
                <a:ea typeface="Roboto" charset="0"/>
                <a:sym typeface="Roboto"/>
              </a:rPr>
              <a:t> </a:t>
            </a:r>
            <a:r>
              <a:rPr lang="en-IE" sz="2800" dirty="0" err="1">
                <a:solidFill>
                  <a:schemeClr val="tx1"/>
                </a:solidFill>
                <a:latin typeface="Roboto" charset="0"/>
                <a:ea typeface="Roboto" charset="0"/>
                <a:sym typeface="Roboto"/>
              </a:rPr>
              <a:t>subiendo</a:t>
            </a:r>
            <a:r>
              <a:rPr lang="en-IE" sz="2800" dirty="0">
                <a:solidFill>
                  <a:schemeClr val="tx1"/>
                </a:solidFill>
                <a:latin typeface="Roboto" charset="0"/>
                <a:ea typeface="Roboto" charset="0"/>
                <a:sym typeface="Roboto"/>
              </a:rPr>
              <a:t> a la </a:t>
            </a:r>
            <a:r>
              <a:rPr lang="en-IE" sz="2800" dirty="0" err="1">
                <a:solidFill>
                  <a:schemeClr val="tx1"/>
                </a:solidFill>
                <a:latin typeface="Roboto" charset="0"/>
                <a:ea typeface="Roboto" charset="0"/>
                <a:sym typeface="Roboto"/>
              </a:rPr>
              <a:t>plataforma</a:t>
            </a:r>
            <a:endParaRPr lang="es-ES" sz="2800" dirty="0">
              <a:latin typeface="Roboto" panose="02000000000000000000" pitchFamily="2" charset="0"/>
              <a:ea typeface="Roboto" panose="02000000000000000000" pitchFamily="2" charset="0"/>
            </a:endParaRPr>
          </a:p>
          <a:p>
            <a:pPr marL="685800" marR="0" lvl="0" indent="-685800" algn="ctr" rtl="0">
              <a:spcBef>
                <a:spcPts val="0"/>
              </a:spcBef>
              <a:spcAft>
                <a:spcPts val="0"/>
              </a:spcAft>
              <a:buFontTx/>
              <a:buChar char="-"/>
            </a:pPr>
            <a:endParaRPr lang="en-IE" sz="3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4" name="Picture 3">
            <a:extLst>
              <a:ext uri="{FF2B5EF4-FFF2-40B4-BE49-F238E27FC236}">
                <a16:creationId xmlns:a16="http://schemas.microsoft.com/office/drawing/2014/main" id="{B83F2877-46B9-4A0D-A423-E66D3B017792}"/>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623931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n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9451" y="0"/>
            <a:ext cx="13828295" cy="6914148"/>
          </a:xfrm>
          <a:prstGeom prst="rect">
            <a:avLst/>
          </a:prstGeom>
        </p:spPr>
      </p:pic>
      <p:sp>
        <p:nvSpPr>
          <p:cNvPr id="100" name="Shape 100"/>
          <p:cNvSpPr txBox="1"/>
          <p:nvPr/>
        </p:nvSpPr>
        <p:spPr>
          <a:xfrm>
            <a:off x="712764" y="2776242"/>
            <a:ext cx="10512585"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sym typeface="Roboto"/>
              </a:rPr>
              <a:t>PRÁCTICAS 1 - MIÉRCOLES</a:t>
            </a:r>
            <a:endParaRPr sz="5500" dirty="0">
              <a:solidFill>
                <a:schemeClr val="tx1"/>
              </a:solidFill>
            </a:endParaRPr>
          </a:p>
        </p:txBody>
      </p:sp>
      <p:pic>
        <p:nvPicPr>
          <p:cNvPr id="5" name="Picture 4">
            <a:extLst>
              <a:ext uri="{FF2B5EF4-FFF2-40B4-BE49-F238E27FC236}">
                <a16:creationId xmlns:a16="http://schemas.microsoft.com/office/drawing/2014/main" id="{63C4963A-48E4-45BD-A909-8898E7239A51}"/>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4993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D624-88E0-42F8-95AB-FCFADF00B6A0}"/>
              </a:ext>
            </a:extLst>
          </p:cNvPr>
          <p:cNvSpPr>
            <a:spLocks noGrp="1"/>
          </p:cNvSpPr>
          <p:nvPr>
            <p:ph type="title"/>
          </p:nvPr>
        </p:nvSpPr>
        <p:spPr>
          <a:xfrm>
            <a:off x="688158" y="3645557"/>
            <a:ext cx="10515600" cy="2852737"/>
          </a:xfrm>
        </p:spPr>
        <p:txBody>
          <a:bodyPr/>
          <a:lstStyle/>
          <a:p>
            <a:r>
              <a:rPr lang="en-IE" sz="5400" dirty="0" err="1">
                <a:latin typeface="Roboto"/>
              </a:rPr>
              <a:t>Procesos</a:t>
            </a:r>
            <a:r>
              <a:rPr lang="en-IE" sz="5400" dirty="0">
                <a:latin typeface="Roboto"/>
              </a:rPr>
              <a:t> </a:t>
            </a:r>
            <a:r>
              <a:rPr lang="en-IE" sz="5400" dirty="0" err="1">
                <a:latin typeface="Roboto"/>
              </a:rPr>
              <a:t>subconscientes</a:t>
            </a:r>
            <a:r>
              <a:rPr lang="en-IE" sz="5400" dirty="0">
                <a:latin typeface="Roboto"/>
              </a:rPr>
              <a:t> (</a:t>
            </a:r>
            <a:r>
              <a:rPr lang="en-IE" sz="5400" dirty="0" err="1">
                <a:latin typeface="Roboto"/>
              </a:rPr>
              <a:t>Método</a:t>
            </a:r>
            <a:r>
              <a:rPr lang="en-IE" sz="5400" dirty="0">
                <a:latin typeface="Roboto"/>
              </a:rPr>
              <a:t> H.O.P.E):</a:t>
            </a:r>
            <a:br>
              <a:rPr lang="en-IE" sz="5400" dirty="0">
                <a:latin typeface="Roboto"/>
              </a:rPr>
            </a:br>
            <a:br>
              <a:rPr lang="en-IE" sz="5400" dirty="0">
                <a:latin typeface="Roboto"/>
              </a:rPr>
            </a:br>
            <a:r>
              <a:rPr lang="en-IE" sz="4400" dirty="0" err="1">
                <a:latin typeface="Roboto"/>
              </a:rPr>
              <a:t>Ejemplos</a:t>
            </a:r>
            <a:r>
              <a:rPr lang="en-IE" sz="4400" dirty="0">
                <a:latin typeface="Roboto"/>
              </a:rPr>
              <a:t>:</a:t>
            </a:r>
            <a:br>
              <a:rPr lang="en-IE" sz="4400" dirty="0">
                <a:latin typeface="Roboto"/>
              </a:rPr>
            </a:br>
            <a:r>
              <a:rPr lang="es-ES" sz="4400" dirty="0">
                <a:latin typeface="Roboto"/>
              </a:rPr>
              <a:t>¿</a:t>
            </a:r>
            <a:r>
              <a:rPr lang="en-IE" sz="4400" dirty="0" err="1">
                <a:latin typeface="Roboto"/>
              </a:rPr>
              <a:t>Qué</a:t>
            </a:r>
            <a:r>
              <a:rPr lang="en-IE" sz="4400" dirty="0">
                <a:latin typeface="Roboto"/>
              </a:rPr>
              <a:t> </a:t>
            </a:r>
            <a:r>
              <a:rPr lang="en-IE" sz="4400" dirty="0" err="1">
                <a:latin typeface="Roboto"/>
              </a:rPr>
              <a:t>está</a:t>
            </a:r>
            <a:r>
              <a:rPr lang="en-IE" sz="4400" dirty="0">
                <a:latin typeface="Roboto"/>
              </a:rPr>
              <a:t> </a:t>
            </a:r>
            <a:r>
              <a:rPr lang="en-IE" sz="4400" dirty="0" err="1">
                <a:latin typeface="Roboto"/>
              </a:rPr>
              <a:t>sucediendo</a:t>
            </a:r>
            <a:r>
              <a:rPr lang="en-IE" sz="4400" dirty="0">
                <a:latin typeface="Roboto"/>
              </a:rPr>
              <a:t>?</a:t>
            </a:r>
            <a:br>
              <a:rPr lang="en-IE" sz="4400" dirty="0">
                <a:latin typeface="Roboto"/>
              </a:rPr>
            </a:br>
            <a:r>
              <a:rPr lang="en-IE" sz="4400" dirty="0">
                <a:latin typeface="Roboto"/>
              </a:rPr>
              <a:t>¿</a:t>
            </a:r>
            <a:r>
              <a:rPr lang="en-IE" sz="4400" dirty="0" err="1">
                <a:latin typeface="Roboto"/>
              </a:rPr>
              <a:t>Qué</a:t>
            </a:r>
            <a:r>
              <a:rPr lang="en-IE" sz="4400" dirty="0">
                <a:latin typeface="Roboto"/>
              </a:rPr>
              <a:t> </a:t>
            </a:r>
            <a:r>
              <a:rPr lang="en-IE" sz="4400" dirty="0" err="1">
                <a:latin typeface="Roboto"/>
              </a:rPr>
              <a:t>estás</a:t>
            </a:r>
            <a:r>
              <a:rPr lang="en-IE" sz="4400" dirty="0">
                <a:latin typeface="Roboto"/>
              </a:rPr>
              <a:t> </a:t>
            </a:r>
            <a:r>
              <a:rPr lang="en-IE" sz="4400" dirty="0" err="1">
                <a:latin typeface="Roboto"/>
              </a:rPr>
              <a:t>notando</a:t>
            </a:r>
            <a:r>
              <a:rPr lang="en-IE" sz="4400" dirty="0">
                <a:latin typeface="Roboto"/>
              </a:rPr>
              <a:t>?</a:t>
            </a:r>
            <a:br>
              <a:rPr lang="en-IE" sz="4400" dirty="0">
                <a:latin typeface="Roboto"/>
              </a:rPr>
            </a:br>
            <a:r>
              <a:rPr lang="en-IE" sz="4400" dirty="0">
                <a:latin typeface="Roboto"/>
              </a:rPr>
              <a:t>¿</a:t>
            </a:r>
            <a:r>
              <a:rPr lang="en-IE" sz="4400" dirty="0" err="1">
                <a:latin typeface="Roboto"/>
              </a:rPr>
              <a:t>Qué</a:t>
            </a:r>
            <a:r>
              <a:rPr lang="en-IE" sz="4400" dirty="0">
                <a:latin typeface="Roboto"/>
              </a:rPr>
              <a:t> </a:t>
            </a:r>
            <a:r>
              <a:rPr lang="en-IE" sz="4400" dirty="0" err="1">
                <a:latin typeface="Roboto"/>
              </a:rPr>
              <a:t>estás</a:t>
            </a:r>
            <a:r>
              <a:rPr lang="en-IE" sz="4400" dirty="0">
                <a:latin typeface="Roboto"/>
              </a:rPr>
              <a:t> </a:t>
            </a:r>
            <a:r>
              <a:rPr lang="en-IE" sz="4400" dirty="0" err="1">
                <a:latin typeface="Roboto"/>
              </a:rPr>
              <a:t>sintiendo</a:t>
            </a:r>
            <a:r>
              <a:rPr lang="en-IE" sz="4400" dirty="0">
                <a:latin typeface="Roboto"/>
              </a:rPr>
              <a:t>?</a:t>
            </a:r>
            <a:br>
              <a:rPr lang="en-IE" sz="4400" dirty="0">
                <a:latin typeface="Roboto"/>
              </a:rPr>
            </a:br>
            <a:r>
              <a:rPr lang="en-IE" sz="4400" dirty="0" err="1">
                <a:latin typeface="Roboto"/>
              </a:rPr>
              <a:t>Escanea</a:t>
            </a:r>
            <a:r>
              <a:rPr lang="en-IE" sz="4400" dirty="0">
                <a:latin typeface="Roboto"/>
              </a:rPr>
              <a:t> </a:t>
            </a:r>
            <a:r>
              <a:rPr lang="en-IE" sz="4400" dirty="0" err="1">
                <a:latin typeface="Roboto"/>
              </a:rPr>
              <a:t>tu</a:t>
            </a:r>
            <a:r>
              <a:rPr lang="en-IE" sz="4400" dirty="0">
                <a:latin typeface="Roboto"/>
              </a:rPr>
              <a:t> </a:t>
            </a:r>
            <a:r>
              <a:rPr lang="en-IE" sz="4400" dirty="0" err="1">
                <a:latin typeface="Roboto"/>
              </a:rPr>
              <a:t>cuerpo</a:t>
            </a:r>
            <a:r>
              <a:rPr lang="en-IE" sz="4400" dirty="0">
                <a:latin typeface="Roboto"/>
              </a:rPr>
              <a:t>, y dime </a:t>
            </a:r>
            <a:r>
              <a:rPr lang="en-IE" sz="4400" dirty="0" err="1">
                <a:latin typeface="Roboto"/>
              </a:rPr>
              <a:t>qué</a:t>
            </a:r>
            <a:r>
              <a:rPr lang="en-IE" sz="4400" dirty="0">
                <a:latin typeface="Roboto"/>
              </a:rPr>
              <a:t> </a:t>
            </a:r>
            <a:r>
              <a:rPr lang="en-IE" sz="4400" dirty="0" err="1">
                <a:latin typeface="Roboto"/>
              </a:rPr>
              <a:t>sientes</a:t>
            </a:r>
            <a:r>
              <a:rPr lang="en-IE" sz="4400" dirty="0">
                <a:latin typeface="Roboto"/>
              </a:rPr>
              <a:t>/</a:t>
            </a:r>
            <a:r>
              <a:rPr lang="en-IE" sz="4400" dirty="0" err="1">
                <a:latin typeface="Roboto"/>
              </a:rPr>
              <a:t>notas</a:t>
            </a:r>
            <a:r>
              <a:rPr lang="en-IE" sz="4400" dirty="0">
                <a:latin typeface="Roboto"/>
              </a:rPr>
              <a:t>/</a:t>
            </a:r>
            <a:r>
              <a:rPr lang="en-IE" sz="4400" dirty="0" err="1">
                <a:latin typeface="Roboto"/>
              </a:rPr>
              <a:t>percibes</a:t>
            </a:r>
            <a:r>
              <a:rPr lang="en-IE" sz="4400" dirty="0">
                <a:latin typeface="Roboto"/>
              </a:rPr>
              <a:t>.</a:t>
            </a:r>
            <a:br>
              <a:rPr lang="en-IE" sz="4400" dirty="0">
                <a:latin typeface="Roboto"/>
              </a:rPr>
            </a:br>
            <a:r>
              <a:rPr lang="es-ES" sz="4400" dirty="0">
                <a:latin typeface="Roboto"/>
              </a:rPr>
              <a:t>¿</a:t>
            </a:r>
            <a:r>
              <a:rPr lang="en-IE" sz="4400" dirty="0" err="1">
                <a:latin typeface="Roboto"/>
              </a:rPr>
              <a:t>Te</a:t>
            </a:r>
            <a:r>
              <a:rPr lang="en-IE" sz="4400" dirty="0">
                <a:latin typeface="Roboto"/>
              </a:rPr>
              <a:t> has dado </a:t>
            </a:r>
            <a:r>
              <a:rPr lang="en-IE" sz="4400" dirty="0" err="1">
                <a:latin typeface="Roboto"/>
              </a:rPr>
              <a:t>cuenta</a:t>
            </a:r>
            <a:r>
              <a:rPr lang="en-IE" sz="4400" dirty="0">
                <a:latin typeface="Roboto"/>
              </a:rPr>
              <a:t> de…?</a:t>
            </a:r>
          </a:p>
        </p:txBody>
      </p:sp>
      <p:pic>
        <p:nvPicPr>
          <p:cNvPr id="3" name="Picture 2">
            <a:extLst>
              <a:ext uri="{FF2B5EF4-FFF2-40B4-BE49-F238E27FC236}">
                <a16:creationId xmlns:a16="http://schemas.microsoft.com/office/drawing/2014/main" id="{AC8488D1-348A-4FE9-8E69-CB89118B723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3640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E09D-A191-4F57-968D-F7BBEC20F19D}"/>
              </a:ext>
            </a:extLst>
          </p:cNvPr>
          <p:cNvSpPr>
            <a:spLocks noGrp="1"/>
          </p:cNvSpPr>
          <p:nvPr>
            <p:ph type="title"/>
          </p:nvPr>
        </p:nvSpPr>
        <p:spPr/>
        <p:txBody>
          <a:bodyPr/>
          <a:lstStyle/>
          <a:p>
            <a:r>
              <a:rPr lang="en-IE" sz="5400" dirty="0" err="1">
                <a:latin typeface="Roboto"/>
              </a:rPr>
              <a:t>Limpieza</a:t>
            </a:r>
            <a:r>
              <a:rPr lang="en-IE" sz="5400" dirty="0">
                <a:latin typeface="Roboto"/>
              </a:rPr>
              <a:t> </a:t>
            </a:r>
            <a:r>
              <a:rPr lang="en-IE" sz="5400" dirty="0" err="1">
                <a:latin typeface="Roboto"/>
              </a:rPr>
              <a:t>emocional</a:t>
            </a:r>
            <a:r>
              <a:rPr lang="en-IE" sz="5400" dirty="0">
                <a:latin typeface="Roboto"/>
              </a:rPr>
              <a:t>: </a:t>
            </a:r>
            <a:r>
              <a:rPr lang="en-IE" sz="5400" dirty="0" err="1">
                <a:latin typeface="Roboto"/>
              </a:rPr>
              <a:t>Soltar</a:t>
            </a:r>
            <a:r>
              <a:rPr lang="en-IE" sz="5400" dirty="0">
                <a:latin typeface="Roboto"/>
              </a:rPr>
              <a:t>, luz/</a:t>
            </a:r>
            <a:r>
              <a:rPr lang="en-IE" sz="5400" dirty="0" err="1">
                <a:latin typeface="Roboto"/>
              </a:rPr>
              <a:t>energía</a:t>
            </a:r>
            <a:r>
              <a:rPr lang="en-IE" sz="5400" dirty="0">
                <a:latin typeface="Roboto"/>
              </a:rPr>
              <a:t> </a:t>
            </a:r>
            <a:r>
              <a:rPr lang="en-IE" sz="5400" dirty="0" err="1">
                <a:latin typeface="Roboto"/>
              </a:rPr>
              <a:t>blanca</a:t>
            </a:r>
            <a:r>
              <a:rPr lang="en-IE" sz="5400" dirty="0">
                <a:latin typeface="Roboto"/>
              </a:rPr>
              <a:t>, </a:t>
            </a:r>
            <a:r>
              <a:rPr lang="en-IE" sz="5400" dirty="0" err="1">
                <a:latin typeface="Roboto"/>
              </a:rPr>
              <a:t>válcula</a:t>
            </a:r>
            <a:r>
              <a:rPr lang="en-IE" sz="5400" dirty="0">
                <a:latin typeface="Roboto"/>
              </a:rPr>
              <a:t> de escape, olla a </a:t>
            </a:r>
            <a:r>
              <a:rPr lang="en-IE" sz="5400" dirty="0" err="1">
                <a:latin typeface="Roboto"/>
              </a:rPr>
              <a:t>presión</a:t>
            </a:r>
            <a:r>
              <a:rPr lang="en-IE" sz="5400" dirty="0">
                <a:latin typeface="Roboto"/>
              </a:rPr>
              <a:t>, </a:t>
            </a:r>
            <a:r>
              <a:rPr lang="en-IE" sz="5400" dirty="0" err="1">
                <a:latin typeface="Roboto"/>
              </a:rPr>
              <a:t>volcán</a:t>
            </a:r>
            <a:r>
              <a:rPr lang="en-IE" sz="5400" dirty="0">
                <a:latin typeface="Roboto"/>
              </a:rPr>
              <a:t> a punto de </a:t>
            </a:r>
            <a:r>
              <a:rPr lang="en-IE" sz="5400" dirty="0" err="1">
                <a:latin typeface="Roboto"/>
              </a:rPr>
              <a:t>estallar</a:t>
            </a:r>
            <a:r>
              <a:rPr lang="en-IE" sz="5400" dirty="0">
                <a:latin typeface="Roboto"/>
              </a:rPr>
              <a:t>…</a:t>
            </a:r>
          </a:p>
        </p:txBody>
      </p:sp>
      <p:pic>
        <p:nvPicPr>
          <p:cNvPr id="3" name="Picture 2">
            <a:extLst>
              <a:ext uri="{FF2B5EF4-FFF2-40B4-BE49-F238E27FC236}">
                <a16:creationId xmlns:a16="http://schemas.microsoft.com/office/drawing/2014/main" id="{CBEA28BC-53DA-4373-B31B-E4BD93B94E1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9570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C023-EE65-43B5-BBC2-CA5523775F9F}"/>
              </a:ext>
            </a:extLst>
          </p:cNvPr>
          <p:cNvSpPr>
            <a:spLocks noGrp="1"/>
          </p:cNvSpPr>
          <p:nvPr>
            <p:ph type="title"/>
          </p:nvPr>
        </p:nvSpPr>
        <p:spPr>
          <a:xfrm>
            <a:off x="838200" y="3876675"/>
            <a:ext cx="10515600" cy="2852737"/>
          </a:xfrm>
        </p:spPr>
        <p:txBody>
          <a:bodyPr/>
          <a:lstStyle/>
          <a:p>
            <a:r>
              <a:rPr lang="en-IE" sz="4400" dirty="0" err="1">
                <a:latin typeface="Roboto"/>
              </a:rPr>
              <a:t>Aumentar</a:t>
            </a:r>
            <a:r>
              <a:rPr lang="en-IE" sz="4400" dirty="0">
                <a:latin typeface="Roboto"/>
              </a:rPr>
              <a:t> </a:t>
            </a:r>
            <a:r>
              <a:rPr lang="en-IE" sz="4400" dirty="0" err="1">
                <a:latin typeface="Roboto"/>
              </a:rPr>
              <a:t>autoestima</a:t>
            </a:r>
            <a:r>
              <a:rPr lang="en-IE" sz="4400" dirty="0">
                <a:latin typeface="Roboto"/>
              </a:rPr>
              <a:t> (</a:t>
            </a:r>
            <a:r>
              <a:rPr lang="en-IE" sz="4400" dirty="0" err="1">
                <a:latin typeface="Roboto"/>
              </a:rPr>
              <a:t>búsqueda</a:t>
            </a:r>
            <a:r>
              <a:rPr lang="en-IE" sz="4400" dirty="0">
                <a:latin typeface="Roboto"/>
              </a:rPr>
              <a:t> de </a:t>
            </a:r>
            <a:r>
              <a:rPr lang="en-IE" sz="4400" dirty="0" err="1">
                <a:latin typeface="Roboto"/>
              </a:rPr>
              <a:t>recursos</a:t>
            </a:r>
            <a:r>
              <a:rPr lang="en-IE" sz="4400" dirty="0">
                <a:latin typeface="Roboto"/>
              </a:rPr>
              <a:t>):</a:t>
            </a:r>
            <a:br>
              <a:rPr lang="en-IE" sz="4400" dirty="0">
                <a:latin typeface="Roboto"/>
              </a:rPr>
            </a:br>
            <a:br>
              <a:rPr lang="en-IE" sz="4400" dirty="0">
                <a:latin typeface="Roboto"/>
              </a:rPr>
            </a:br>
            <a:r>
              <a:rPr lang="en-IE" sz="4400" dirty="0">
                <a:latin typeface="Roboto"/>
              </a:rPr>
              <a:t>- </a:t>
            </a:r>
            <a:r>
              <a:rPr lang="en-IE" sz="4400" dirty="0" err="1">
                <a:latin typeface="Roboto"/>
              </a:rPr>
              <a:t>Reconectar</a:t>
            </a:r>
            <a:r>
              <a:rPr lang="en-IE" sz="4400" dirty="0">
                <a:latin typeface="Roboto"/>
              </a:rPr>
              <a:t> con </a:t>
            </a:r>
            <a:r>
              <a:rPr lang="en-IE" sz="4400" dirty="0" err="1">
                <a:latin typeface="Roboto"/>
              </a:rPr>
              <a:t>ni</a:t>
            </a:r>
            <a:r>
              <a:rPr lang="es-ES" sz="4400" dirty="0" err="1">
                <a:latin typeface="Roboto"/>
              </a:rPr>
              <a:t>ña</a:t>
            </a:r>
            <a:r>
              <a:rPr lang="es-ES" sz="4400" dirty="0">
                <a:latin typeface="Roboto"/>
              </a:rPr>
              <a:t> interior</a:t>
            </a:r>
            <a:br>
              <a:rPr lang="es-ES" sz="4400" dirty="0">
                <a:latin typeface="Roboto"/>
              </a:rPr>
            </a:br>
            <a:r>
              <a:rPr lang="en-IE" sz="4400" dirty="0">
                <a:latin typeface="Roboto"/>
              </a:rPr>
              <a:t>- </a:t>
            </a:r>
            <a:r>
              <a:rPr lang="en-IE" sz="4400" dirty="0" err="1">
                <a:latin typeface="Roboto"/>
              </a:rPr>
              <a:t>Fortalecer</a:t>
            </a:r>
            <a:r>
              <a:rPr lang="en-IE" sz="4400" dirty="0">
                <a:latin typeface="Roboto"/>
              </a:rPr>
              <a:t> </a:t>
            </a:r>
            <a:r>
              <a:rPr lang="en-IE" sz="4400" dirty="0" err="1">
                <a:latin typeface="Roboto"/>
              </a:rPr>
              <a:t>éxitos</a:t>
            </a:r>
            <a:r>
              <a:rPr lang="en-IE" sz="4400" dirty="0">
                <a:latin typeface="Roboto"/>
              </a:rPr>
              <a:t> del </a:t>
            </a:r>
            <a:r>
              <a:rPr lang="en-IE" sz="4400" dirty="0" err="1">
                <a:latin typeface="Roboto"/>
              </a:rPr>
              <a:t>pasado</a:t>
            </a:r>
            <a:br>
              <a:rPr lang="en-IE" sz="4400" dirty="0">
                <a:latin typeface="Roboto"/>
              </a:rPr>
            </a:br>
            <a:r>
              <a:rPr lang="en-IE" sz="4400" dirty="0">
                <a:latin typeface="Roboto"/>
              </a:rPr>
              <a:t>- A </a:t>
            </a:r>
            <a:r>
              <a:rPr lang="en-IE" sz="4400" dirty="0" err="1">
                <a:latin typeface="Roboto"/>
              </a:rPr>
              <a:t>través</a:t>
            </a:r>
            <a:r>
              <a:rPr lang="en-IE" sz="4400" dirty="0">
                <a:latin typeface="Roboto"/>
              </a:rPr>
              <a:t> de los </a:t>
            </a:r>
            <a:r>
              <a:rPr lang="en-IE" sz="4400" dirty="0" err="1">
                <a:latin typeface="Roboto"/>
              </a:rPr>
              <a:t>ojos</a:t>
            </a:r>
            <a:r>
              <a:rPr lang="en-IE" sz="4400" dirty="0">
                <a:latin typeface="Roboto"/>
              </a:rPr>
              <a:t> del amor</a:t>
            </a:r>
            <a:br>
              <a:rPr lang="en-IE" sz="4400" dirty="0">
                <a:latin typeface="Roboto"/>
              </a:rPr>
            </a:br>
            <a:r>
              <a:rPr lang="en-IE" sz="4400" dirty="0">
                <a:latin typeface="Roboto"/>
              </a:rPr>
              <a:t>- </a:t>
            </a:r>
            <a:r>
              <a:rPr lang="en-IE" sz="4400" dirty="0" err="1">
                <a:latin typeface="Roboto"/>
              </a:rPr>
              <a:t>Perdonar</a:t>
            </a:r>
            <a:r>
              <a:rPr lang="en-IE" sz="4400" dirty="0">
                <a:latin typeface="Roboto"/>
              </a:rPr>
              <a:t> a </a:t>
            </a:r>
            <a:r>
              <a:rPr lang="en-IE" sz="4400" dirty="0" err="1">
                <a:latin typeface="Roboto"/>
              </a:rPr>
              <a:t>alguien</a:t>
            </a:r>
            <a:r>
              <a:rPr lang="en-IE" sz="4400" dirty="0">
                <a:latin typeface="Roboto"/>
              </a:rPr>
              <a:t> o a </a:t>
            </a:r>
            <a:r>
              <a:rPr lang="en-IE" sz="4400" dirty="0" err="1">
                <a:latin typeface="Roboto"/>
              </a:rPr>
              <a:t>sí</a:t>
            </a:r>
            <a:r>
              <a:rPr lang="en-IE" sz="4400" dirty="0">
                <a:latin typeface="Roboto"/>
              </a:rPr>
              <a:t> </a:t>
            </a:r>
            <a:r>
              <a:rPr lang="en-IE" sz="4400" dirty="0" err="1">
                <a:latin typeface="Roboto"/>
              </a:rPr>
              <a:t>mismo</a:t>
            </a:r>
            <a:br>
              <a:rPr lang="en-IE" sz="4400" dirty="0">
                <a:latin typeface="Roboto"/>
              </a:rPr>
            </a:br>
            <a:r>
              <a:rPr lang="en-IE" sz="4400" dirty="0">
                <a:latin typeface="Roboto"/>
              </a:rPr>
              <a:t>- </a:t>
            </a:r>
            <a:r>
              <a:rPr lang="en-IE" sz="4400" dirty="0" err="1">
                <a:latin typeface="Roboto"/>
              </a:rPr>
              <a:t>Buscar</a:t>
            </a:r>
            <a:r>
              <a:rPr lang="en-IE" sz="4400" dirty="0">
                <a:latin typeface="Roboto"/>
              </a:rPr>
              <a:t> </a:t>
            </a:r>
            <a:r>
              <a:rPr lang="en-IE" sz="4400" dirty="0" err="1">
                <a:latin typeface="Roboto"/>
              </a:rPr>
              <a:t>recursos</a:t>
            </a:r>
            <a:r>
              <a:rPr lang="en-IE" sz="4400" dirty="0">
                <a:latin typeface="Roboto"/>
              </a:rPr>
              <a:t> </a:t>
            </a:r>
            <a:r>
              <a:rPr lang="en-IE" sz="4400" dirty="0" err="1">
                <a:latin typeface="Roboto"/>
              </a:rPr>
              <a:t>en</a:t>
            </a:r>
            <a:r>
              <a:rPr lang="en-IE" sz="4400" dirty="0">
                <a:latin typeface="Roboto"/>
              </a:rPr>
              <a:t> </a:t>
            </a:r>
            <a:r>
              <a:rPr lang="en-IE" sz="4400" dirty="0" err="1">
                <a:latin typeface="Roboto"/>
              </a:rPr>
              <a:t>otras</a:t>
            </a:r>
            <a:r>
              <a:rPr lang="en-IE" sz="4400" dirty="0">
                <a:latin typeface="Roboto"/>
              </a:rPr>
              <a:t>    personas que los </a:t>
            </a:r>
            <a:r>
              <a:rPr lang="en-IE" sz="4400" dirty="0" err="1">
                <a:latin typeface="Roboto"/>
              </a:rPr>
              <a:t>tienen</a:t>
            </a:r>
            <a:br>
              <a:rPr lang="en-IE" sz="4400" dirty="0">
                <a:latin typeface="Roboto"/>
              </a:rPr>
            </a:br>
            <a:r>
              <a:rPr lang="en-IE" sz="4400" dirty="0">
                <a:latin typeface="Roboto"/>
              </a:rPr>
              <a:t>- </a:t>
            </a:r>
            <a:r>
              <a:rPr lang="en-IE" sz="4400" dirty="0" err="1">
                <a:latin typeface="Roboto"/>
              </a:rPr>
              <a:t>Evocar</a:t>
            </a:r>
            <a:r>
              <a:rPr lang="en-IE" sz="4400" dirty="0">
                <a:latin typeface="Roboto"/>
              </a:rPr>
              <a:t> </a:t>
            </a:r>
            <a:r>
              <a:rPr lang="en-IE" sz="4400" dirty="0" err="1">
                <a:latin typeface="Roboto"/>
              </a:rPr>
              <a:t>emociones</a:t>
            </a:r>
            <a:r>
              <a:rPr lang="en-IE" sz="4400" dirty="0">
                <a:latin typeface="Roboto"/>
              </a:rPr>
              <a:t>/</a:t>
            </a:r>
            <a:r>
              <a:rPr lang="en-IE" sz="4400" dirty="0" err="1">
                <a:latin typeface="Roboto"/>
              </a:rPr>
              <a:t>sensaciones</a:t>
            </a:r>
            <a:r>
              <a:rPr lang="en-IE" sz="4400" dirty="0">
                <a:latin typeface="Roboto"/>
              </a:rPr>
              <a:t> </a:t>
            </a:r>
            <a:r>
              <a:rPr lang="en-IE" sz="4400" dirty="0" err="1">
                <a:latin typeface="Roboto"/>
              </a:rPr>
              <a:t>positivas</a:t>
            </a:r>
            <a:endParaRPr lang="en-IE" sz="4400" dirty="0">
              <a:latin typeface="Roboto"/>
            </a:endParaRPr>
          </a:p>
        </p:txBody>
      </p:sp>
      <p:pic>
        <p:nvPicPr>
          <p:cNvPr id="3" name="Picture 2">
            <a:extLst>
              <a:ext uri="{FF2B5EF4-FFF2-40B4-BE49-F238E27FC236}">
                <a16:creationId xmlns:a16="http://schemas.microsoft.com/office/drawing/2014/main" id="{E9E819B3-892A-4617-96AF-104CDE46C2E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683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p:txBody>
          <a:bodyPr/>
          <a:lstStyle/>
          <a:p>
            <a:r>
              <a:rPr lang="en-IE" sz="5400" dirty="0" err="1">
                <a:latin typeface="Roboto"/>
              </a:rPr>
              <a:t>Respuestas</a:t>
            </a:r>
            <a:r>
              <a:rPr lang="en-IE" sz="5400" dirty="0">
                <a:latin typeface="Roboto"/>
              </a:rPr>
              <a:t> </a:t>
            </a:r>
            <a:r>
              <a:rPr lang="en-IE" sz="5400" dirty="0" err="1">
                <a:latin typeface="Roboto"/>
              </a:rPr>
              <a:t>Ideomotoras</a:t>
            </a:r>
            <a:r>
              <a:rPr lang="en-IE" sz="5400" dirty="0">
                <a:latin typeface="Roboto"/>
              </a:rPr>
              <a:t> (</a:t>
            </a:r>
            <a:r>
              <a:rPr lang="en-IE" sz="5400" dirty="0" err="1">
                <a:latin typeface="Roboto"/>
              </a:rPr>
              <a:t>movimientos</a:t>
            </a:r>
            <a:r>
              <a:rPr lang="en-IE" sz="5400" dirty="0">
                <a:latin typeface="Roboto"/>
              </a:rPr>
              <a:t> </a:t>
            </a:r>
            <a:r>
              <a:rPr lang="en-IE" sz="5400" dirty="0" err="1">
                <a:latin typeface="Roboto"/>
              </a:rPr>
              <a:t>subconscientes</a:t>
            </a:r>
            <a:r>
              <a:rPr lang="en-IE" sz="5400" dirty="0">
                <a:latin typeface="Roboto"/>
              </a:rPr>
              <a:t> </a:t>
            </a:r>
            <a:r>
              <a:rPr lang="en-IE" sz="5400" dirty="0" err="1">
                <a:latin typeface="Roboto"/>
              </a:rPr>
              <a:t>normalmente</a:t>
            </a:r>
            <a:r>
              <a:rPr lang="en-IE" sz="5400" dirty="0">
                <a:latin typeface="Roboto"/>
              </a:rPr>
              <a:t> </a:t>
            </a:r>
            <a:r>
              <a:rPr lang="en-IE" sz="5400" dirty="0" err="1">
                <a:latin typeface="Roboto"/>
              </a:rPr>
              <a:t>en</a:t>
            </a:r>
            <a:r>
              <a:rPr lang="en-IE" sz="5400" dirty="0">
                <a:latin typeface="Roboto"/>
              </a:rPr>
              <a:t> </a:t>
            </a:r>
            <a:r>
              <a:rPr lang="en-IE" sz="5400" dirty="0" err="1">
                <a:latin typeface="Roboto"/>
              </a:rPr>
              <a:t>dedos</a:t>
            </a:r>
            <a:r>
              <a:rPr lang="en-IE" sz="5400" dirty="0">
                <a:latin typeface="Roboto"/>
              </a:rPr>
              <a:t> de la mano SI/NO)</a:t>
            </a:r>
          </a:p>
        </p:txBody>
      </p:sp>
      <p:pic>
        <p:nvPicPr>
          <p:cNvPr id="3" name="Picture 2">
            <a:extLst>
              <a:ext uri="{FF2B5EF4-FFF2-40B4-BE49-F238E27FC236}">
                <a16:creationId xmlns:a16="http://schemas.microsoft.com/office/drawing/2014/main" id="{FF7C1B47-5E90-4D26-B78C-1B6B3D278C2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35998881"/>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15520</TotalTime>
  <Words>1762</Words>
  <Application>Microsoft Office PowerPoint</Application>
  <PresentationFormat>Widescreen</PresentationFormat>
  <Paragraphs>119</Paragraphs>
  <Slides>54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Roboto</vt:lpstr>
      <vt:lpstr>Roboto </vt:lpstr>
      <vt:lpstr>Tema de Office</vt:lpstr>
      <vt:lpstr>PowerPoint Presentation</vt:lpstr>
      <vt:lpstr>RESUMEN DE LO APRENDIDO EL DÍA ANTERIOR</vt:lpstr>
      <vt:lpstr>Recordatorio de intervenciones  y estrategias con hipnosis para sesiones:</vt:lpstr>
      <vt:lpstr>    PARTES DE UNA SESIÓN DE HIPNOSIS   PRE-TALK (Crear expectación positiva real)  - “Yes” Set o conseguir varios “Síes”  - INDUCCIÓN  - PROFUNDIZACIÓN  - Lugar seguro/mágico/de  cambio  - LIMPIEZA EMOCIONAL (incluye buscar recursos)  - SUGESTIONES Y TRABAJO TERAPEUTICO   - Anclaje  - Orden post hipnótica  - PUENTE HACIA EL FUTURO  - SALIDA/EMERGER    </vt:lpstr>
      <vt:lpstr>Método H.O.P.E   (mover la atención de la persona para crear fenómenos hipnóticos y descubrir procesos subconscientes)</vt:lpstr>
      <vt:lpstr>Procesos subconscientes (Método H.O.P.E):  Ejemplos: ¿Qué está sucediendo? ¿Qué estás notando? ¿Qué estás sintiendo? Escanea tu cuerpo, y dime qué sientes/notas/percibes. ¿Te has dado cuenta de…?</vt:lpstr>
      <vt:lpstr>Limpieza emocional: Soltar, luz/energía blanca, válcula de escape, olla a presión, volcán a punto de estallar…</vt:lpstr>
      <vt:lpstr>Aumentar autoestima (búsqueda de recursos):  - Reconectar con niña interior - Fortalecer éxitos del pasado - A través de los ojos del amor - Perdonar a alguien o a sí mismo - Buscar recursos en otras    personas que los tienen - Evocar emociones/sensaciones positivas</vt:lpstr>
      <vt:lpstr>Respuestas Ideomotoras (movimientos subconscientes normalmente en dedos de la mano SI/NO)</vt:lpstr>
      <vt:lpstr>Preguntas al subconsciente (Si / No):  - ¿Puedes guiarnos para hacer cambios positivos? - ¿Hay alguna cosa que puede cambiarse ahora? - ¿Es posible que pueda hacerse ahora? - ¿Hay alguna cosa que ha estado reteniéndote de hacer el cambio? - Quiero que tu subconsciente lo resuelva ahora</vt:lpstr>
      <vt:lpstr>La Fórmula Clave (Meta Pattern)  1- Calibrar la  situación a cambiar (Entre 0 y 10) 2- Asociar la persona al momento/problema (Elicitar/Alertar) 3- Cambiar el estado ( ¿Cómo te gustartía sentirte?) (Disociar del problema o cambiar estado) 4- Asociarse la persona a los recursos que necesita (buscar recursos) 5- Asociar los recursos que necesita al momento problema o donde los necesita 6- Asociar los recursos al futuro</vt:lpstr>
      <vt:lpstr>Comunicación entre partes subconscientes (intención positiva) (con o sin contenido)   Reencuadre en 6 partes (descubrir la intención positiva y crear alternativas)</vt:lpstr>
      <vt:lpstr>Anclajes: Proceso por el que un estímulo (interno o externo) activa una respuesta (Pavlov) - “Cuando X ocurre, me siento Y “ “Cuando veo a mi perro, me siento tranquilo”</vt:lpstr>
      <vt:lpstr>Colapsar anclajes (cortocircuito neuronal)</vt:lpstr>
      <vt:lpstr>Mirada A Través De Ojos De Amor</vt:lpstr>
      <vt:lpstr>La Rueda Giratoria (Reverso) – Para la ansiedad</vt:lpstr>
      <vt:lpstr>Submodalidades (cambiar/modificar la foto/imagen mental que tiene la persona sobre su realidad)</vt:lpstr>
      <vt:lpstr>Blow Out Compulsion (Aversión) (Apagar Compulsiones)</vt:lpstr>
      <vt:lpstr>NOTA: Si puede incrementar la compulsión, puede reducirla también (comida)</vt:lpstr>
      <vt:lpstr>Metáforas (soltar piedras de la mochila, cruzar el puente al lado saludable, globos imaginarios)</vt:lpstr>
      <vt:lpstr>Cruce de caminos/carreteras (camino del cambio vs. camino de no hacer nada)</vt:lpstr>
      <vt:lpstr>Reflejo en el Espejo (Sentir la nueva imagen)</vt:lpstr>
      <vt:lpstr>Conexión mente-cuerpo-estómago</vt:lpstr>
      <vt:lpstr>Sala de control mental  (botones y palancas) </vt:lpstr>
      <vt:lpstr>Otras herramientas que se pueden utilizar: Regresiones Multilineales Seguras Y A Vidas Pasadas</vt:lpstr>
      <vt:lpstr>NOTA: Durante una regresión, se pude utilizar Terapia de Partes (reencuadre en 6 pasos) o Terapia de Perdón si es necesario.  NO SIEMPRE ES NECESARIO</vt:lpstr>
      <vt:lpstr>Regresión a recursos positivos</vt:lpstr>
      <vt:lpstr>Doble percepción (sentir el sufrimiento o la alegria desde los ojos del amor)</vt:lpstr>
      <vt:lpstr>Modelo Rápido Para Fobias</vt:lpstr>
      <vt:lpstr>Sugestiones directas  Recuerda: El script/guión de la sesión lo escribe tu cliente(Of = Rc+Rs)</vt:lpstr>
      <vt:lpstr>PASOS PARA REALIZAR UNA SESIÓN DE HIPNOSIS CONVERSACIONAL OCULTA  PASO 1- INVESTIGAR (COACHING CON CURIOSIDAD)  PASO 2 -  DESCUBRIR MOMENTOS SUBCONSCIENTES (ESCUCHA ACTIVA Y OBSERVA DETALLADAMENTE) PASO 3- ASOCIAR Y DESCUBRIR QUÉ ASOCIACIÓN EXISTE ENTRE EL MOMENTO SUBCONSCIENTE Y EL PROBLEMA PASO 4- UTILIZAR LA INFORMACIÓN RECIBIDA PARA DESCUBRIR Y REVELAR POSIBLES SOLUCIONES (APRENDIZAJE) PASO 5 – TESTEAR Y PUENTE AL FUTURO PASO 6 -   MOMENTO CONSCIENTE PASO 7 – BREVE RESUMEN DE LO APRENDIDO PASO 8 – CIERRE Y DESPEDIDA </vt:lpstr>
      <vt:lpstr>DOLOR POR PÉRDIDA DE SER QUERIDO (NO RESUELTA)</vt:lpstr>
      <vt:lpstr>Técnicas:  - Volver al último encuentro  - Ir a un lugar féliz  - Ir a un lugar sagrado y pedir a la persona querida que aparezca </vt:lpstr>
      <vt:lpstr>Si son varias personas a las que se desea despedir: Se puede utilizar la metáfora del tren de la vida. “Los viajeros que se despiden se van bajando en las estaciones correspondientes y se expresa lo que les hubiese gustado decir” (también sin contenido) </vt:lpstr>
      <vt:lpstr>GESTALT (cambio de roles): Dí lo que sientes, está escuchándote</vt:lpstr>
      <vt:lpstr>Preguntas de resolución:  - ¿Qué es lo que te gustaría que x (cliente) recordase sobre tí? - ¿Que consejos o palabras de sabiduría podrían ayudar a X (cliente) - ¿Qué puedes decir a X (cliente) para que pueda soltar y superar este proceso? - ¿Cómo puede X (cliente) conseguir soltar o cerrar este proceso? - ¿Qué puede hacer X (cliente) para aceptar tu despedida y continuar con su vida? - ¿Cómo puede X (cliente) beneficiarse de este diálogo? - ¿Qué más necesita X (cliente) para ser más feliz y mejorar su vida? FINAL (para los dos): ¿Hay alguna cosa más que te gustaría decir antes de decir ADIOS / HASTA SIEMPRE?</vt:lpstr>
      <vt:lpstr>Terapia GESTALT con hipnosis (cambio de roles):  Para Perdón O Resolución De Conflicto Con Alguien</vt:lpstr>
      <vt:lpstr>PASO 1 - “Imagina que X (nombre de la persona) está en frente de tí. Él/Ella va a escuchar todo lo que tienes que decir. Dile ahora a esa persona cómo sus acciones te hicieron sentir o te hirieron en aquél momento y después. (Insiste en que la persona está segura e invita a hablar si no lo hace)  RECUERDA: Tienes todo el conocimiento, experiencia, sabiduría, entendimiento, inteligencia de tu yo adulto.</vt:lpstr>
      <vt:lpstr>PASO 2- Pasar a ver a través de los ojos de la persona que ha realizado el daño, después de haber dicho lo que necesitaba decir y soltar</vt:lpstr>
      <vt:lpstr>PASO 3 - Cuando se haya producido ese intercambio de diálogo: ¿Hay algo más que quieres decir?</vt:lpstr>
      <vt:lpstr>LO IMPORTANTE:  ¿“Estás dispuesto a perdonarte y perdonar a esa persona por lo que sucedió o por las disculpas que te debería dar esa persona?”   No por ella, sino por tí, porque cuando tú perdonas, serás capaz de hacer que deje de tener poder sobre tí. No significa que lo que hizo está bien, sino que decides dejar de darle poder en tu vida “</vt:lpstr>
      <vt:lpstr>Si la persona se niega a perdonar: Se insiste y se le pregunta al subconsciente: ¿Qué es lo que necesita X (cliente) para perdonar y soltar definitivamente de su vida para que deje de tener poder?</vt:lpstr>
      <vt:lpstr>Puedes crear una metáfora( ejemplo, cortar cuerdas con la persona, dejar atrás, despedirse para siempre de la emoción negativa/culpa...)</vt:lpstr>
      <vt:lpstr>“Como resultado de lo que ha sido descubierto, aprendido y soltado hoy, ¿cómo va a ser diferente tu vida en los próximos días, semanas, meses?  Después de soltar ese problema y de haber perdonado al otro y a tí, ¿cúal es el aprendizaje que obtienes y que va a mejorar tu vida?”</vt:lpstr>
      <vt:lpstr>La información proporcionada por la persona, se convierte en las sugestiones directas que damos</vt:lpstr>
      <vt:lpstr>DESCANSO 10 MINUTOS </vt:lpstr>
      <vt:lpstr>OTRAS CONDICIONES PARA AYUDAR CON HIPNOTERAPIA INTEGRATIVA</vt:lpstr>
      <vt:lpstr>TOP 10</vt:lpstr>
      <vt:lpstr>OTROS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590</cp:revision>
  <cp:lastPrinted>2019-10-02T08:54:55Z</cp:lastPrinted>
  <dcterms:modified xsi:type="dcterms:W3CDTF">2022-03-29T13:03:17Z</dcterms:modified>
</cp:coreProperties>
</file>