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2">
  <p:sldMasterIdLst>
    <p:sldMasterId id="2147483659" r:id="rId1"/>
  </p:sldMasterIdLst>
  <p:notesMasterIdLst>
    <p:notesMasterId r:id="rId57"/>
  </p:notesMasterIdLst>
  <p:sldIdLst>
    <p:sldId id="257" r:id="rId2"/>
    <p:sldId id="568" r:id="rId3"/>
    <p:sldId id="570" r:id="rId4"/>
    <p:sldId id="569" r:id="rId5"/>
    <p:sldId id="573" r:id="rId6"/>
    <p:sldId id="574" r:id="rId7"/>
    <p:sldId id="575" r:id="rId8"/>
    <p:sldId id="576" r:id="rId9"/>
    <p:sldId id="577" r:id="rId10"/>
    <p:sldId id="578" r:id="rId11"/>
    <p:sldId id="571" r:id="rId12"/>
    <p:sldId id="579" r:id="rId13"/>
    <p:sldId id="580" r:id="rId14"/>
    <p:sldId id="581" r:id="rId15"/>
    <p:sldId id="582" r:id="rId16"/>
    <p:sldId id="583" r:id="rId17"/>
    <p:sldId id="584" r:id="rId18"/>
    <p:sldId id="585" r:id="rId19"/>
    <p:sldId id="586" r:id="rId20"/>
    <p:sldId id="587" r:id="rId21"/>
    <p:sldId id="588" r:id="rId22"/>
    <p:sldId id="589" r:id="rId23"/>
    <p:sldId id="590" r:id="rId24"/>
    <p:sldId id="591" r:id="rId25"/>
    <p:sldId id="592" r:id="rId26"/>
    <p:sldId id="593" r:id="rId27"/>
    <p:sldId id="594" r:id="rId28"/>
    <p:sldId id="572" r:id="rId29"/>
    <p:sldId id="595" r:id="rId30"/>
    <p:sldId id="596" r:id="rId31"/>
    <p:sldId id="597" r:id="rId32"/>
    <p:sldId id="598" r:id="rId33"/>
    <p:sldId id="599" r:id="rId34"/>
    <p:sldId id="600" r:id="rId35"/>
    <p:sldId id="601" r:id="rId36"/>
    <p:sldId id="602" r:id="rId37"/>
    <p:sldId id="603" r:id="rId38"/>
    <p:sldId id="604" r:id="rId39"/>
    <p:sldId id="605" r:id="rId40"/>
    <p:sldId id="606" r:id="rId41"/>
    <p:sldId id="607" r:id="rId42"/>
    <p:sldId id="608" r:id="rId43"/>
    <p:sldId id="609" r:id="rId44"/>
    <p:sldId id="610" r:id="rId45"/>
    <p:sldId id="611" r:id="rId46"/>
    <p:sldId id="612" r:id="rId47"/>
    <p:sldId id="613" r:id="rId48"/>
    <p:sldId id="616" r:id="rId49"/>
    <p:sldId id="614" r:id="rId50"/>
    <p:sldId id="615" r:id="rId51"/>
    <p:sldId id="617" r:id="rId52"/>
    <p:sldId id="618" r:id="rId53"/>
    <p:sldId id="619" r:id="rId54"/>
    <p:sldId id="620" r:id="rId55"/>
    <p:sldId id="621" r:id="rId5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E5"/>
    <a:srgbClr val="EF5952"/>
    <a:srgbClr val="116183"/>
    <a:srgbClr val="DD504A"/>
    <a:srgbClr val="CF4B44"/>
    <a:srgbClr val="72A628"/>
    <a:srgbClr val="1AB8E3"/>
    <a:srgbClr val="005070"/>
    <a:srgbClr val="86C9E0"/>
    <a:srgbClr val="7C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78" autoAdjust="0"/>
    <p:restoredTop sz="68244" autoAdjust="0"/>
  </p:normalViewPr>
  <p:slideViewPr>
    <p:cSldViewPr snapToGrid="0" snapToObjects="1">
      <p:cViewPr varScale="1">
        <p:scale>
          <a:sx n="59" d="100"/>
          <a:sy n="59" d="100"/>
        </p:scale>
        <p:origin x="88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2825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250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2628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hipnosisefectiva.com/" TargetMode="External"/><Relationship Id="rId4" Type="http://schemas.openxmlformats.org/officeDocument/2006/relationships/hyperlink" Target="http://www.aprendehipnoterapia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1353403" y="469462"/>
            <a:ext cx="9485194" cy="165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sng" strike="noStrike" cap="none" dirty="0" err="1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Cómo</a:t>
            </a:r>
            <a:r>
              <a:rPr lang="en-US" sz="4400" b="1" i="0" u="sng" strike="noStrike" cap="none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 </a:t>
            </a:r>
            <a:r>
              <a:rPr lang="en-US" sz="4400" b="1" i="0" u="sng" strike="noStrike" cap="none" dirty="0" err="1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Ayudar</a:t>
            </a:r>
            <a:r>
              <a:rPr lang="en-US" sz="4400" b="1" i="0" u="sng" strike="noStrike" cap="none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 A Tus </a:t>
            </a:r>
            <a:r>
              <a:rPr lang="en-US" sz="4400" b="1" i="0" u="sng" strike="noStrike" cap="none" dirty="0" err="1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Pacientes</a:t>
            </a:r>
            <a:r>
              <a:rPr lang="en-US" sz="4400" b="1" i="0" u="sng" strike="noStrike" cap="none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 A </a:t>
            </a:r>
            <a:r>
              <a:rPr lang="en-US" sz="4400" b="1" i="0" u="sng" strike="noStrike" cap="none" dirty="0" err="1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Conseguir</a:t>
            </a:r>
            <a:r>
              <a:rPr lang="en-US" sz="4400" b="1" i="0" u="sng" strike="noStrike" cap="none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 </a:t>
            </a:r>
            <a:r>
              <a:rPr lang="en-US" sz="4400" b="1" i="0" u="sng" strike="noStrike" cap="none" dirty="0" err="1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Relajación</a:t>
            </a:r>
            <a:r>
              <a:rPr lang="en-US" sz="4400" b="1" i="0" u="sng" strike="noStrike" cap="none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 Mental</a:t>
            </a:r>
          </a:p>
          <a:p>
            <a:endParaRPr lang="es-ES" sz="4400" dirty="0">
              <a:latin typeface="Roboto"/>
            </a:endParaRPr>
          </a:p>
          <a:p>
            <a:r>
              <a:rPr lang="es-ES" sz="4400" dirty="0">
                <a:latin typeface="Roboto"/>
              </a:rPr>
              <a:t>	3 Claves Para Garantizar La 	Satisfacción de Tus Clientes</a:t>
            </a:r>
          </a:p>
          <a:p>
            <a:pPr algn="ctr"/>
            <a:r>
              <a:rPr lang="es-ES" sz="2400" dirty="0">
                <a:latin typeface="Roboto"/>
              </a:rPr>
              <a:t>	</a:t>
            </a:r>
          </a:p>
          <a:p>
            <a:pPr algn="ctr"/>
            <a:r>
              <a:rPr lang="es-ES" sz="2400" b="1" dirty="0">
                <a:solidFill>
                  <a:srgbClr val="2F2F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Ivan Lentijo Fernandez, </a:t>
            </a:r>
            <a:r>
              <a:rPr lang="es-ES" sz="2400" b="1" dirty="0" err="1">
                <a:solidFill>
                  <a:srgbClr val="2F2F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CHt</a:t>
            </a:r>
            <a:endParaRPr lang="en-IE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s-ES" sz="2400" b="0" i="1" dirty="0">
                <a:solidFill>
                  <a:srgbClr val="2F2F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Fundador de la Escuela Profesional de Hipnosis E Hipnoterapia Integrativa</a:t>
            </a:r>
            <a:endParaRPr lang="es-ES" sz="2400" dirty="0">
              <a:latin typeface="Roboto"/>
            </a:endParaRPr>
          </a:p>
          <a:p>
            <a:endParaRPr lang="es-ES" sz="4400" dirty="0">
              <a:solidFill>
                <a:schemeClr val="tx1"/>
              </a:solidFill>
              <a:latin typeface="Roboto"/>
            </a:endParaRPr>
          </a:p>
          <a:p>
            <a:endParaRPr lang="es-ES" sz="2400" dirty="0">
              <a:solidFill>
                <a:schemeClr val="tx1"/>
              </a:solidFill>
              <a:latin typeface="Roboto"/>
            </a:endParaRPr>
          </a:p>
          <a:p>
            <a:pPr algn="ctr"/>
            <a:r>
              <a:rPr lang="es-ES" sz="2000" dirty="0">
                <a:solidFill>
                  <a:schemeClr val="tx1"/>
                </a:solidFill>
                <a:latin typeface="Roboto"/>
              </a:rPr>
              <a:t>Contenido exclusivo para </a:t>
            </a:r>
            <a:r>
              <a:rPr lang="es-ES" sz="2000" dirty="0" err="1">
                <a:solidFill>
                  <a:schemeClr val="tx1"/>
                </a:solidFill>
                <a:latin typeface="Roboto"/>
              </a:rPr>
              <a:t>Hypnodontics</a:t>
            </a:r>
            <a:r>
              <a:rPr lang="es-ES" sz="2000" dirty="0">
                <a:solidFill>
                  <a:schemeClr val="tx1"/>
                </a:solidFill>
                <a:latin typeface="Roboto"/>
              </a:rPr>
              <a:t> Summit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BB004-FEB9-4F58-98B1-0ECD3D48F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166" y="5342808"/>
            <a:ext cx="1389016" cy="13890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79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trata de humanizar y reducir los tecnicismos del procedimiento, para evitar que la visita al dentista se transforme como si fuese una visita de llevar un coche a su mecánico</a:t>
            </a:r>
            <a:endParaRPr lang="en-IE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9ECAF-EE89-4D8E-A730-9F3BE24E7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44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/>
              <a:t>CLAVE 2- </a:t>
            </a:r>
            <a:r>
              <a:rPr lang="en-IE" sz="5400" dirty="0" err="1"/>
              <a:t>Crear</a:t>
            </a:r>
            <a:r>
              <a:rPr lang="en-IE" sz="5400" dirty="0"/>
              <a:t> </a:t>
            </a:r>
            <a:r>
              <a:rPr lang="en-IE" sz="5400" dirty="0" err="1"/>
              <a:t>Expectativa</a:t>
            </a:r>
            <a:r>
              <a:rPr lang="en-IE" sz="5400" dirty="0"/>
              <a:t> </a:t>
            </a:r>
            <a:r>
              <a:rPr lang="en-IE" sz="5400" dirty="0" err="1"/>
              <a:t>Positiva</a:t>
            </a:r>
            <a:r>
              <a:rPr lang="en-IE" sz="5400" dirty="0"/>
              <a:t> Real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AA5A4-2A42-459A-A063-45D284358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77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400" dirty="0">
                <a:latin typeface="+mj-lt"/>
              </a:rPr>
              <a:t>La </a:t>
            </a:r>
            <a:r>
              <a:rPr lang="en-IE" sz="4400" dirty="0" err="1">
                <a:latin typeface="+mj-lt"/>
              </a:rPr>
              <a:t>mayoría</a:t>
            </a:r>
            <a:r>
              <a:rPr lang="en-IE" sz="4400" dirty="0">
                <a:latin typeface="+mj-lt"/>
              </a:rPr>
              <a:t> de </a:t>
            </a:r>
            <a:r>
              <a:rPr lang="en-IE" sz="4400" dirty="0" err="1">
                <a:latin typeface="+mj-lt"/>
              </a:rPr>
              <a:t>quejas</a:t>
            </a:r>
            <a:r>
              <a:rPr lang="en-IE" sz="4400" dirty="0">
                <a:latin typeface="+mj-lt"/>
              </a:rPr>
              <a:t> </a:t>
            </a:r>
            <a:r>
              <a:rPr lang="en-IE" sz="4400" dirty="0" err="1">
                <a:latin typeface="+mj-lt"/>
              </a:rPr>
              <a:t>provienen</a:t>
            </a:r>
            <a:r>
              <a:rPr lang="en-IE" sz="4400" dirty="0">
                <a:latin typeface="+mj-lt"/>
              </a:rPr>
              <a:t> por </a:t>
            </a:r>
            <a:r>
              <a:rPr lang="en-IE" sz="4400" dirty="0" err="1">
                <a:latin typeface="+mj-lt"/>
              </a:rPr>
              <a:t>falta</a:t>
            </a:r>
            <a:r>
              <a:rPr lang="en-IE" sz="4400" dirty="0">
                <a:latin typeface="+mj-lt"/>
              </a:rPr>
              <a:t> de </a:t>
            </a:r>
            <a:r>
              <a:rPr lang="en-IE" sz="4400" dirty="0" err="1">
                <a:latin typeface="+mj-lt"/>
              </a:rPr>
              <a:t>comunicación</a:t>
            </a:r>
            <a:endParaRPr lang="en-IE" sz="4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DF931-1D72-4446-94E2-82F26DC7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69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 expectativa se refiere a lo que el paciente piensa o cree que va a suceder durante la sesión</a:t>
            </a:r>
            <a:endParaRPr lang="en-IE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15F111-AC7F-4B8D-A810-CBA67FAC3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303519"/>
            <a:ext cx="1567543" cy="1567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4AD2F7-7113-449A-A374-916F5BA90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329645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93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Hay personas a las que les gustaría conocer todo lo posible sobre el procedimiento que vamos a realizar, y hay otras personas que simplemente quieren que les ayudes y punto</a:t>
            </a:r>
            <a:endParaRPr lang="en-IE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481AA-712D-4841-9C1A-CBF49E03C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303519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8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Pero en cualquiera de estas situaciones, es positivo que expliques antes e incluso durante el procedimiento, lo que va a venir después</a:t>
            </a:r>
            <a:endParaRPr lang="en-IE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66896-1EBA-469C-9A02-BF254C0E3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45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8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4504"/>
            <a:ext cx="10515600" cy="285273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Aunque una persona, confíe plenamente en ti, esa confianza puede perderse rápidamente si de repente se pega un susto o tiene un dolor inesperado, ya que esa persona se encuentra en un momento de vulnerabilidad</a:t>
            </a:r>
            <a:endParaRPr lang="en-IE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7E53B-78B1-4875-8988-191F4B137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33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7719"/>
            <a:ext cx="10515600" cy="285273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Esa confianza puede romperse si de alguna forma la persona se siente desatendida, incomprendida, perdida, con dolor, sin saber cómo comunicarse o simplemente avergonzada de la situación “íntima” que se produce en todo proceso terapéutico (ya sea dental o hipnoterapia)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FE2E1-E6C2-47DC-A83F-B0A5C6913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17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Por eso, el ir comentando y explicando lo que va a suceder, va a ayudar a que se eviten sustos o sorpresas innecesarios (como mínimo, dar la opción de conocer al paciente lo que </a:t>
            </a:r>
            <a:r>
              <a:rPr lang="es-ES" sz="40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está sucediendo)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16A44-E09F-40E7-890D-7DB7C2CA2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62475"/>
            <a:ext cx="10515600" cy="1500187"/>
          </a:xfrm>
        </p:spPr>
        <p:txBody>
          <a:bodyPr/>
          <a:lstStyle/>
          <a:p>
            <a:r>
              <a:rPr lang="en-IE" dirty="0" err="1">
                <a:solidFill>
                  <a:schemeClr val="tx1"/>
                </a:solidFill>
                <a:latin typeface="Arial Black" panose="020B0A04020102020204" pitchFamily="34" charset="0"/>
              </a:rPr>
              <a:t>Ejemplos</a:t>
            </a:r>
            <a:r>
              <a:rPr lang="en-IE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IE" dirty="0" err="1">
                <a:solidFill>
                  <a:schemeClr val="tx1"/>
                </a:solidFill>
                <a:latin typeface="Arial Black" panose="020B0A04020102020204" pitchFamily="34" charset="0"/>
              </a:rPr>
              <a:t>cotidianos</a:t>
            </a:r>
            <a:r>
              <a:rPr lang="en-IE" dirty="0">
                <a:solidFill>
                  <a:schemeClr val="tx1"/>
                </a:solidFill>
                <a:latin typeface="Arial Black" panose="020B0A04020102020204" pitchFamily="34" charset="0"/>
              </a:rPr>
              <a:t>: </a:t>
            </a:r>
            <a:r>
              <a:rPr lang="en-IE" dirty="0" err="1">
                <a:solidFill>
                  <a:schemeClr val="tx1"/>
                </a:solidFill>
                <a:latin typeface="Arial Black" panose="020B0A04020102020204" pitchFamily="34" charset="0"/>
              </a:rPr>
              <a:t>En</a:t>
            </a:r>
            <a:r>
              <a:rPr lang="en-IE" dirty="0">
                <a:solidFill>
                  <a:schemeClr val="tx1"/>
                </a:solidFill>
                <a:latin typeface="Arial Black" panose="020B0A04020102020204" pitchFamily="34" charset="0"/>
              </a:rPr>
              <a:t> el </a:t>
            </a:r>
            <a:r>
              <a:rPr lang="en-IE" dirty="0" err="1">
                <a:solidFill>
                  <a:schemeClr val="tx1"/>
                </a:solidFill>
                <a:latin typeface="Arial Black" panose="020B0A04020102020204" pitchFamily="34" charset="0"/>
              </a:rPr>
              <a:t>coche</a:t>
            </a:r>
            <a:r>
              <a:rPr lang="en-IE" dirty="0">
                <a:solidFill>
                  <a:schemeClr val="tx1"/>
                </a:solidFill>
                <a:latin typeface="Arial Black" panose="020B0A04020102020204" pitchFamily="34" charset="0"/>
              </a:rPr>
              <a:t>, o </a:t>
            </a:r>
            <a:r>
              <a:rPr lang="en-IE" dirty="0" err="1">
                <a:solidFill>
                  <a:schemeClr val="tx1"/>
                </a:solidFill>
                <a:latin typeface="Arial Black" panose="020B0A04020102020204" pitchFamily="34" charset="0"/>
              </a:rPr>
              <a:t>ruidos</a:t>
            </a:r>
            <a:r>
              <a:rPr lang="en-IE" dirty="0">
                <a:solidFill>
                  <a:schemeClr val="tx1"/>
                </a:solidFill>
                <a:latin typeface="Arial Black" panose="020B0A04020102020204" pitchFamily="34" charset="0"/>
              </a:rPr>
              <a:t> altos </a:t>
            </a:r>
            <a:r>
              <a:rPr lang="en-IE" dirty="0" err="1">
                <a:solidFill>
                  <a:schemeClr val="tx1"/>
                </a:solidFill>
                <a:latin typeface="Arial Black" panose="020B0A04020102020204" pitchFamily="34" charset="0"/>
              </a:rPr>
              <a:t>inesperados</a:t>
            </a:r>
            <a:endParaRPr lang="en-IE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51A70-8F01-4CED-BBF0-B1B3EB53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09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effectLst/>
                <a:latin typeface="+mj-lt"/>
                <a:ea typeface="Calibri" panose="020F0502020204030204" pitchFamily="34" charset="0"/>
              </a:rPr>
              <a:t>Si tuvieses una explicación previa, cuidadosa y sin alarmismos, vas a estar preparada para saber que todo va a ir bien, y normalizar el proceso</a:t>
            </a:r>
            <a:endParaRPr lang="en-IE" sz="40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62DD9-E9A6-497F-BB18-0FFD73AD7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7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92442-CAF8-4E0B-958A-DBD01FB15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+mj-lt"/>
              </a:rPr>
              <a:t>La </a:t>
            </a:r>
            <a:r>
              <a:rPr lang="en-IE" sz="5400" dirty="0" err="1">
                <a:latin typeface="+mj-lt"/>
              </a:rPr>
              <a:t>conexión</a:t>
            </a:r>
            <a:r>
              <a:rPr lang="en-IE" sz="5400" dirty="0">
                <a:latin typeface="+mj-lt"/>
              </a:rPr>
              <a:t> se </a:t>
            </a:r>
            <a:r>
              <a:rPr lang="en-IE" sz="5400" dirty="0" err="1">
                <a:latin typeface="+mj-lt"/>
              </a:rPr>
              <a:t>crea</a:t>
            </a:r>
            <a:r>
              <a:rPr lang="en-IE" sz="5400" dirty="0">
                <a:latin typeface="+mj-lt"/>
              </a:rPr>
              <a:t> </a:t>
            </a:r>
            <a:r>
              <a:rPr lang="en-IE" sz="5400" dirty="0" err="1">
                <a:latin typeface="+mj-lt"/>
              </a:rPr>
              <a:t>desde</a:t>
            </a:r>
            <a:r>
              <a:rPr lang="en-IE" sz="5400" dirty="0">
                <a:latin typeface="+mj-lt"/>
              </a:rPr>
              <a:t> el primer </a:t>
            </a:r>
            <a:r>
              <a:rPr lang="en-IE" sz="5400" dirty="0" err="1">
                <a:latin typeface="+mj-lt"/>
              </a:rPr>
              <a:t>contacto</a:t>
            </a:r>
            <a:r>
              <a:rPr lang="en-IE" sz="5400" dirty="0">
                <a:latin typeface="+mj-lt"/>
              </a:rPr>
              <a:t> entre </a:t>
            </a:r>
            <a:r>
              <a:rPr lang="en-IE" sz="5400" dirty="0" err="1">
                <a:latin typeface="+mj-lt"/>
              </a:rPr>
              <a:t>paciente-profesional</a:t>
            </a:r>
            <a:endParaRPr lang="en-IE" sz="54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16FE6-99E8-42B3-8DA2-80D317E9C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80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tu consulta dental, también puedes normalizar el proceso realizando explicaciones de lo que estás realizando, para qué estás realizándolo y asegurar a la persona que se encuentra segura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E9786-E857-46D3-93BB-53F74664D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39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 a agradecer que se tome el tiempo para explicar lo que vas a hacer, explicar lo que estás haciendo y explicar lo que acabas de hacer. </a:t>
            </a:r>
            <a:r>
              <a:rPr lang="es-ES" sz="4000" dirty="0">
                <a:effectLst/>
                <a:latin typeface="+mj-lt"/>
                <a:ea typeface="Calibri" panose="020F0502020204030204" pitchFamily="34" charset="0"/>
              </a:rPr>
              <a:t>“tríptico aristotélico”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0A241-2482-4113-AB48-DAC82FD0D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58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 hace falta que estés explicando de forma detallada todo lo que haces, pero por lo menos que la persona sepa donde se encuentra, lo que estás realizando e incluso para qué estas realizando ese procedimiento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E52042-FBD5-4AB2-987C-96006B6DF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4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8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 además de explicar, no debemos olvidar en este proceso de comunicación. algo tan importante como es la habilidad de “escuchar”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F50EE8-A846-4D15-A028-41EADA333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32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8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Escuchar significa dejar hablar, sin cortar la frase y responder con la intención de entender lo que quiere decir el paciente</a:t>
            </a:r>
            <a:b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69BD4-E0D3-4ABF-826B-63707909B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60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Entender lo que quiere decir el paciente, se refiere a leer entre líneas, observar los gestos, y demostrar que quieres realmente entender lo que quiere decir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D5B04-FC54-413E-A44B-6D0D65E03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06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uando generas esta alianza terapéutica con el paciente y creas esta expectativa e intención positiva, la persona va a aceptar mucho más fácilmente cualquier procedimiento técnico para relajarse mentalmente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47C79-0AC0-46B4-A87A-DBE5D2D95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51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 esto es lo que vamos a ver en la clave 3, los “elementos técnicos” para que una persona consiga relajación mental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A25B3-105A-40CD-896F-B95E7EBF3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76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+mj-lt"/>
              </a:rPr>
              <a:t>Clave 3- </a:t>
            </a:r>
            <a:r>
              <a:rPr lang="en-IE" sz="5400" dirty="0" err="1">
                <a:latin typeface="+mj-lt"/>
              </a:rPr>
              <a:t>Técnicas</a:t>
            </a:r>
            <a:r>
              <a:rPr lang="en-IE" sz="5400" dirty="0">
                <a:latin typeface="+mj-lt"/>
              </a:rPr>
              <a:t> De </a:t>
            </a:r>
            <a:r>
              <a:rPr lang="en-IE" sz="5400" dirty="0" err="1">
                <a:latin typeface="+mj-lt"/>
              </a:rPr>
              <a:t>Relajación</a:t>
            </a:r>
            <a:r>
              <a:rPr lang="en-IE" sz="5400" dirty="0">
                <a:latin typeface="+mj-lt"/>
              </a:rPr>
              <a:t> Mental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0E2DA-8919-4A40-AA0E-600018D0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00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Donde centramos la atención y la energía, eso crece y se expande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15801-1981-4EA4-B1A5-94157A477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86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92442-CAF8-4E0B-958A-DBD01FB1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587" y="391885"/>
            <a:ext cx="9179017" cy="1417321"/>
          </a:xfrm>
        </p:spPr>
        <p:txBody>
          <a:bodyPr/>
          <a:lstStyle/>
          <a:p>
            <a:pPr algn="ctr"/>
            <a:r>
              <a:rPr lang="en-IE" sz="5400" dirty="0">
                <a:latin typeface="+mj-lt"/>
              </a:rPr>
              <a:t>3 claves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FDDF8-6125-4022-99A2-2D08E4E99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29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 te voy a indicar varias herramientas que puedes utilizar para hacer que tus pacientes más ansiosos puedan utilizarlas durante el procedimiento dental correspondiente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78E4E-EFD4-4CD7-8890-5FD33DD0B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8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400" dirty="0">
                <a:latin typeface="+mj-lt"/>
              </a:rPr>
              <a:t>a) </a:t>
            </a:r>
            <a:r>
              <a:rPr lang="en-IE" sz="4400" dirty="0" err="1">
                <a:latin typeface="+mj-lt"/>
              </a:rPr>
              <a:t>Centrarse</a:t>
            </a:r>
            <a:r>
              <a:rPr lang="en-IE" sz="4400" dirty="0">
                <a:latin typeface="+mj-lt"/>
              </a:rPr>
              <a:t> </a:t>
            </a:r>
            <a:r>
              <a:rPr lang="en-IE" sz="4400" dirty="0" err="1">
                <a:latin typeface="+mj-lt"/>
              </a:rPr>
              <a:t>en</a:t>
            </a:r>
            <a:r>
              <a:rPr lang="en-IE" sz="4400" dirty="0">
                <a:latin typeface="+mj-lt"/>
              </a:rPr>
              <a:t> la </a:t>
            </a:r>
            <a:r>
              <a:rPr lang="en-IE" sz="4400" dirty="0" err="1">
                <a:latin typeface="+mj-lt"/>
              </a:rPr>
              <a:t>respiración</a:t>
            </a:r>
            <a:endParaRPr lang="en-IE" sz="4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A8D92-0FD8-4EF6-A865-51B5E4EA0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80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través de la respiración diafragmática, la persona va a activar el sistema nervioso parasimpático y va a funcionar tanto como relajante como distracción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172A4-CE38-4DFA-AA93-7B4032B44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68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Aunque cualquier método basado en centrar la atención en la respiración puede ayudar, el Método </a:t>
            </a:r>
            <a:r>
              <a:rPr lang="es-E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Wimhoff</a:t>
            </a: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tiene un ritual fácil de aprender y con muchos beneficios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0465C-93BE-4DBD-90B0-515433FA4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25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Básicamente los 4 pasos son los siguiente:</a:t>
            </a:r>
            <a:b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16A44-E09F-40E7-890D-7DB7C2CA2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410" y="3790269"/>
            <a:ext cx="10515600" cy="1500187"/>
          </a:xfrm>
        </p:spPr>
        <p:txBody>
          <a:bodyPr/>
          <a:lstStyle/>
          <a:p>
            <a:r>
              <a:rPr lang="es-E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1- Toma 30 respiraciones profundas, es decir, llena tus pulmones al 100 % de su capacidad. La idea es respirar profundamente y luego soltar el aire de repente.</a:t>
            </a:r>
            <a:br>
              <a:rPr lang="es-E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E" sz="1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E" sz="1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2- </a:t>
            </a:r>
            <a:r>
              <a:rPr lang="es-E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Cuando termines las 30 respiraciones, espira todo el aire hasta vaciar por completo tus pulmones y trata de aguantar así el tiempo que puedas.</a:t>
            </a:r>
            <a:br>
              <a:rPr lang="es-E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E" sz="1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E" sz="1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3- </a:t>
            </a:r>
            <a:r>
              <a:rPr lang="es-E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Vuelve a llenar tus pulmones al máximo, y mantén el aire unos 15 o 20 segundos.</a:t>
            </a:r>
            <a:br>
              <a:rPr lang="es-E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E" sz="1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E" sz="1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4- </a:t>
            </a:r>
            <a:r>
              <a:rPr lang="es-E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Repite el proceso tres veces.</a:t>
            </a:r>
            <a:endParaRPr lang="en-IE" sz="1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452ED-5FFE-4F6F-85AB-33AD8EA65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54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547" y="63818"/>
            <a:ext cx="10515600" cy="2852737"/>
          </a:xfrm>
        </p:spPr>
        <p:txBody>
          <a:bodyPr/>
          <a:lstStyle/>
          <a:p>
            <a:r>
              <a:rPr lang="en-IE" sz="4000" dirty="0">
                <a:latin typeface="+mj-lt"/>
              </a:rPr>
              <a:t>b) </a:t>
            </a:r>
            <a:r>
              <a:rPr lang="en-IE" sz="4000" dirty="0" err="1">
                <a:latin typeface="+mj-lt"/>
              </a:rPr>
              <a:t>Relajación</a:t>
            </a:r>
            <a:r>
              <a:rPr lang="en-IE" sz="4000" dirty="0">
                <a:latin typeface="+mj-lt"/>
              </a:rPr>
              <a:t> </a:t>
            </a:r>
            <a:r>
              <a:rPr lang="en-IE" sz="4000" dirty="0" err="1">
                <a:latin typeface="+mj-lt"/>
              </a:rPr>
              <a:t>Progresiva</a:t>
            </a:r>
            <a:r>
              <a:rPr lang="en-IE" sz="4000" dirty="0">
                <a:latin typeface="+mj-lt"/>
              </a:rPr>
              <a:t> Muscular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E2B46-8A7B-4677-8E63-3CCE14950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89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 trata de ayudar a la persona a que empiece a soltar cualquier tipo de tensión o de estrés que sienta en el cuerpo, de forma organizada por grupo muscular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E3E49-F483-443D-B6E1-14702585D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8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Yo personalmente, me gusta empezar de arriba (músculos de la cabeza) hacia abajo (terminar por los pies), aunque te podrás encontrar este proceso de relajación empezando por los pies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8FF864-A419-465D-9D76-2FE0BEDCB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07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Este proceso puede ir acompañado con focalización de la atención en la respiración y que se centre en el aire que se exhala, como si se exhalase la tensión o el estrés, a través de la boca o la nariz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595D9-82A4-41FC-A83C-E7157ACC7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13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dirty="0">
                <a:latin typeface="+mj-lt"/>
              </a:rPr>
              <a:t>c) </a:t>
            </a:r>
            <a:r>
              <a:rPr lang="en-IE" sz="4000" dirty="0" err="1">
                <a:latin typeface="+mj-lt"/>
              </a:rPr>
              <a:t>Vacaciones</a:t>
            </a:r>
            <a:r>
              <a:rPr lang="en-IE" sz="4000" dirty="0">
                <a:latin typeface="+mj-lt"/>
              </a:rPr>
              <a:t> </a:t>
            </a:r>
            <a:r>
              <a:rPr lang="en-IE" sz="4000" dirty="0" err="1">
                <a:latin typeface="+mj-lt"/>
              </a:rPr>
              <a:t>Mentales</a:t>
            </a:r>
            <a:endParaRPr lang="en-IE" sz="40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12746-6462-4E79-90F6-F342C1745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18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+mn-lt"/>
              </a:rPr>
              <a:t>CLAVE 1- </a:t>
            </a:r>
            <a:r>
              <a:rPr lang="en-IE" sz="5400" dirty="0" err="1">
                <a:latin typeface="+mn-lt"/>
              </a:rPr>
              <a:t>Alianza</a:t>
            </a:r>
            <a:r>
              <a:rPr lang="en-IE" sz="5400" dirty="0">
                <a:latin typeface="+mn-lt"/>
              </a:rPr>
              <a:t> </a:t>
            </a:r>
            <a:r>
              <a:rPr lang="en-IE" sz="5400" dirty="0" err="1">
                <a:latin typeface="+mn-lt"/>
              </a:rPr>
              <a:t>Terapeútica</a:t>
            </a:r>
            <a:endParaRPr lang="en-IE" sz="5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D6BA7-0FB7-42A2-A1D8-E499A774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61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effectLst/>
                <a:latin typeface="+mj-lt"/>
                <a:ea typeface="Calibri" panose="020F0502020204030204" pitchFamily="34" charset="0"/>
              </a:rPr>
              <a:t>Muchas veces, la imaginación es más poderosa que la realidad</a:t>
            </a:r>
            <a:endParaRPr lang="en-IE" sz="40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B9374-1A55-4D0A-9871-1EBBF0C6E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03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99110">
              <a:lnSpc>
                <a:spcPct val="107000"/>
              </a:lnSpc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 mientras te cuenta brevemente, le pides que se imagine de nuevo esas vacaciones en su mente, y se imagine todo aquello que le hace sentir bien y relajada</a:t>
            </a:r>
            <a:b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DBFC9-E084-409F-A60B-EE314C872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35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 trata de hacer que la persona utilice su imaginación para tomar unas vacaciones mentales, y tener pensamientos e imágenes mentales positivas y de relajación</a:t>
            </a:r>
            <a:b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B9DB5-32B4-49AD-8632-13F1BEA44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39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dirty="0">
                <a:latin typeface="+mj-lt"/>
              </a:rPr>
              <a:t>d) </a:t>
            </a:r>
            <a:r>
              <a:rPr lang="en-IE" sz="4000" dirty="0" err="1">
                <a:latin typeface="+mj-lt"/>
              </a:rPr>
              <a:t>Variación</a:t>
            </a:r>
            <a:r>
              <a:rPr lang="en-IE" sz="4000" dirty="0">
                <a:latin typeface="+mj-lt"/>
              </a:rPr>
              <a:t> del </a:t>
            </a:r>
            <a:r>
              <a:rPr lang="en-IE" sz="4000" dirty="0" err="1">
                <a:latin typeface="+mj-lt"/>
              </a:rPr>
              <a:t>Método</a:t>
            </a:r>
            <a:r>
              <a:rPr lang="en-IE" sz="4000" dirty="0">
                <a:latin typeface="+mj-lt"/>
              </a:rPr>
              <a:t> Silva de Control Mental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42BB5-3C2E-4762-A8E0-8CECF2ADE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214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99110"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Consiste en que la persona imagine dibujando un círculo en su mente, y en cada círculo escriba el número 100 dentro del círculo, junto con la palabra relax. Después borre el número 100, y pinte en su mente el 99 con la palabra relax. Y así hasta llegar al 0.</a:t>
            </a:r>
            <a:endParaRPr lang="en-IE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7CE62-DE2B-453B-9B5F-3BC1969FE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536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99110"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el método Silva, se realiza una cuenta del 100 al 0, aunque en mi opinión, también se puede hacer del 1 hacia delante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8833E-656E-4A47-BEF6-B3945A712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8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530" y="24629"/>
            <a:ext cx="10515600" cy="2852737"/>
          </a:xfrm>
        </p:spPr>
        <p:txBody>
          <a:bodyPr/>
          <a:lstStyle/>
          <a:p>
            <a:r>
              <a:rPr lang="en-IE" sz="4000" dirty="0">
                <a:latin typeface="+mj-lt"/>
              </a:rPr>
              <a:t>e) Puente </a:t>
            </a:r>
            <a:r>
              <a:rPr lang="en-IE" sz="4000" dirty="0" err="1">
                <a:latin typeface="+mj-lt"/>
              </a:rPr>
              <a:t>hacia</a:t>
            </a:r>
            <a:r>
              <a:rPr lang="en-IE" sz="4000" dirty="0">
                <a:latin typeface="+mj-lt"/>
              </a:rPr>
              <a:t> el </a:t>
            </a:r>
            <a:r>
              <a:rPr lang="en-IE" sz="4000" dirty="0" err="1">
                <a:latin typeface="+mj-lt"/>
              </a:rPr>
              <a:t>futuro</a:t>
            </a:r>
            <a:endParaRPr lang="en-IE" sz="40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15706-5B4D-4287-8206-7928DBE6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15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99110"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 trata de preguntar a la persona lo que va a ser diferente en su vida o cómo va a mejorar su vida cuando “solucione” su problema dental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2FA0F-368D-46C9-ACD1-EC0829463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353" y="2180001"/>
            <a:ext cx="10515600" cy="2852737"/>
          </a:xfrm>
        </p:spPr>
        <p:txBody>
          <a:bodyPr/>
          <a:lstStyle/>
          <a:p>
            <a:pPr marL="499110">
              <a:lnSpc>
                <a:spcPct val="107000"/>
              </a:lnSpc>
            </a:pPr>
            <a:r>
              <a:rPr lang="es-E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Puedes hacer esto a través de alguna pregunta como: </a:t>
            </a:r>
            <a:br>
              <a:rPr lang="en-IE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¿Qué es para ti lo más importante de hacer este procedimiento? </a:t>
            </a:r>
            <a:br>
              <a:rPr lang="es-E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IE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¿Qué va a ser diferente cuando consigas el cambio que deseas?</a:t>
            </a:r>
            <a:endParaRPr lang="en-IE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2E6DA1-19A9-4444-B8C3-5B77AE68B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97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90789"/>
            <a:ext cx="10515600" cy="2852737"/>
          </a:xfrm>
        </p:spPr>
        <p:txBody>
          <a:bodyPr/>
          <a:lstStyle/>
          <a:p>
            <a:r>
              <a:rPr lang="en-IE" sz="3600" dirty="0">
                <a:latin typeface="+mn-lt"/>
              </a:rPr>
              <a:t>BONUS: </a:t>
            </a:r>
            <a:r>
              <a:rPr lang="es-E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 quieres ya superar las expectativas que una persona normal tiene cuando acude a la consulta de su dentista, prepara una serie de audios con música relajante o meditaciones guiadas durante el procedimiento.</a:t>
            </a:r>
            <a:br>
              <a:rPr lang="en-IE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E" sz="36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7B0F3-08E8-4623-B67D-3D37ADF40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9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44" y="283369"/>
            <a:ext cx="10515600" cy="2852737"/>
          </a:xfrm>
        </p:spPr>
        <p:txBody>
          <a:bodyPr/>
          <a:lstStyle/>
          <a:p>
            <a:r>
              <a:rPr lang="en-IE" sz="5400" dirty="0" err="1">
                <a:latin typeface="+mj-lt"/>
              </a:rPr>
              <a:t>Partes</a:t>
            </a:r>
            <a:r>
              <a:rPr lang="en-IE" sz="5400" dirty="0">
                <a:latin typeface="+mj-lt"/>
              </a:rPr>
              <a:t> de una </a:t>
            </a:r>
            <a:r>
              <a:rPr lang="en-IE" sz="5400" dirty="0" err="1">
                <a:latin typeface="+mj-lt"/>
              </a:rPr>
              <a:t>sesión</a:t>
            </a:r>
            <a:r>
              <a:rPr lang="en-IE" sz="5400" dirty="0">
                <a:latin typeface="+mj-lt"/>
              </a:rPr>
              <a:t> de </a:t>
            </a:r>
            <a:r>
              <a:rPr lang="en-IE" sz="5400" dirty="0" err="1">
                <a:latin typeface="+mj-lt"/>
              </a:rPr>
              <a:t>hipnosis</a:t>
            </a:r>
            <a:endParaRPr lang="en-IE" sz="54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16A44-E09F-40E7-890D-7DB7C2CA2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33400"/>
            <a:ext cx="10515600" cy="1500187"/>
          </a:xfrm>
        </p:spPr>
        <p:txBody>
          <a:bodyPr/>
          <a:lstStyle/>
          <a:p>
            <a:r>
              <a:rPr lang="en-IE" b="1" dirty="0">
                <a:latin typeface="+mj-lt"/>
              </a:rPr>
              <a:t>1- Charla </a:t>
            </a:r>
            <a:r>
              <a:rPr lang="en-IE" b="1" dirty="0" err="1">
                <a:latin typeface="+mj-lt"/>
              </a:rPr>
              <a:t>inicial</a:t>
            </a:r>
            <a:r>
              <a:rPr lang="en-IE" b="1" dirty="0">
                <a:latin typeface="+mj-lt"/>
              </a:rPr>
              <a:t> o “pre-talk”</a:t>
            </a:r>
          </a:p>
          <a:p>
            <a:r>
              <a:rPr lang="en-IE" b="1" dirty="0">
                <a:latin typeface="+mj-lt"/>
              </a:rPr>
              <a:t>2- </a:t>
            </a:r>
            <a:r>
              <a:rPr lang="en-IE" b="1" dirty="0" err="1">
                <a:latin typeface="+mj-lt"/>
              </a:rPr>
              <a:t>Inducción</a:t>
            </a:r>
            <a:endParaRPr lang="en-IE" b="1" dirty="0">
              <a:latin typeface="+mj-lt"/>
            </a:endParaRPr>
          </a:p>
          <a:p>
            <a:r>
              <a:rPr lang="en-IE" b="1" dirty="0">
                <a:latin typeface="+mj-lt"/>
              </a:rPr>
              <a:t>3- </a:t>
            </a:r>
            <a:r>
              <a:rPr lang="en-IE" b="1" dirty="0" err="1">
                <a:latin typeface="+mj-lt"/>
              </a:rPr>
              <a:t>Profundización</a:t>
            </a:r>
            <a:endParaRPr lang="en-IE" b="1" dirty="0">
              <a:latin typeface="+mj-lt"/>
            </a:endParaRPr>
          </a:p>
          <a:p>
            <a:r>
              <a:rPr lang="en-IE" b="1" dirty="0">
                <a:latin typeface="+mj-lt"/>
              </a:rPr>
              <a:t>4- </a:t>
            </a:r>
            <a:r>
              <a:rPr lang="en-IE" b="1" dirty="0" err="1">
                <a:latin typeface="+mj-lt"/>
              </a:rPr>
              <a:t>Parte</a:t>
            </a:r>
            <a:r>
              <a:rPr lang="en-IE" b="1" dirty="0">
                <a:latin typeface="+mj-lt"/>
              </a:rPr>
              <a:t> </a:t>
            </a:r>
            <a:r>
              <a:rPr lang="en-IE" b="1" dirty="0" err="1">
                <a:latin typeface="+mj-lt"/>
              </a:rPr>
              <a:t>sugestiva</a:t>
            </a:r>
            <a:r>
              <a:rPr lang="en-IE" b="1" dirty="0">
                <a:latin typeface="+mj-lt"/>
              </a:rPr>
              <a:t> </a:t>
            </a:r>
            <a:r>
              <a:rPr lang="en-IE" b="1" dirty="0" err="1">
                <a:latin typeface="+mj-lt"/>
              </a:rPr>
              <a:t>terapéutica</a:t>
            </a:r>
            <a:endParaRPr lang="en-IE" b="1" dirty="0">
              <a:latin typeface="+mj-lt"/>
            </a:endParaRPr>
          </a:p>
          <a:p>
            <a:r>
              <a:rPr lang="en-IE" b="1" dirty="0">
                <a:latin typeface="+mj-lt"/>
              </a:rPr>
              <a:t>5- Salida del </a:t>
            </a:r>
            <a:r>
              <a:rPr lang="en-IE" b="1" dirty="0" err="1">
                <a:latin typeface="+mj-lt"/>
              </a:rPr>
              <a:t>estado</a:t>
            </a:r>
            <a:r>
              <a:rPr lang="en-IE" b="1" dirty="0">
                <a:latin typeface="+mj-lt"/>
              </a:rPr>
              <a:t> de </a:t>
            </a:r>
            <a:r>
              <a:rPr lang="en-IE" b="1" dirty="0" err="1">
                <a:latin typeface="+mj-lt"/>
              </a:rPr>
              <a:t>hipnosis</a:t>
            </a:r>
            <a:endParaRPr lang="en-IE" b="1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BD059-2617-44C1-9D39-0BA1B158E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18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dirty="0">
                <a:latin typeface="+mj-lt"/>
              </a:rPr>
              <a:t>CONCLUSIÓN, RESUMEN Y TU TRABAJO A PARTIR DE AHORA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63546-041F-4B73-98A9-B7FC0EF4E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53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99110"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 sigues estas 3 claves de forma ordenada como está aquí expuesta, vas a ver un incremento de satisfacción en tus pacientes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14490-9FF7-4164-A3D8-60A6B97B6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76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99110"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 posible que los pacientes no estén acostumbrados a trabajar con profesionales dentales abiertos a este tipo de procesos más emocionales, por lo que la forma y la confianza en que hablas sobre este proceso a tu paciente, también influirá en que siga tus instrucciones</a:t>
            </a:r>
            <a:endParaRPr lang="en-IE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9A175-A12D-4669-958F-9E6AD13EC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381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99110"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quí te presento 5 opciones que puedes empezar a implementar desde ya. No tienes por qué hacerlas todas, sino aquella que resuene más contigo</a:t>
            </a:r>
            <a:endParaRPr lang="en-IE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2869E-622A-4118-88D4-E920E6AE1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273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99110"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 recuerda, que tu inversión en tiempo en realizar estos procedimientos emocionales junto con tu habilidad técnica, es un juego de medio y largo plazo</a:t>
            </a:r>
            <a:endParaRPr lang="en-IE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3A37B-5BB8-43FB-9053-CC2D7C530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50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10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5" y="5115606"/>
            <a:ext cx="5255985" cy="1742394"/>
          </a:xfrm>
        </p:spPr>
        <p:txBody>
          <a:bodyPr/>
          <a:lstStyle/>
          <a:p>
            <a:r>
              <a:rPr lang="es-ES" sz="1800" b="1" dirty="0">
                <a:solidFill>
                  <a:srgbClr val="2F2F2F"/>
                </a:solidFill>
                <a:effectLst/>
                <a:latin typeface="+mj-lt"/>
                <a:ea typeface="Times New Roman" panose="02020603050405020304" pitchFamily="18" charset="0"/>
              </a:rPr>
              <a:t>Ivan Lentijo Fernandez, </a:t>
            </a:r>
            <a:r>
              <a:rPr lang="es-ES" sz="1800" b="1" dirty="0" err="1">
                <a:solidFill>
                  <a:srgbClr val="2F2F2F"/>
                </a:solidFill>
                <a:effectLst/>
                <a:latin typeface="+mj-lt"/>
                <a:ea typeface="Times New Roman" panose="02020603050405020304" pitchFamily="18" charset="0"/>
              </a:rPr>
              <a:t>CHt</a:t>
            </a:r>
            <a:br>
              <a:rPr lang="en-IE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s-ES" sz="1800" b="0" i="1" dirty="0">
                <a:solidFill>
                  <a:srgbClr val="2F2F2F"/>
                </a:solidFill>
                <a:effectLst/>
                <a:latin typeface="+mj-lt"/>
                <a:ea typeface="Times New Roman" panose="02020603050405020304" pitchFamily="18" charset="0"/>
              </a:rPr>
              <a:t>Fundador de la Escuela </a:t>
            </a:r>
            <a:br>
              <a:rPr lang="es-ES" sz="1800" b="0" i="1" dirty="0">
                <a:solidFill>
                  <a:srgbClr val="2F2F2F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s-ES" sz="1800" b="0" i="1" dirty="0">
                <a:solidFill>
                  <a:srgbClr val="2F2F2F"/>
                </a:solidFill>
                <a:effectLst/>
                <a:latin typeface="+mj-lt"/>
                <a:ea typeface="Times New Roman" panose="02020603050405020304" pitchFamily="18" charset="0"/>
              </a:rPr>
              <a:t>Profesional de Hipnosis E Hipnoterapia Integrativa</a:t>
            </a:r>
            <a:br>
              <a:rPr lang="es-ES" sz="1800" b="0" i="1" dirty="0">
                <a:solidFill>
                  <a:srgbClr val="2F2F2F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s-ES" sz="1800" b="0" i="1" dirty="0">
                <a:solidFill>
                  <a:srgbClr val="2F2F2F"/>
                </a:solidFill>
                <a:effectLst/>
                <a:latin typeface="+mj-lt"/>
                <a:ea typeface="Times New Roman" panose="02020603050405020304" pitchFamily="18" charset="0"/>
              </a:rPr>
              <a:t>Email: ayuda@hipnosisefectiva.com</a:t>
            </a:r>
            <a:br>
              <a:rPr lang="es-ES" sz="1800" b="0" i="1" dirty="0">
                <a:solidFill>
                  <a:srgbClr val="2F2F2F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s-ES" sz="1800" b="0" i="1" dirty="0">
                <a:solidFill>
                  <a:srgbClr val="2F2F2F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IE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s-ES" sz="18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www.aprendehipnoterapia.com</a:t>
            </a:r>
            <a:br>
              <a:rPr lang="en-IE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www.hipnosisefectiva.com</a:t>
            </a:r>
            <a:br>
              <a:rPr lang="en-IE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E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3A37B-5BB8-43FB-9053-CC2D7C530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5889" y="5030220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21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46" y="1709738"/>
            <a:ext cx="10515600" cy="2852737"/>
          </a:xfrm>
        </p:spPr>
        <p:txBody>
          <a:bodyPr/>
          <a:lstStyle/>
          <a:p>
            <a:r>
              <a:rPr lang="en-IE" sz="5400" dirty="0">
                <a:latin typeface="+mj-lt"/>
              </a:rPr>
              <a:t>La </a:t>
            </a:r>
            <a:r>
              <a:rPr lang="en-IE" sz="5400" dirty="0" err="1">
                <a:latin typeface="+mj-lt"/>
              </a:rPr>
              <a:t>Parte</a:t>
            </a:r>
            <a:r>
              <a:rPr lang="en-IE" sz="5400" dirty="0">
                <a:latin typeface="+mj-lt"/>
              </a:rPr>
              <a:t> Más </a:t>
            </a:r>
            <a:r>
              <a:rPr lang="en-IE" sz="5400" dirty="0" err="1">
                <a:latin typeface="+mj-lt"/>
              </a:rPr>
              <a:t>Importantes</a:t>
            </a:r>
            <a:r>
              <a:rPr lang="en-IE" sz="5400" dirty="0">
                <a:latin typeface="+mj-lt"/>
              </a:rPr>
              <a:t> es: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869FA-C7CA-467A-9BA1-F653C30F6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59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+mj-lt"/>
              </a:rPr>
              <a:t>La </a:t>
            </a:r>
            <a:r>
              <a:rPr lang="en-IE" sz="5400" dirty="0" err="1">
                <a:latin typeface="+mj-lt"/>
              </a:rPr>
              <a:t>charla</a:t>
            </a:r>
            <a:r>
              <a:rPr lang="en-IE" sz="5400" dirty="0">
                <a:latin typeface="+mj-lt"/>
              </a:rPr>
              <a:t> </a:t>
            </a:r>
            <a:r>
              <a:rPr lang="en-IE" sz="5400" dirty="0" err="1">
                <a:latin typeface="+mj-lt"/>
              </a:rPr>
              <a:t>inicial</a:t>
            </a:r>
            <a:r>
              <a:rPr lang="en-IE" sz="5400" dirty="0">
                <a:latin typeface="+mj-lt"/>
              </a:rPr>
              <a:t> “pre-talk”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AC88C-9B79-4F13-9161-E8683DB1E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0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>
                <a:effectLst/>
                <a:latin typeface="+mj-lt"/>
                <a:ea typeface="Calibri" panose="020F0502020204030204" pitchFamily="34" charset="0"/>
              </a:rPr>
              <a:t>Es lo que se llama crear una alianza terapéutica entre dentista y paciente que vaya más allá de que el paciente sea un sujeto pasivo que solo recibe un tratamiento médico/terapéutico</a:t>
            </a:r>
            <a:endParaRPr lang="en-IE" sz="4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F829C-031F-4BA4-869F-91EAB5CD3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68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74A-1134-42C4-8A79-22B88F68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 trata de que profesional y paciente trabajen juntos, se ayuden y haya una consideración mutua</a:t>
            </a:r>
            <a:endParaRPr lang="en-IE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5B0FA-F7AD-491E-BB77-B55B4CBB8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03" y="529045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51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11249</TotalTime>
  <Words>1441</Words>
  <Application>Microsoft Office PowerPoint</Application>
  <PresentationFormat>Widescreen</PresentationFormat>
  <Paragraphs>72</Paragraphs>
  <Slides>55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Arial Black</vt:lpstr>
      <vt:lpstr>Calibri</vt:lpstr>
      <vt:lpstr>Roboto</vt:lpstr>
      <vt:lpstr>Times New Roman</vt:lpstr>
      <vt:lpstr>Tema de Office</vt:lpstr>
      <vt:lpstr>PowerPoint Presentation</vt:lpstr>
      <vt:lpstr>La conexión se crea desde el primer contacto entre paciente-profesional</vt:lpstr>
      <vt:lpstr>3 claves</vt:lpstr>
      <vt:lpstr>CLAVE 1- Alianza Terapeútica</vt:lpstr>
      <vt:lpstr>Partes de una sesión de hipnosis</vt:lpstr>
      <vt:lpstr>La Parte Más Importantes es: </vt:lpstr>
      <vt:lpstr>La charla inicial “pre-talk”</vt:lpstr>
      <vt:lpstr>Es lo que se llama crear una alianza terapéutica entre dentista y paciente que vaya más allá de que el paciente sea un sujeto pasivo que solo recibe un tratamiento médico/terapéutico</vt:lpstr>
      <vt:lpstr>Se trata de que profesional y paciente trabajen juntos, se ayuden y haya una consideración mutua</vt:lpstr>
      <vt:lpstr>Se trata de humanizar y reducir los tecnicismos del procedimiento, para evitar que la visita al dentista se transforme como si fuese una visita de llevar un coche a su mecánico</vt:lpstr>
      <vt:lpstr>CLAVE 2- Crear Expectativa Positiva Real</vt:lpstr>
      <vt:lpstr>La mayoría de quejas provienen por falta de comunicación</vt:lpstr>
      <vt:lpstr>La expectativa se refiere a lo que el paciente piensa o cree que va a suceder durante la sesión</vt:lpstr>
      <vt:lpstr>Hay personas a las que les gustaría conocer todo lo posible sobre el procedimiento que vamos a realizar, y hay otras personas que simplemente quieren que les ayudes y punto</vt:lpstr>
      <vt:lpstr>Pero en cualquiera de estas situaciones, es positivo que expliques antes e incluso durante el procedimiento, lo que va a venir después</vt:lpstr>
      <vt:lpstr>Aunque una persona, confíe plenamente en ti, esa confianza puede perderse rápidamente si de repente se pega un susto o tiene un dolor inesperado, ya que esa persona se encuentra en un momento de vulnerabilidad</vt:lpstr>
      <vt:lpstr>Esa confianza puede romperse si de alguna forma la persona se siente desatendida, incomprendida, perdida, con dolor, sin saber cómo comunicarse o simplemente avergonzada de la situación “íntima” que se produce en todo proceso terapéutico (ya sea dental o hipnoterapia)</vt:lpstr>
      <vt:lpstr>Por eso, el ir comentando y explicando lo que va a suceder, va a ayudar a que se eviten sustos o sorpresas innecesarios (como mínimo, dar la opción de conocer al paciente lo que está sucediendo)</vt:lpstr>
      <vt:lpstr>Si tuvieses una explicación previa, cuidadosa y sin alarmismos, vas a estar preparada para saber que todo va a ir bien, y normalizar el proceso</vt:lpstr>
      <vt:lpstr>En tu consulta dental, también puedes normalizar el proceso realizando explicaciones de lo que estás realizando, para qué estás realizándolo y asegurar a la persona que se encuentra segura</vt:lpstr>
      <vt:lpstr>Va a agradecer que se tome el tiempo para explicar lo que vas a hacer, explicar lo que estás haciendo y explicar lo que acabas de hacer. “tríptico aristotélico”</vt:lpstr>
      <vt:lpstr>No hace falta que estés explicando de forma detallada todo lo que haces, pero por lo menos que la persona sepa donde se encuentra, lo que estás realizando e incluso para qué estas realizando ese procedimiento</vt:lpstr>
      <vt:lpstr>Y además de explicar, no debemos olvidar en este proceso de comunicación. algo tan importante como es la habilidad de “escuchar”</vt:lpstr>
      <vt:lpstr>Escuchar significa dejar hablar, sin cortar la frase y responder con la intención de entender lo que quiere decir el paciente </vt:lpstr>
      <vt:lpstr>Entender lo que quiere decir el paciente, se refiere a leer entre líneas, observar los gestos, y demostrar que quieres realmente entender lo que quiere decir</vt:lpstr>
      <vt:lpstr>Cuando generas esta alianza terapéutica con el paciente y creas esta expectativa e intención positiva, la persona va a aceptar mucho más fácilmente cualquier procedimiento técnico para relajarse mentalmente</vt:lpstr>
      <vt:lpstr>Y esto es lo que vamos a ver en la clave 3, los “elementos técnicos” para que una persona consiga relajación mental</vt:lpstr>
      <vt:lpstr>Clave 3- Técnicas De Relajación Mental</vt:lpstr>
      <vt:lpstr>Donde centramos la atención y la energía, eso crece y se expande</vt:lpstr>
      <vt:lpstr>Aquí te voy a indicar varias herramientas que puedes utilizar para hacer que tus pacientes más ansiosos puedan utilizarlas durante el procedimiento dental correspondiente</vt:lpstr>
      <vt:lpstr>a) Centrarse en la respiración</vt:lpstr>
      <vt:lpstr>A través de la respiración diafragmática, la persona va a activar el sistema nervioso parasimpático y va a funcionar tanto como relajante como distracción</vt:lpstr>
      <vt:lpstr>Aunque cualquier método basado en centrar la atención en la respiración puede ayudar, el Método Wimhoff tiene un ritual fácil de aprender y con muchos beneficios</vt:lpstr>
      <vt:lpstr>Básicamente los 4 pasos son los siguiente:    </vt:lpstr>
      <vt:lpstr>b) Relajación Progresiva Muscular</vt:lpstr>
      <vt:lpstr>Se trata de ayudar a la persona a que empiece a soltar cualquier tipo de tensión o de estrés que sienta en el cuerpo, de forma organizada por grupo muscular</vt:lpstr>
      <vt:lpstr>Yo personalmente, me gusta empezar de arriba (músculos de la cabeza) hacia abajo (terminar por los pies), aunque te podrás encontrar este proceso de relajación empezando por los pies</vt:lpstr>
      <vt:lpstr>Este proceso puede ir acompañado con focalización de la atención en la respiración y que se centre en el aire que se exhala, como si se exhalase la tensión o el estrés, a través de la boca o la nariz</vt:lpstr>
      <vt:lpstr>c) Vacaciones Mentales</vt:lpstr>
      <vt:lpstr>Muchas veces, la imaginación es más poderosa que la realidad</vt:lpstr>
      <vt:lpstr>Y mientras te cuenta brevemente, le pides que se imagine de nuevo esas vacaciones en su mente, y se imagine todo aquello que le hace sentir bien y relajada   </vt:lpstr>
      <vt:lpstr>Se trata de hacer que la persona utilice su imaginación para tomar unas vacaciones mentales, y tener pensamientos e imágenes mentales positivas y de relajación  </vt:lpstr>
      <vt:lpstr>d) Variación del Método Silva de Control Mental</vt:lpstr>
      <vt:lpstr>Consiste en que la persona imagine dibujando un círculo en su mente, y en cada círculo escriba el número 100 dentro del círculo, junto con la palabra relax. Después borre el número 100, y pinte en su mente el 99 con la palabra relax. Y así hasta llegar al 0.</vt:lpstr>
      <vt:lpstr>En el método Silva, se realiza una cuenta del 100 al 0, aunque en mi opinión, también se puede hacer del 1 hacia delante</vt:lpstr>
      <vt:lpstr>e) Puente hacia el futuro</vt:lpstr>
      <vt:lpstr>Se trata de preguntar a la persona lo que va a ser diferente en su vida o cómo va a mejorar su vida cuando “solucione” su problema dental</vt:lpstr>
      <vt:lpstr>Puedes hacer esto a través de alguna pregunta como:  ¿Qué es para ti lo más importante de hacer este procedimiento?   ¿Qué va a ser diferente cuando consigas el cambio que deseas?</vt:lpstr>
      <vt:lpstr>BONUS: Si quieres ya superar las expectativas que una persona normal tiene cuando acude a la consulta de su dentista, prepara una serie de audios con música relajante o meditaciones guiadas durante el procedimiento. </vt:lpstr>
      <vt:lpstr>CONCLUSIÓN, RESUMEN Y TU TRABAJO A PARTIR DE AHORA</vt:lpstr>
      <vt:lpstr>si sigues estas 3 claves de forma ordenada como está aquí expuesta, vas a ver un incremento de satisfacción en tus pacientes</vt:lpstr>
      <vt:lpstr>Es posible que los pacientes no estén acostumbrados a trabajar con profesionales dentales abiertos a este tipo de procesos más emocionales, por lo que la forma y la confianza en que hablas sobre este proceso a tu paciente, también influirá en que siga tus instrucciones</vt:lpstr>
      <vt:lpstr>Aquí te presento 5 opciones que puedes empezar a implementar desde ya. No tienes por qué hacerlas todas, sino aquella que resuene más contigo</vt:lpstr>
      <vt:lpstr>Y recuerda, que tu inversión en tiempo en realizar estos procedimientos emocionales junto con tu habilidad técnica, es un juego de medio y largo plazo</vt:lpstr>
      <vt:lpstr>Ivan Lentijo Fernandez, CHt Fundador de la Escuela  Profesional de Hipnosis E Hipnoterapia Integrativa Email: ayuda@hipnosisefectiva.com   www.aprendehipnoterapia.com www.hipnosisefectiva.com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Lentijo Fernandez</dc:creator>
  <cp:lastModifiedBy>Ivan Lentijo Fernandez</cp:lastModifiedBy>
  <cp:revision>455</cp:revision>
  <cp:lastPrinted>2019-10-02T08:54:55Z</cp:lastPrinted>
  <dcterms:modified xsi:type="dcterms:W3CDTF">2022-06-21T15:41:21Z</dcterms:modified>
</cp:coreProperties>
</file>