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2">
  <p:sldMasterIdLst>
    <p:sldMasterId id="2147483659" r:id="rId1"/>
  </p:sldMasterIdLst>
  <p:notesMasterIdLst>
    <p:notesMasterId r:id="rId34"/>
  </p:notesMasterIdLst>
  <p:sldIdLst>
    <p:sldId id="257" r:id="rId2"/>
    <p:sldId id="730" r:id="rId3"/>
    <p:sldId id="706" r:id="rId4"/>
    <p:sldId id="707" r:id="rId5"/>
    <p:sldId id="708" r:id="rId6"/>
    <p:sldId id="709" r:id="rId7"/>
    <p:sldId id="732" r:id="rId8"/>
    <p:sldId id="789" r:id="rId9"/>
    <p:sldId id="740" r:id="rId10"/>
    <p:sldId id="783" r:id="rId11"/>
    <p:sldId id="701" r:id="rId12"/>
    <p:sldId id="758" r:id="rId13"/>
    <p:sldId id="770" r:id="rId14"/>
    <p:sldId id="762" r:id="rId15"/>
    <p:sldId id="771" r:id="rId16"/>
    <p:sldId id="763" r:id="rId17"/>
    <p:sldId id="751" r:id="rId18"/>
    <p:sldId id="779" r:id="rId19"/>
    <p:sldId id="759" r:id="rId20"/>
    <p:sldId id="772" r:id="rId21"/>
    <p:sldId id="786" r:id="rId22"/>
    <p:sldId id="760" r:id="rId23"/>
    <p:sldId id="782" r:id="rId24"/>
    <p:sldId id="744" r:id="rId25"/>
    <p:sldId id="773" r:id="rId26"/>
    <p:sldId id="747" r:id="rId27"/>
    <p:sldId id="776" r:id="rId28"/>
    <p:sldId id="745" r:id="rId29"/>
    <p:sldId id="774" r:id="rId30"/>
    <p:sldId id="746" r:id="rId31"/>
    <p:sldId id="775" r:id="rId32"/>
    <p:sldId id="500" r:id="rId3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E5"/>
    <a:srgbClr val="EF5952"/>
    <a:srgbClr val="116183"/>
    <a:srgbClr val="DD504A"/>
    <a:srgbClr val="CF4B44"/>
    <a:srgbClr val="72A628"/>
    <a:srgbClr val="1AB8E3"/>
    <a:srgbClr val="005070"/>
    <a:srgbClr val="86C9E0"/>
    <a:srgbClr val="7C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78" autoAdjust="0"/>
    <p:restoredTop sz="68244" autoAdjust="0"/>
  </p:normalViewPr>
  <p:slideViewPr>
    <p:cSldViewPr snapToGrid="0" snapToObjects="1">
      <p:cViewPr varScale="1">
        <p:scale>
          <a:sx n="59" d="100"/>
          <a:sy n="59" d="100"/>
        </p:scale>
        <p:origin x="88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12825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250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3309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1353403" y="129828"/>
            <a:ext cx="9485194" cy="165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sng" strike="noStrike" cap="none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SEMANA 3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6000" b="1" i="0" u="sng" strike="noStrike" cap="none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  <a:sym typeface="Roboto"/>
            </a:endParaRPr>
          </a:p>
          <a:p>
            <a:r>
              <a:rPr lang="es-ES" sz="4400" dirty="0">
                <a:latin typeface="Roboto"/>
              </a:rPr>
              <a:t>PNL EFECTIVA (PROGRAMACIÓN NEURO-LINGUÍSTICA) APLICADA A LA HIPNOTERAPIA INTEGRATIVA</a:t>
            </a:r>
          </a:p>
          <a:p>
            <a:endParaRPr lang="es-ES" sz="4400" dirty="0">
              <a:solidFill>
                <a:schemeClr val="tx1"/>
              </a:solidFill>
              <a:latin typeface="Roboto"/>
            </a:endParaRPr>
          </a:p>
          <a:p>
            <a:endParaRPr lang="es-ES" sz="1800" dirty="0">
              <a:solidFill>
                <a:schemeClr val="tx1"/>
              </a:solidFill>
              <a:latin typeface="Roboto"/>
            </a:endParaRPr>
          </a:p>
          <a:p>
            <a:pPr algn="ctr"/>
            <a:r>
              <a:rPr lang="es-ES" sz="1800" dirty="0">
                <a:solidFill>
                  <a:schemeClr val="tx1"/>
                </a:solidFill>
                <a:latin typeface="Roboto"/>
              </a:rPr>
              <a:t>CONFIDENCIAL Y EXCLUSIVO PARA MIEMBROS DEL DIPLOMA PROFESIONAL DE HIPNOSIS E HIPNOTERAPIA INTEGRATIVA</a:t>
            </a:r>
          </a:p>
          <a:p>
            <a:pPr algn="ctr"/>
            <a:endParaRPr lang="es-ES" sz="4000" dirty="0">
              <a:solidFill>
                <a:schemeClr val="tx1"/>
              </a:solidFill>
              <a:latin typeface="Roboto"/>
            </a:endParaRPr>
          </a:p>
          <a:p>
            <a:pPr algn="ctr"/>
            <a:endParaRPr lang="es-ES" sz="4000" dirty="0">
              <a:solidFill>
                <a:schemeClr val="tx1"/>
              </a:solidFill>
              <a:latin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2D4EF-0A6F-4890-95D9-6E70E2E88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D624-88E0-42F8-95AB-FCFADF00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Submodalidades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Ejemplos</a:t>
            </a:r>
            <a:r>
              <a:rPr lang="en-IE" sz="5400" dirty="0">
                <a:latin typeface="Roboto"/>
              </a:rPr>
              <a:t>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72508-846B-445A-BC7E-ABBEB8B39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83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A5ECF-EDB6-433B-8402-E23788304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581" y="2672851"/>
            <a:ext cx="10515600" cy="2852737"/>
          </a:xfrm>
        </p:spPr>
        <p:txBody>
          <a:bodyPr/>
          <a:lstStyle/>
          <a:p>
            <a:r>
              <a:rPr lang="en-IE" sz="4000" dirty="0" err="1">
                <a:solidFill>
                  <a:schemeClr val="bg1"/>
                </a:solidFill>
                <a:highlight>
                  <a:srgbClr val="000000"/>
                </a:highlight>
                <a:latin typeface="Roboto"/>
              </a:rPr>
              <a:t>Anclajes</a:t>
            </a:r>
            <a:endParaRPr lang="en-IE" sz="4000" dirty="0">
              <a:solidFill>
                <a:schemeClr val="bg1"/>
              </a:solidFill>
              <a:highlight>
                <a:srgbClr val="000000"/>
              </a:highlight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62791-1BE5-43CF-8811-EE8F9439F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1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A5ECF-EDB6-433B-8402-E23788304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03" y="3865109"/>
            <a:ext cx="10515600" cy="2852737"/>
          </a:xfrm>
        </p:spPr>
        <p:txBody>
          <a:bodyPr/>
          <a:lstStyle/>
          <a:p>
            <a:r>
              <a:rPr lang="en-IE" sz="4400" dirty="0" err="1">
                <a:latin typeface="Roboto"/>
              </a:rPr>
              <a:t>Anclajes</a:t>
            </a:r>
            <a:r>
              <a:rPr lang="en-IE" sz="4400" dirty="0">
                <a:latin typeface="Roboto"/>
              </a:rPr>
              <a:t>: </a:t>
            </a:r>
            <a:r>
              <a:rPr lang="en-IE" sz="4400" dirty="0" err="1">
                <a:latin typeface="Roboto"/>
              </a:rPr>
              <a:t>Proceso</a:t>
            </a:r>
            <a:r>
              <a:rPr lang="en-IE" sz="4400" dirty="0">
                <a:latin typeface="Roboto"/>
              </a:rPr>
              <a:t> por el que un </a:t>
            </a:r>
            <a:r>
              <a:rPr lang="en-IE" sz="4400" dirty="0" err="1">
                <a:latin typeface="Roboto"/>
              </a:rPr>
              <a:t>estímulo</a:t>
            </a:r>
            <a:r>
              <a:rPr lang="en-IE" sz="4400" dirty="0">
                <a:latin typeface="Roboto"/>
              </a:rPr>
              <a:t> (</a:t>
            </a:r>
            <a:r>
              <a:rPr lang="en-IE" sz="4400" dirty="0" err="1">
                <a:latin typeface="Roboto"/>
              </a:rPr>
              <a:t>interno</a:t>
            </a:r>
            <a:r>
              <a:rPr lang="en-IE" sz="4400" dirty="0">
                <a:latin typeface="Roboto"/>
              </a:rPr>
              <a:t> o </a:t>
            </a:r>
            <a:r>
              <a:rPr lang="en-IE" sz="4400" dirty="0" err="1">
                <a:latin typeface="Roboto"/>
              </a:rPr>
              <a:t>externo</a:t>
            </a:r>
            <a:r>
              <a:rPr lang="en-IE" sz="4400" dirty="0">
                <a:latin typeface="Roboto"/>
              </a:rPr>
              <a:t>) </a:t>
            </a:r>
            <a:r>
              <a:rPr lang="en-IE" sz="4400" dirty="0" err="1">
                <a:latin typeface="Roboto"/>
              </a:rPr>
              <a:t>activa</a:t>
            </a:r>
            <a:r>
              <a:rPr lang="en-IE" sz="4400" dirty="0">
                <a:latin typeface="Roboto"/>
              </a:rPr>
              <a:t> una </a:t>
            </a:r>
            <a:r>
              <a:rPr lang="en-IE" sz="4400" dirty="0" err="1">
                <a:latin typeface="Roboto"/>
              </a:rPr>
              <a:t>respuesta</a:t>
            </a:r>
            <a:r>
              <a:rPr lang="en-IE" sz="4400" dirty="0">
                <a:latin typeface="Roboto"/>
              </a:rPr>
              <a:t> (Pavlov)</a:t>
            </a:r>
            <a:br>
              <a:rPr lang="en-IE" sz="4400" dirty="0">
                <a:latin typeface="Roboto"/>
              </a:rPr>
            </a:b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- “</a:t>
            </a:r>
            <a:r>
              <a:rPr lang="en-IE" sz="4400" dirty="0" err="1">
                <a:latin typeface="Roboto"/>
              </a:rPr>
              <a:t>Cuando</a:t>
            </a:r>
            <a:r>
              <a:rPr lang="en-IE" sz="4400" dirty="0">
                <a:latin typeface="Roboto"/>
              </a:rPr>
              <a:t> X </a:t>
            </a:r>
            <a:r>
              <a:rPr lang="en-IE" sz="4400" dirty="0" err="1">
                <a:latin typeface="Roboto"/>
              </a:rPr>
              <a:t>ocurre</a:t>
            </a:r>
            <a:r>
              <a:rPr lang="en-IE" sz="4400" dirty="0">
                <a:latin typeface="Roboto"/>
              </a:rPr>
              <a:t>, me </a:t>
            </a:r>
            <a:r>
              <a:rPr lang="en-IE" sz="4400" dirty="0" err="1">
                <a:latin typeface="Roboto"/>
              </a:rPr>
              <a:t>siento</a:t>
            </a:r>
            <a:r>
              <a:rPr lang="en-IE" sz="4400" dirty="0">
                <a:latin typeface="Roboto"/>
              </a:rPr>
              <a:t> Y “</a:t>
            </a:r>
            <a:br>
              <a:rPr lang="en-IE" sz="4400" dirty="0">
                <a:latin typeface="Roboto"/>
              </a:rPr>
            </a:br>
            <a:r>
              <a:rPr lang="en-IE" sz="4400" dirty="0" err="1">
                <a:latin typeface="Roboto"/>
              </a:rPr>
              <a:t>Ej</a:t>
            </a:r>
            <a:r>
              <a:rPr lang="en-IE" sz="4400" dirty="0">
                <a:latin typeface="Roboto"/>
              </a:rPr>
              <a:t>.: “</a:t>
            </a:r>
            <a:r>
              <a:rPr lang="en-IE" sz="4400" dirty="0" err="1">
                <a:latin typeface="Roboto"/>
              </a:rPr>
              <a:t>Cuando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veo</a:t>
            </a:r>
            <a:r>
              <a:rPr lang="en-IE" sz="4400" dirty="0">
                <a:latin typeface="Roboto"/>
              </a:rPr>
              <a:t> a mi </a:t>
            </a:r>
            <a:r>
              <a:rPr lang="en-IE" sz="4400" dirty="0" err="1">
                <a:latin typeface="Roboto"/>
              </a:rPr>
              <a:t>perro</a:t>
            </a:r>
            <a:r>
              <a:rPr lang="en-IE" sz="4400" dirty="0">
                <a:latin typeface="Roboto"/>
              </a:rPr>
              <a:t>, me </a:t>
            </a:r>
            <a:r>
              <a:rPr lang="en-IE" sz="4400" dirty="0" err="1">
                <a:latin typeface="Roboto"/>
              </a:rPr>
              <a:t>siento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tranquilo</a:t>
            </a:r>
            <a:r>
              <a:rPr lang="en-IE" sz="4400" dirty="0">
                <a:latin typeface="Roboto"/>
              </a:rPr>
              <a:t>”</a:t>
            </a:r>
            <a:br>
              <a:rPr lang="en-IE" sz="4400" dirty="0">
                <a:latin typeface="Roboto"/>
              </a:rPr>
            </a:b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- “</a:t>
            </a:r>
            <a:r>
              <a:rPr lang="en-IE" sz="4400" dirty="0" err="1">
                <a:latin typeface="Roboto"/>
              </a:rPr>
              <a:t>Cuando</a:t>
            </a:r>
            <a:r>
              <a:rPr lang="en-IE" sz="4400" dirty="0">
                <a:latin typeface="Roboto"/>
              </a:rPr>
              <a:t> X </a:t>
            </a:r>
            <a:r>
              <a:rPr lang="en-IE" sz="4400" dirty="0" err="1">
                <a:latin typeface="Roboto"/>
              </a:rPr>
              <a:t>ocurre</a:t>
            </a:r>
            <a:r>
              <a:rPr lang="en-IE" sz="4400" dirty="0">
                <a:latin typeface="Roboto"/>
              </a:rPr>
              <a:t>, la persona </a:t>
            </a:r>
            <a:r>
              <a:rPr lang="en-IE" sz="4400" dirty="0" err="1">
                <a:latin typeface="Roboto"/>
              </a:rPr>
              <a:t>hace</a:t>
            </a:r>
            <a:r>
              <a:rPr lang="en-IE" sz="4400" dirty="0">
                <a:latin typeface="Roboto"/>
              </a:rPr>
              <a:t>/</a:t>
            </a:r>
            <a:r>
              <a:rPr lang="en-IE" sz="4400" dirty="0" err="1">
                <a:latin typeface="Roboto"/>
              </a:rPr>
              <a:t>siente</a:t>
            </a:r>
            <a:r>
              <a:rPr lang="en-IE" sz="4400" dirty="0">
                <a:latin typeface="Roboto"/>
              </a:rPr>
              <a:t> Y”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79454-9888-41C0-AF9B-4262F4273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81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3CC75-DAC3-48BC-BCC1-0B5C67FC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800" dirty="0" err="1">
                <a:latin typeface="Roboto"/>
              </a:rPr>
              <a:t>Encadenamiento</a:t>
            </a:r>
            <a:r>
              <a:rPr lang="en-IE" sz="4800" dirty="0">
                <a:latin typeface="Roboto"/>
              </a:rPr>
              <a:t> de </a:t>
            </a:r>
            <a:r>
              <a:rPr lang="en-IE" sz="4800" dirty="0" err="1">
                <a:latin typeface="Roboto"/>
              </a:rPr>
              <a:t>Anclajes</a:t>
            </a:r>
            <a:r>
              <a:rPr lang="en-IE" sz="4800" dirty="0">
                <a:latin typeface="Roboto"/>
              </a:rPr>
              <a:t>: </a:t>
            </a:r>
            <a:r>
              <a:rPr lang="en-IE" sz="4800" dirty="0" err="1">
                <a:latin typeface="Roboto"/>
              </a:rPr>
              <a:t>Crear</a:t>
            </a:r>
            <a:r>
              <a:rPr lang="en-IE" sz="4800" dirty="0">
                <a:latin typeface="Roboto"/>
              </a:rPr>
              <a:t> un </a:t>
            </a:r>
            <a:r>
              <a:rPr lang="en-IE" sz="4800" dirty="0" err="1">
                <a:latin typeface="Roboto"/>
              </a:rPr>
              <a:t>anclaje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positivo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más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potente</a:t>
            </a:r>
            <a:r>
              <a:rPr lang="en-IE" sz="4800" dirty="0">
                <a:latin typeface="Roboto"/>
              </a:rPr>
              <a:t> a </a:t>
            </a:r>
            <a:r>
              <a:rPr lang="en-IE" sz="4800" dirty="0" err="1">
                <a:latin typeface="Roboto"/>
              </a:rPr>
              <a:t>través</a:t>
            </a:r>
            <a:r>
              <a:rPr lang="en-IE" sz="4800" dirty="0">
                <a:latin typeface="Roboto"/>
              </a:rPr>
              <a:t> de </a:t>
            </a:r>
            <a:r>
              <a:rPr lang="en-IE" sz="4800" dirty="0" err="1">
                <a:latin typeface="Roboto"/>
              </a:rPr>
              <a:t>fortalecer</a:t>
            </a:r>
            <a:r>
              <a:rPr lang="en-IE" sz="4800" dirty="0">
                <a:latin typeface="Roboto"/>
              </a:rPr>
              <a:t> las </a:t>
            </a:r>
            <a:r>
              <a:rPr lang="en-IE" sz="4800" dirty="0" err="1">
                <a:latin typeface="Roboto"/>
              </a:rPr>
              <a:t>emociones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positivas</a:t>
            </a:r>
            <a:endParaRPr lang="en-IE" sz="48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DCBE1C-DB8F-4971-ACA9-C2A0139F3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93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A5ECF-EDB6-433B-8402-E23788304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Colapsar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anclajes</a:t>
            </a:r>
            <a:r>
              <a:rPr lang="en-IE" sz="5400" dirty="0">
                <a:latin typeface="Roboto"/>
              </a:rPr>
              <a:t> </a:t>
            </a: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(</a:t>
            </a:r>
            <a:r>
              <a:rPr lang="en-IE" sz="5400" dirty="0" err="1">
                <a:latin typeface="Roboto"/>
              </a:rPr>
              <a:t>cortocircuito</a:t>
            </a:r>
            <a:r>
              <a:rPr lang="en-IE" sz="5400" dirty="0">
                <a:latin typeface="Roboto"/>
              </a:rPr>
              <a:t> neuronal)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73E171-6502-444E-8ECD-FC4383DBF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00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A5ECF-EDB6-433B-8402-E23788304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963773"/>
            <a:ext cx="10515600" cy="2852737"/>
          </a:xfrm>
        </p:spPr>
        <p:txBody>
          <a:bodyPr/>
          <a:lstStyle/>
          <a:p>
            <a:r>
              <a:rPr lang="en-IE" sz="2800" dirty="0" err="1">
                <a:latin typeface="Roboto"/>
              </a:rPr>
              <a:t>Pasos</a:t>
            </a:r>
            <a:r>
              <a:rPr lang="en-IE" sz="2800" dirty="0">
                <a:latin typeface="Roboto"/>
              </a:rPr>
              <a:t>: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1- Acceder al </a:t>
            </a:r>
            <a:r>
              <a:rPr lang="en-IE" sz="2800" dirty="0" err="1">
                <a:latin typeface="Roboto"/>
              </a:rPr>
              <a:t>estado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deseado</a:t>
            </a:r>
            <a:r>
              <a:rPr lang="en-IE" sz="2800" dirty="0">
                <a:latin typeface="Roboto"/>
              </a:rPr>
              <a:t> (</a:t>
            </a:r>
            <a:r>
              <a:rPr lang="en-IE" sz="2800" dirty="0" err="1">
                <a:latin typeface="Roboto"/>
              </a:rPr>
              <a:t>anclar</a:t>
            </a:r>
            <a:r>
              <a:rPr lang="en-IE" sz="2800" dirty="0">
                <a:latin typeface="Roboto"/>
              </a:rPr>
              <a:t> +)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2- </a:t>
            </a:r>
            <a:r>
              <a:rPr lang="en-IE" sz="2800" dirty="0" err="1">
                <a:latin typeface="Roboto"/>
              </a:rPr>
              <a:t>Interrumpir</a:t>
            </a:r>
            <a:r>
              <a:rPr lang="en-IE" sz="2800" dirty="0">
                <a:latin typeface="Roboto"/>
              </a:rPr>
              <a:t> el </a:t>
            </a:r>
            <a:r>
              <a:rPr lang="en-IE" sz="2800" dirty="0" err="1">
                <a:latin typeface="Roboto"/>
              </a:rPr>
              <a:t>estado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3- </a:t>
            </a:r>
            <a:r>
              <a:rPr lang="en-IE" sz="2800" dirty="0" err="1">
                <a:latin typeface="Roboto"/>
              </a:rPr>
              <a:t>Pensar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en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aquél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estado</a:t>
            </a:r>
            <a:r>
              <a:rPr lang="en-IE" sz="2800" dirty="0">
                <a:latin typeface="Roboto"/>
              </a:rPr>
              <a:t>/</a:t>
            </a:r>
            <a:r>
              <a:rPr lang="en-IE" sz="2800" dirty="0" err="1">
                <a:latin typeface="Roboto"/>
              </a:rPr>
              <a:t>situación</a:t>
            </a:r>
            <a:r>
              <a:rPr lang="en-IE" sz="2800" dirty="0">
                <a:latin typeface="Roboto"/>
              </a:rPr>
              <a:t> que se </a:t>
            </a:r>
            <a:r>
              <a:rPr lang="en-IE" sz="2800" dirty="0" err="1">
                <a:latin typeface="Roboto"/>
              </a:rPr>
              <a:t>desea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cambiar</a:t>
            </a:r>
            <a:r>
              <a:rPr lang="en-IE" sz="2800" dirty="0">
                <a:latin typeface="Roboto"/>
              </a:rPr>
              <a:t> (</a:t>
            </a:r>
            <a:r>
              <a:rPr lang="en-IE" sz="2800" dirty="0" err="1">
                <a:latin typeface="Roboto"/>
              </a:rPr>
              <a:t>anclar</a:t>
            </a:r>
            <a:r>
              <a:rPr lang="en-IE" sz="2800" dirty="0">
                <a:latin typeface="Roboto"/>
              </a:rPr>
              <a:t> -)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4- </a:t>
            </a:r>
            <a:r>
              <a:rPr lang="en-IE" sz="2800" dirty="0" err="1">
                <a:latin typeface="Roboto"/>
              </a:rPr>
              <a:t>Interrumpir</a:t>
            </a:r>
            <a:r>
              <a:rPr lang="en-IE" sz="2800" dirty="0">
                <a:latin typeface="Roboto"/>
              </a:rPr>
              <a:t> el </a:t>
            </a:r>
            <a:r>
              <a:rPr lang="en-IE" sz="2800" dirty="0" err="1">
                <a:latin typeface="Roboto"/>
              </a:rPr>
              <a:t>estado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5- </a:t>
            </a:r>
            <a:r>
              <a:rPr lang="en-IE" sz="2800" dirty="0" err="1">
                <a:latin typeface="Roboto"/>
              </a:rPr>
              <a:t>Comprobar</a:t>
            </a:r>
            <a:r>
              <a:rPr lang="en-IE" sz="2800" dirty="0">
                <a:latin typeface="Roboto"/>
              </a:rPr>
              <a:t> los dos </a:t>
            </a:r>
            <a:r>
              <a:rPr lang="en-IE" sz="2800" dirty="0" err="1">
                <a:latin typeface="Roboto"/>
              </a:rPr>
              <a:t>anclajes</a:t>
            </a:r>
            <a:r>
              <a:rPr lang="en-IE" sz="2800" dirty="0">
                <a:latin typeface="Roboto"/>
              </a:rPr>
              <a:t> (con </a:t>
            </a:r>
            <a:r>
              <a:rPr lang="en-IE" sz="2800" dirty="0" err="1">
                <a:latin typeface="Roboto"/>
              </a:rPr>
              <a:t>interrupción</a:t>
            </a:r>
            <a:r>
              <a:rPr lang="en-IE" sz="2800" dirty="0">
                <a:latin typeface="Roboto"/>
              </a:rPr>
              <a:t> entre </a:t>
            </a:r>
            <a:r>
              <a:rPr lang="en-IE" sz="2800" dirty="0" err="1">
                <a:latin typeface="Roboto"/>
              </a:rPr>
              <a:t>cada</a:t>
            </a:r>
            <a:r>
              <a:rPr lang="en-IE" sz="2800" dirty="0">
                <a:latin typeface="Roboto"/>
              </a:rPr>
              <a:t> uno)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6- </a:t>
            </a:r>
            <a:r>
              <a:rPr lang="en-IE" sz="2800" dirty="0" err="1">
                <a:latin typeface="Roboto"/>
              </a:rPr>
              <a:t>Integrar</a:t>
            </a:r>
            <a:r>
              <a:rPr lang="en-IE" sz="2800" dirty="0">
                <a:latin typeface="Roboto"/>
              </a:rPr>
              <a:t>/</a:t>
            </a:r>
            <a:r>
              <a:rPr lang="en-IE" sz="2800" dirty="0" err="1">
                <a:latin typeface="Roboto"/>
              </a:rPr>
              <a:t>Colapsar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anclajes</a:t>
            </a:r>
            <a:r>
              <a:rPr lang="en-IE" sz="2800" dirty="0">
                <a:latin typeface="Roboto"/>
              </a:rPr>
              <a:t> (</a:t>
            </a:r>
            <a:r>
              <a:rPr lang="en-IE" sz="2800" dirty="0" err="1">
                <a:latin typeface="Roboto"/>
              </a:rPr>
              <a:t>Activar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anclaje</a:t>
            </a:r>
            <a:r>
              <a:rPr lang="en-IE" sz="2800" dirty="0">
                <a:latin typeface="Roboto"/>
              </a:rPr>
              <a:t> – e </a:t>
            </a:r>
            <a:r>
              <a:rPr lang="en-IE" sz="2800" dirty="0" err="1">
                <a:latin typeface="Roboto"/>
              </a:rPr>
              <a:t>inmediatamente</a:t>
            </a:r>
            <a:r>
              <a:rPr lang="en-IE" sz="2800" dirty="0">
                <a:latin typeface="Roboto"/>
              </a:rPr>
              <a:t> el </a:t>
            </a:r>
            <a:r>
              <a:rPr lang="en-IE" sz="2800" dirty="0" err="1">
                <a:latin typeface="Roboto"/>
              </a:rPr>
              <a:t>anclaje</a:t>
            </a:r>
            <a:r>
              <a:rPr lang="en-IE" sz="2800" dirty="0">
                <a:latin typeface="Roboto"/>
              </a:rPr>
              <a:t> +) Nota que </a:t>
            </a:r>
            <a:r>
              <a:rPr lang="en-IE" sz="2800" dirty="0" err="1">
                <a:latin typeface="Roboto"/>
              </a:rPr>
              <a:t>sucede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cuando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llevas</a:t>
            </a:r>
            <a:r>
              <a:rPr lang="en-IE" sz="2800" dirty="0">
                <a:latin typeface="Roboto"/>
              </a:rPr>
              <a:t> el </a:t>
            </a:r>
            <a:r>
              <a:rPr lang="en-IE" sz="2800" dirty="0" err="1">
                <a:latin typeface="Roboto"/>
              </a:rPr>
              <a:t>recurso</a:t>
            </a:r>
            <a:r>
              <a:rPr lang="en-IE" sz="2800" dirty="0">
                <a:latin typeface="Roboto"/>
              </a:rPr>
              <a:t> + a la </a:t>
            </a:r>
            <a:r>
              <a:rPr lang="en-IE" sz="2800" dirty="0" err="1">
                <a:latin typeface="Roboto"/>
              </a:rPr>
              <a:t>situación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deseada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7- Romper el </a:t>
            </a:r>
            <a:r>
              <a:rPr lang="en-IE" sz="2800" dirty="0" err="1">
                <a:latin typeface="Roboto"/>
              </a:rPr>
              <a:t>estado</a:t>
            </a:r>
            <a:r>
              <a:rPr lang="en-IE" sz="2800" dirty="0">
                <a:latin typeface="Roboto"/>
              </a:rPr>
              <a:t> y </a:t>
            </a:r>
            <a:r>
              <a:rPr lang="en-IE" sz="2800" dirty="0" err="1">
                <a:latin typeface="Roboto"/>
              </a:rPr>
              <a:t>comprobar</a:t>
            </a:r>
            <a:r>
              <a:rPr lang="en-IE" sz="2800" dirty="0">
                <a:latin typeface="Roboto"/>
              </a:rPr>
              <a:t> de nuevo que el </a:t>
            </a:r>
            <a:r>
              <a:rPr lang="en-IE" sz="2800" dirty="0" err="1">
                <a:latin typeface="Roboto"/>
              </a:rPr>
              <a:t>recurso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está</a:t>
            </a:r>
            <a:r>
              <a:rPr lang="en-IE" sz="2800" dirty="0">
                <a:latin typeface="Roboto"/>
              </a:rPr>
              <a:t> disponible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8 – </a:t>
            </a:r>
            <a:r>
              <a:rPr lang="en-IE" sz="2800" dirty="0" err="1">
                <a:latin typeface="Roboto"/>
              </a:rPr>
              <a:t>Imagina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esa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situación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en</a:t>
            </a:r>
            <a:r>
              <a:rPr lang="en-IE" sz="2800" dirty="0">
                <a:latin typeface="Roboto"/>
              </a:rPr>
              <a:t> el </a:t>
            </a:r>
            <a:r>
              <a:rPr lang="en-IE" sz="2800" dirty="0" err="1">
                <a:latin typeface="Roboto"/>
              </a:rPr>
              <a:t>futuro</a:t>
            </a:r>
            <a:r>
              <a:rPr lang="en-IE" sz="2800" dirty="0">
                <a:latin typeface="Roboto"/>
              </a:rPr>
              <a:t> con el </a:t>
            </a:r>
            <a:r>
              <a:rPr lang="en-IE" sz="2800" dirty="0" err="1">
                <a:latin typeface="Roboto"/>
              </a:rPr>
              <a:t>recurso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deseado</a:t>
            </a:r>
            <a:endParaRPr lang="en-IE" sz="28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F653CF-05D3-443B-8964-4130E4C0D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48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E1F08-B88F-49C6-BD01-237D8C16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71" y="3016024"/>
            <a:ext cx="10515600" cy="2852737"/>
          </a:xfrm>
        </p:spPr>
        <p:txBody>
          <a:bodyPr/>
          <a:lstStyle/>
          <a:p>
            <a:r>
              <a:rPr lang="en-IE" sz="5400" u="sng" dirty="0" err="1">
                <a:latin typeface="Roboto"/>
              </a:rPr>
              <a:t>Asociado</a:t>
            </a:r>
            <a:r>
              <a:rPr lang="en-IE" sz="5400" u="sng" dirty="0">
                <a:latin typeface="Roboto"/>
              </a:rPr>
              <a:t> </a:t>
            </a: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(a </a:t>
            </a:r>
            <a:r>
              <a:rPr lang="en-IE" sz="5400" dirty="0" err="1">
                <a:latin typeface="Roboto"/>
              </a:rPr>
              <a:t>través</a:t>
            </a:r>
            <a:r>
              <a:rPr lang="en-IE" sz="5400" dirty="0">
                <a:latin typeface="Roboto"/>
              </a:rPr>
              <a:t> de </a:t>
            </a:r>
            <a:r>
              <a:rPr lang="en-IE" sz="5400" dirty="0" err="1">
                <a:latin typeface="Roboto"/>
              </a:rPr>
              <a:t>tus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propios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ojos</a:t>
            </a:r>
            <a:r>
              <a:rPr lang="en-IE" sz="5400" dirty="0">
                <a:latin typeface="Roboto"/>
              </a:rPr>
              <a:t>)</a:t>
            </a:r>
            <a:br>
              <a:rPr lang="en-IE" sz="5400" dirty="0">
                <a:latin typeface="Roboto"/>
              </a:rPr>
            </a:b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vs. </a:t>
            </a:r>
            <a:br>
              <a:rPr lang="en-IE" sz="5400" dirty="0">
                <a:latin typeface="Roboto"/>
              </a:rPr>
            </a:br>
            <a:br>
              <a:rPr lang="en-IE" sz="5400" dirty="0">
                <a:latin typeface="Roboto"/>
              </a:rPr>
            </a:br>
            <a:r>
              <a:rPr lang="en-IE" sz="5400" u="sng" dirty="0" err="1">
                <a:latin typeface="Roboto"/>
              </a:rPr>
              <a:t>Disociado</a:t>
            </a:r>
            <a:r>
              <a:rPr lang="en-IE" sz="5400" dirty="0">
                <a:latin typeface="Roboto"/>
              </a:rPr>
              <a:t> </a:t>
            </a: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(</a:t>
            </a:r>
            <a:r>
              <a:rPr lang="en-IE" sz="5400" dirty="0" err="1">
                <a:latin typeface="Roboto"/>
              </a:rPr>
              <a:t>como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tercera</a:t>
            </a:r>
            <a:r>
              <a:rPr lang="en-IE" sz="5400" dirty="0">
                <a:latin typeface="Roboto"/>
              </a:rPr>
              <a:t> persona)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37B92A-18D3-4F25-BE9E-A33C21902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66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05D8-D385-4072-BCDE-FB875E54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La </a:t>
            </a:r>
            <a:r>
              <a:rPr lang="en-IE" sz="5400" dirty="0" err="1">
                <a:latin typeface="Roboto"/>
              </a:rPr>
              <a:t>Fórmula</a:t>
            </a:r>
            <a:r>
              <a:rPr lang="en-IE" sz="5400" dirty="0">
                <a:latin typeface="Roboto"/>
              </a:rPr>
              <a:t> Clave (Meta Pattern)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9B8695-B112-4EC2-80C7-3D15C8580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61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30FFE-D184-4FD2-8978-20C18A097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44" y="3759109"/>
            <a:ext cx="10515600" cy="2852737"/>
          </a:xfrm>
        </p:spPr>
        <p:txBody>
          <a:bodyPr/>
          <a:lstStyle/>
          <a:p>
            <a:r>
              <a:rPr lang="en-IE" sz="3600" dirty="0">
                <a:latin typeface="Roboto"/>
              </a:rPr>
              <a:t>La </a:t>
            </a:r>
            <a:r>
              <a:rPr lang="en-IE" sz="3600" dirty="0" err="1">
                <a:latin typeface="Roboto"/>
              </a:rPr>
              <a:t>Fórmula</a:t>
            </a:r>
            <a:r>
              <a:rPr lang="en-IE" sz="3600" dirty="0">
                <a:latin typeface="Roboto"/>
              </a:rPr>
              <a:t> Clave (Meta Pattern)</a:t>
            </a:r>
            <a:br>
              <a:rPr lang="en-IE" sz="3600" dirty="0">
                <a:latin typeface="Roboto"/>
              </a:rPr>
            </a:b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1- </a:t>
            </a:r>
            <a:r>
              <a:rPr lang="en-IE" sz="3600" dirty="0" err="1">
                <a:latin typeface="Roboto"/>
              </a:rPr>
              <a:t>Calibrar</a:t>
            </a:r>
            <a:r>
              <a:rPr lang="en-IE" sz="3600" dirty="0">
                <a:latin typeface="Roboto"/>
              </a:rPr>
              <a:t> la  </a:t>
            </a:r>
            <a:r>
              <a:rPr lang="en-IE" sz="3600" dirty="0" err="1">
                <a:latin typeface="Roboto"/>
              </a:rPr>
              <a:t>situación</a:t>
            </a:r>
            <a:r>
              <a:rPr lang="en-IE" sz="3600" dirty="0">
                <a:latin typeface="Roboto"/>
              </a:rPr>
              <a:t> a </a:t>
            </a:r>
            <a:r>
              <a:rPr lang="en-IE" sz="3600" dirty="0" err="1">
                <a:latin typeface="Roboto"/>
              </a:rPr>
              <a:t>cambiar</a:t>
            </a:r>
            <a:r>
              <a:rPr lang="en-IE" sz="3600" dirty="0">
                <a:latin typeface="Roboto"/>
              </a:rPr>
              <a:t> (Entre 0 y 10)</a:t>
            </a: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2- </a:t>
            </a:r>
            <a:r>
              <a:rPr lang="en-IE" sz="3600" dirty="0" err="1">
                <a:latin typeface="Roboto"/>
              </a:rPr>
              <a:t>Asociar</a:t>
            </a:r>
            <a:r>
              <a:rPr lang="en-IE" sz="3600" dirty="0">
                <a:latin typeface="Roboto"/>
              </a:rPr>
              <a:t> la persona al </a:t>
            </a:r>
            <a:r>
              <a:rPr lang="en-IE" sz="3600" dirty="0" err="1">
                <a:latin typeface="Roboto"/>
              </a:rPr>
              <a:t>momento</a:t>
            </a:r>
            <a:r>
              <a:rPr lang="en-IE" sz="3600" dirty="0">
                <a:latin typeface="Roboto"/>
              </a:rPr>
              <a:t>/</a:t>
            </a:r>
            <a:r>
              <a:rPr lang="en-IE" sz="3600" dirty="0" err="1">
                <a:latin typeface="Roboto"/>
              </a:rPr>
              <a:t>problema</a:t>
            </a:r>
            <a:r>
              <a:rPr lang="en-IE" sz="3600" dirty="0">
                <a:latin typeface="Roboto"/>
              </a:rPr>
              <a:t> (</a:t>
            </a:r>
            <a:r>
              <a:rPr lang="en-IE" sz="3600" dirty="0" err="1">
                <a:latin typeface="Roboto"/>
              </a:rPr>
              <a:t>Elicitar</a:t>
            </a:r>
            <a:r>
              <a:rPr lang="en-IE" sz="3600" dirty="0">
                <a:latin typeface="Roboto"/>
              </a:rPr>
              <a:t>/</a:t>
            </a:r>
            <a:r>
              <a:rPr lang="en-IE" sz="3600" dirty="0" err="1">
                <a:latin typeface="Roboto"/>
              </a:rPr>
              <a:t>Alertar</a:t>
            </a:r>
            <a:r>
              <a:rPr lang="en-IE" sz="3600" dirty="0">
                <a:latin typeface="Roboto"/>
              </a:rPr>
              <a:t>)</a:t>
            </a: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3- </a:t>
            </a:r>
            <a:r>
              <a:rPr lang="en-IE" sz="3600" dirty="0" err="1">
                <a:latin typeface="Roboto"/>
              </a:rPr>
              <a:t>Cambiar</a:t>
            </a:r>
            <a:r>
              <a:rPr lang="en-IE" sz="3600" dirty="0">
                <a:latin typeface="Roboto"/>
              </a:rPr>
              <a:t> el </a:t>
            </a:r>
            <a:r>
              <a:rPr lang="en-IE" sz="3600" dirty="0" err="1">
                <a:latin typeface="Roboto"/>
              </a:rPr>
              <a:t>estado</a:t>
            </a:r>
            <a:r>
              <a:rPr lang="en-IE" sz="3600" dirty="0">
                <a:latin typeface="Roboto"/>
              </a:rPr>
              <a:t> ( </a:t>
            </a:r>
            <a:r>
              <a:rPr lang="es-ES" sz="3600" dirty="0">
                <a:latin typeface="Roboto"/>
              </a:rPr>
              <a:t>¿</a:t>
            </a:r>
            <a:r>
              <a:rPr lang="en-IE" sz="3600" dirty="0" err="1">
                <a:latin typeface="Roboto"/>
              </a:rPr>
              <a:t>Cómo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te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gustartía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sentirte</a:t>
            </a:r>
            <a:r>
              <a:rPr lang="en-IE" sz="3600" dirty="0">
                <a:latin typeface="Roboto"/>
              </a:rPr>
              <a:t>?) (</a:t>
            </a:r>
            <a:r>
              <a:rPr lang="en-IE" sz="3600" dirty="0" err="1">
                <a:latin typeface="Roboto"/>
              </a:rPr>
              <a:t>Disociar</a:t>
            </a:r>
            <a:r>
              <a:rPr lang="en-IE" sz="3600" dirty="0">
                <a:latin typeface="Roboto"/>
              </a:rPr>
              <a:t> del </a:t>
            </a:r>
            <a:r>
              <a:rPr lang="en-IE" sz="3600" dirty="0" err="1">
                <a:latin typeface="Roboto"/>
              </a:rPr>
              <a:t>problema</a:t>
            </a:r>
            <a:r>
              <a:rPr lang="en-IE" sz="3600" dirty="0">
                <a:latin typeface="Roboto"/>
              </a:rPr>
              <a:t> o </a:t>
            </a:r>
            <a:r>
              <a:rPr lang="en-IE" sz="3600" dirty="0" err="1">
                <a:latin typeface="Roboto"/>
              </a:rPr>
              <a:t>cambiar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estado</a:t>
            </a:r>
            <a:r>
              <a:rPr lang="en-IE" sz="3600" dirty="0">
                <a:latin typeface="Roboto"/>
              </a:rPr>
              <a:t>)</a:t>
            </a: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4- </a:t>
            </a:r>
            <a:r>
              <a:rPr lang="en-IE" sz="3600" dirty="0" err="1">
                <a:latin typeface="Roboto"/>
              </a:rPr>
              <a:t>Asociarse</a:t>
            </a:r>
            <a:r>
              <a:rPr lang="en-IE" sz="3600" dirty="0">
                <a:latin typeface="Roboto"/>
              </a:rPr>
              <a:t> la persona a los </a:t>
            </a:r>
            <a:r>
              <a:rPr lang="en-IE" sz="3600" dirty="0" err="1">
                <a:latin typeface="Roboto"/>
              </a:rPr>
              <a:t>recursos</a:t>
            </a:r>
            <a:r>
              <a:rPr lang="en-IE" sz="3600" dirty="0">
                <a:latin typeface="Roboto"/>
              </a:rPr>
              <a:t> que </a:t>
            </a:r>
            <a:r>
              <a:rPr lang="en-IE" sz="3600" dirty="0" err="1">
                <a:latin typeface="Roboto"/>
              </a:rPr>
              <a:t>necesita</a:t>
            </a:r>
            <a:r>
              <a:rPr lang="en-IE" sz="3600" dirty="0">
                <a:latin typeface="Roboto"/>
              </a:rPr>
              <a:t> (</a:t>
            </a:r>
            <a:r>
              <a:rPr lang="en-IE" sz="3600" dirty="0" err="1">
                <a:latin typeface="Roboto"/>
              </a:rPr>
              <a:t>buscar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recursos</a:t>
            </a:r>
            <a:r>
              <a:rPr lang="en-IE" sz="3600" dirty="0">
                <a:latin typeface="Roboto"/>
              </a:rPr>
              <a:t>)</a:t>
            </a: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5- </a:t>
            </a:r>
            <a:r>
              <a:rPr lang="en-IE" sz="3600" dirty="0" err="1">
                <a:latin typeface="Roboto"/>
              </a:rPr>
              <a:t>Asociar</a:t>
            </a:r>
            <a:r>
              <a:rPr lang="en-IE" sz="3600" dirty="0">
                <a:latin typeface="Roboto"/>
              </a:rPr>
              <a:t> los </a:t>
            </a:r>
            <a:r>
              <a:rPr lang="en-IE" sz="3600" dirty="0" err="1">
                <a:latin typeface="Roboto"/>
              </a:rPr>
              <a:t>recursos</a:t>
            </a:r>
            <a:r>
              <a:rPr lang="en-IE" sz="3600" dirty="0">
                <a:latin typeface="Roboto"/>
              </a:rPr>
              <a:t> que </a:t>
            </a:r>
            <a:r>
              <a:rPr lang="en-IE" sz="3600" dirty="0" err="1">
                <a:latin typeface="Roboto"/>
              </a:rPr>
              <a:t>necesita</a:t>
            </a:r>
            <a:r>
              <a:rPr lang="en-IE" sz="3600" dirty="0">
                <a:latin typeface="Roboto"/>
              </a:rPr>
              <a:t> al </a:t>
            </a:r>
            <a:r>
              <a:rPr lang="en-IE" sz="3600" dirty="0" err="1">
                <a:latin typeface="Roboto"/>
              </a:rPr>
              <a:t>momento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problema</a:t>
            </a:r>
            <a:r>
              <a:rPr lang="en-IE" sz="3600" dirty="0">
                <a:latin typeface="Roboto"/>
              </a:rPr>
              <a:t> o </a:t>
            </a:r>
            <a:r>
              <a:rPr lang="en-IE" sz="3600" dirty="0" err="1">
                <a:latin typeface="Roboto"/>
              </a:rPr>
              <a:t>donde</a:t>
            </a:r>
            <a:r>
              <a:rPr lang="en-IE" sz="3600" dirty="0">
                <a:latin typeface="Roboto"/>
              </a:rPr>
              <a:t> los </a:t>
            </a:r>
            <a:r>
              <a:rPr lang="en-IE" sz="3600" dirty="0" err="1">
                <a:latin typeface="Roboto"/>
              </a:rPr>
              <a:t>necesita</a:t>
            </a: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6- </a:t>
            </a:r>
            <a:r>
              <a:rPr lang="en-IE" sz="3600" dirty="0" err="1">
                <a:latin typeface="Roboto"/>
              </a:rPr>
              <a:t>Asociar</a:t>
            </a:r>
            <a:r>
              <a:rPr lang="en-IE" sz="3600" dirty="0">
                <a:latin typeface="Roboto"/>
              </a:rPr>
              <a:t> los </a:t>
            </a:r>
            <a:r>
              <a:rPr lang="en-IE" sz="3600" dirty="0" err="1">
                <a:latin typeface="Roboto"/>
              </a:rPr>
              <a:t>recursos</a:t>
            </a:r>
            <a:r>
              <a:rPr lang="en-IE" sz="3600" dirty="0">
                <a:latin typeface="Roboto"/>
              </a:rPr>
              <a:t> al </a:t>
            </a:r>
            <a:r>
              <a:rPr lang="en-IE" sz="3600" dirty="0" err="1">
                <a:latin typeface="Roboto"/>
              </a:rPr>
              <a:t>futuro</a:t>
            </a:r>
            <a:endParaRPr lang="en-IE" sz="36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66AD76-6E13-41B8-99A9-34FB2F881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13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800" dirty="0" err="1">
                <a:latin typeface="Roboto"/>
              </a:rPr>
              <a:t>Comunicación</a:t>
            </a:r>
            <a:r>
              <a:rPr lang="en-IE" sz="4800" dirty="0">
                <a:latin typeface="Roboto"/>
              </a:rPr>
              <a:t> entre </a:t>
            </a:r>
            <a:r>
              <a:rPr lang="en-IE" sz="4800" dirty="0" err="1">
                <a:latin typeface="Roboto"/>
              </a:rPr>
              <a:t>partes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subconscientes</a:t>
            </a:r>
            <a:r>
              <a:rPr lang="en-IE" sz="4800" dirty="0">
                <a:latin typeface="Roboto"/>
              </a:rPr>
              <a:t> (</a:t>
            </a:r>
            <a:r>
              <a:rPr lang="en-IE" sz="4800" dirty="0" err="1">
                <a:latin typeface="Roboto"/>
              </a:rPr>
              <a:t>intención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positiva</a:t>
            </a:r>
            <a:r>
              <a:rPr lang="en-IE" sz="4800" dirty="0">
                <a:latin typeface="Roboto"/>
              </a:rPr>
              <a:t>) (con o sin </a:t>
            </a:r>
            <a:r>
              <a:rPr lang="en-IE" sz="4800" dirty="0" err="1">
                <a:latin typeface="Roboto"/>
              </a:rPr>
              <a:t>contenido</a:t>
            </a:r>
            <a:r>
              <a:rPr lang="en-IE" sz="4800" dirty="0">
                <a:latin typeface="Roboto"/>
              </a:rPr>
              <a:t>) </a:t>
            </a:r>
            <a:br>
              <a:rPr lang="en-IE" sz="4800" dirty="0">
                <a:latin typeface="Roboto"/>
              </a:rPr>
            </a:br>
            <a:br>
              <a:rPr lang="en-IE" sz="4800" dirty="0">
                <a:latin typeface="Roboto"/>
              </a:rPr>
            </a:br>
            <a:r>
              <a:rPr lang="en-IE" sz="4800" dirty="0">
                <a:latin typeface="Roboto"/>
              </a:rPr>
              <a:t>–</a:t>
            </a:r>
            <a:r>
              <a:rPr lang="en-IE" sz="4800" dirty="0" err="1">
                <a:latin typeface="Roboto"/>
              </a:rPr>
              <a:t>Reencuadre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en</a:t>
            </a:r>
            <a:r>
              <a:rPr lang="en-IE" sz="4800" dirty="0">
                <a:latin typeface="Roboto"/>
              </a:rPr>
              <a:t> 6 </a:t>
            </a:r>
            <a:r>
              <a:rPr lang="en-IE" sz="4800" dirty="0" err="1">
                <a:latin typeface="Roboto"/>
              </a:rPr>
              <a:t>Pasos</a:t>
            </a:r>
            <a:r>
              <a:rPr lang="en-IE" sz="4800" dirty="0">
                <a:latin typeface="Roboto"/>
              </a:rPr>
              <a:t> (PNL)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FCD842-DF1B-47C4-8021-1843A5179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40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6B51-4A50-442E-8449-F005C1240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La base de la PNL es: El </a:t>
            </a:r>
            <a:r>
              <a:rPr lang="en-IE" sz="5400" dirty="0" err="1">
                <a:latin typeface="Roboto"/>
              </a:rPr>
              <a:t>estudio</a:t>
            </a:r>
            <a:r>
              <a:rPr lang="en-IE" sz="5400" dirty="0">
                <a:latin typeface="Roboto"/>
              </a:rPr>
              <a:t> de la </a:t>
            </a:r>
            <a:r>
              <a:rPr lang="en-IE" sz="5400" dirty="0" err="1">
                <a:latin typeface="Roboto"/>
              </a:rPr>
              <a:t>estructura</a:t>
            </a:r>
            <a:r>
              <a:rPr lang="en-IE" sz="5400" dirty="0">
                <a:latin typeface="Roboto"/>
              </a:rPr>
              <a:t> de la </a:t>
            </a:r>
            <a:r>
              <a:rPr lang="en-IE" sz="5400" dirty="0" err="1">
                <a:latin typeface="Roboto"/>
              </a:rPr>
              <a:t>experiencia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subjetiva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F953C2-2C17-4086-BC2D-B8B0CE117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62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98012"/>
            <a:ext cx="10515600" cy="2852737"/>
          </a:xfrm>
        </p:spPr>
        <p:txBody>
          <a:bodyPr/>
          <a:lstStyle/>
          <a:p>
            <a:r>
              <a:rPr lang="en-IE" sz="2400" dirty="0">
                <a:latin typeface="Roboto"/>
              </a:rPr>
              <a:t>Pasos: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0- </a:t>
            </a:r>
            <a:r>
              <a:rPr lang="en-IE" sz="2400" dirty="0" err="1">
                <a:latin typeface="Roboto"/>
              </a:rPr>
              <a:t>Establecer</a:t>
            </a:r>
            <a:r>
              <a:rPr lang="en-IE" sz="2400" dirty="0">
                <a:latin typeface="Roboto"/>
              </a:rPr>
              <a:t> rapport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1- </a:t>
            </a:r>
            <a:r>
              <a:rPr lang="en-IE" sz="2400" dirty="0" err="1">
                <a:latin typeface="Roboto"/>
              </a:rPr>
              <a:t>Identifica</a:t>
            </a:r>
            <a:r>
              <a:rPr lang="en-IE" sz="2400" dirty="0">
                <a:latin typeface="Roboto"/>
              </a:rPr>
              <a:t> el </a:t>
            </a:r>
            <a:r>
              <a:rPr lang="en-IE" sz="2400" dirty="0" err="1">
                <a:latin typeface="Roboto"/>
              </a:rPr>
              <a:t>comportamiento</a:t>
            </a:r>
            <a:r>
              <a:rPr lang="en-IE" sz="2400" dirty="0">
                <a:latin typeface="Roboto"/>
              </a:rPr>
              <a:t> que </a:t>
            </a:r>
            <a:r>
              <a:rPr lang="en-IE" sz="2400" dirty="0" err="1">
                <a:latin typeface="Roboto"/>
              </a:rPr>
              <a:t>quiere</a:t>
            </a:r>
            <a:r>
              <a:rPr lang="en-IE" sz="2400" dirty="0">
                <a:latin typeface="Roboto"/>
              </a:rPr>
              <a:t> ser </a:t>
            </a:r>
            <a:r>
              <a:rPr lang="en-IE" sz="2400" dirty="0" err="1">
                <a:latin typeface="Roboto"/>
              </a:rPr>
              <a:t>cambiado</a:t>
            </a:r>
            <a:r>
              <a:rPr lang="en-IE" sz="2400" dirty="0">
                <a:latin typeface="Roboto"/>
              </a:rPr>
              <a:t> (“</a:t>
            </a:r>
            <a:r>
              <a:rPr lang="en-IE" sz="2400" dirty="0" err="1">
                <a:latin typeface="Roboto"/>
              </a:rPr>
              <a:t>Quiero</a:t>
            </a:r>
            <a:r>
              <a:rPr lang="en-IE" sz="2400" dirty="0">
                <a:latin typeface="Roboto"/>
              </a:rPr>
              <a:t> X, </a:t>
            </a:r>
            <a:r>
              <a:rPr lang="en-IE" sz="2400" dirty="0" err="1">
                <a:latin typeface="Roboto"/>
              </a:rPr>
              <a:t>pero</a:t>
            </a:r>
            <a:r>
              <a:rPr lang="en-IE" sz="2400" dirty="0">
                <a:latin typeface="Roboto"/>
              </a:rPr>
              <a:t> algo me lo </a:t>
            </a:r>
            <a:r>
              <a:rPr lang="en-IE" sz="2400" dirty="0" err="1">
                <a:latin typeface="Roboto"/>
              </a:rPr>
              <a:t>impide</a:t>
            </a:r>
            <a:r>
              <a:rPr lang="en-IE" sz="2400" dirty="0">
                <a:latin typeface="Roboto"/>
              </a:rPr>
              <a:t>”)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2- </a:t>
            </a:r>
            <a:r>
              <a:rPr lang="en-IE" sz="2400" dirty="0" err="1">
                <a:latin typeface="Roboto"/>
              </a:rPr>
              <a:t>Establece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comunicación</a:t>
            </a:r>
            <a:r>
              <a:rPr lang="en-IE" sz="2400" dirty="0">
                <a:latin typeface="Roboto"/>
              </a:rPr>
              <a:t> con la </a:t>
            </a:r>
            <a:r>
              <a:rPr lang="en-IE" sz="2400" dirty="0" err="1">
                <a:latin typeface="Roboto"/>
              </a:rPr>
              <a:t>parte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responsable</a:t>
            </a:r>
            <a:r>
              <a:rPr lang="en-IE" sz="2400" dirty="0">
                <a:latin typeface="Roboto"/>
              </a:rPr>
              <a:t> del </a:t>
            </a:r>
            <a:r>
              <a:rPr lang="en-IE" sz="2400" dirty="0" err="1">
                <a:latin typeface="Roboto"/>
              </a:rPr>
              <a:t>comportamiento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3- </a:t>
            </a:r>
            <a:r>
              <a:rPr lang="en-IE" sz="2400" dirty="0" err="1">
                <a:latin typeface="Roboto"/>
              </a:rPr>
              <a:t>Separa</a:t>
            </a:r>
            <a:r>
              <a:rPr lang="en-IE" sz="2400" dirty="0">
                <a:latin typeface="Roboto"/>
              </a:rPr>
              <a:t> la </a:t>
            </a:r>
            <a:r>
              <a:rPr lang="en-IE" sz="2400" dirty="0" err="1">
                <a:latin typeface="Roboto"/>
              </a:rPr>
              <a:t>intención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positiva</a:t>
            </a:r>
            <a:r>
              <a:rPr lang="en-IE" sz="2400" dirty="0">
                <a:latin typeface="Roboto"/>
              </a:rPr>
              <a:t> del </a:t>
            </a:r>
            <a:r>
              <a:rPr lang="en-IE" sz="2400" dirty="0" err="1">
                <a:latin typeface="Roboto"/>
              </a:rPr>
              <a:t>comportamiento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4- </a:t>
            </a:r>
            <a:r>
              <a:rPr lang="en-IE" sz="2400" dirty="0" err="1">
                <a:latin typeface="Roboto"/>
              </a:rPr>
              <a:t>Pregunta</a:t>
            </a:r>
            <a:r>
              <a:rPr lang="en-IE" sz="2400" dirty="0">
                <a:latin typeface="Roboto"/>
              </a:rPr>
              <a:t> a la </a:t>
            </a:r>
            <a:r>
              <a:rPr lang="en-IE" sz="2400" dirty="0" err="1">
                <a:latin typeface="Roboto"/>
              </a:rPr>
              <a:t>parte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creativa</a:t>
            </a:r>
            <a:r>
              <a:rPr lang="en-IE" sz="2400" dirty="0">
                <a:latin typeface="Roboto"/>
              </a:rPr>
              <a:t>, </a:t>
            </a:r>
            <a:r>
              <a:rPr lang="en-IE" sz="2400" dirty="0" err="1">
                <a:latin typeface="Roboto"/>
              </a:rPr>
              <a:t>generar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nuevas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formas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alternativas</a:t>
            </a:r>
            <a:r>
              <a:rPr lang="en-IE" sz="2400" dirty="0">
                <a:latin typeface="Roboto"/>
              </a:rPr>
              <a:t> que </a:t>
            </a:r>
            <a:r>
              <a:rPr lang="en-IE" sz="2400" dirty="0" err="1">
                <a:latin typeface="Roboto"/>
              </a:rPr>
              <a:t>satisfagan</a:t>
            </a:r>
            <a:r>
              <a:rPr lang="en-IE" sz="2400" dirty="0">
                <a:latin typeface="Roboto"/>
              </a:rPr>
              <a:t> la </a:t>
            </a:r>
            <a:r>
              <a:rPr lang="en-IE" sz="2400" dirty="0" err="1">
                <a:latin typeface="Roboto"/>
              </a:rPr>
              <a:t>intención</a:t>
            </a:r>
            <a:r>
              <a:rPr lang="en-IE" sz="2400" dirty="0">
                <a:latin typeface="Roboto"/>
              </a:rPr>
              <a:t> positive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5- </a:t>
            </a:r>
            <a:r>
              <a:rPr lang="en-IE" sz="2400" dirty="0" err="1">
                <a:latin typeface="Roboto"/>
              </a:rPr>
              <a:t>Preguntar</a:t>
            </a:r>
            <a:r>
              <a:rPr lang="en-IE" sz="2400" dirty="0">
                <a:latin typeface="Roboto"/>
              </a:rPr>
              <a:t> a la </a:t>
            </a:r>
            <a:r>
              <a:rPr lang="en-IE" sz="2400" dirty="0" err="1">
                <a:latin typeface="Roboto"/>
              </a:rPr>
              <a:t>parte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responsable</a:t>
            </a:r>
            <a:r>
              <a:rPr lang="en-IE" sz="2400" dirty="0">
                <a:latin typeface="Roboto"/>
              </a:rPr>
              <a:t> de ese </a:t>
            </a:r>
            <a:r>
              <a:rPr lang="en-IE" sz="2400" dirty="0" err="1">
                <a:latin typeface="Roboto"/>
              </a:rPr>
              <a:t>comportamiento</a:t>
            </a:r>
            <a:r>
              <a:rPr lang="en-IE" sz="2400" dirty="0">
                <a:latin typeface="Roboto"/>
              </a:rPr>
              <a:t>, </a:t>
            </a:r>
            <a:r>
              <a:rPr lang="en-IE" sz="2400" dirty="0" err="1">
                <a:latin typeface="Roboto"/>
              </a:rPr>
              <a:t>si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está</a:t>
            </a:r>
            <a:r>
              <a:rPr lang="en-IE" sz="2400" dirty="0">
                <a:latin typeface="Roboto"/>
              </a:rPr>
              <a:t> de </a:t>
            </a:r>
            <a:r>
              <a:rPr lang="en-IE" sz="2400" dirty="0" err="1">
                <a:latin typeface="Roboto"/>
              </a:rPr>
              <a:t>acuerdo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en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utilizar</a:t>
            </a:r>
            <a:r>
              <a:rPr lang="en-IE" sz="2400" dirty="0">
                <a:latin typeface="Roboto"/>
              </a:rPr>
              <a:t> las </a:t>
            </a:r>
            <a:r>
              <a:rPr lang="en-IE" sz="2400" dirty="0" err="1">
                <a:latin typeface="Roboto"/>
              </a:rPr>
              <a:t>nuevas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alternativas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6- </a:t>
            </a:r>
            <a:r>
              <a:rPr lang="en-IE" sz="2400" dirty="0" err="1">
                <a:latin typeface="Roboto"/>
              </a:rPr>
              <a:t>Preguntar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si</a:t>
            </a:r>
            <a:r>
              <a:rPr lang="en-IE" sz="2400" dirty="0">
                <a:latin typeface="Roboto"/>
              </a:rPr>
              <a:t> hay </a:t>
            </a:r>
            <a:r>
              <a:rPr lang="en-IE" sz="2400" dirty="0" err="1">
                <a:latin typeface="Roboto"/>
              </a:rPr>
              <a:t>alguna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parte</a:t>
            </a:r>
            <a:r>
              <a:rPr lang="en-IE" sz="2400" dirty="0">
                <a:latin typeface="Roboto"/>
              </a:rPr>
              <a:t> que </a:t>
            </a:r>
            <a:r>
              <a:rPr lang="en-IE" sz="2400" dirty="0" err="1">
                <a:latin typeface="Roboto"/>
              </a:rPr>
              <a:t>rechaza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este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acuerdo</a:t>
            </a:r>
            <a:r>
              <a:rPr lang="en-IE" sz="2400" dirty="0">
                <a:latin typeface="Roboto"/>
              </a:rPr>
              <a:t> 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7- </a:t>
            </a:r>
            <a:r>
              <a:rPr lang="en-IE" sz="2400" dirty="0" err="1">
                <a:latin typeface="Roboto"/>
              </a:rPr>
              <a:t>Integrar</a:t>
            </a:r>
            <a:r>
              <a:rPr lang="en-IE" sz="2400" dirty="0">
                <a:latin typeface="Roboto"/>
              </a:rPr>
              <a:t> el nuevo </a:t>
            </a:r>
            <a:r>
              <a:rPr lang="en-IE" sz="2400" dirty="0" err="1">
                <a:latin typeface="Roboto"/>
              </a:rPr>
              <a:t>acuerdo</a:t>
            </a:r>
            <a:r>
              <a:rPr lang="en-IE" sz="2400" dirty="0">
                <a:latin typeface="Roboto"/>
              </a:rPr>
              <a:t> entre </a:t>
            </a:r>
            <a:r>
              <a:rPr lang="en-IE" sz="2400" dirty="0" err="1">
                <a:latin typeface="Roboto"/>
              </a:rPr>
              <a:t>partes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8- Puente al </a:t>
            </a:r>
            <a:r>
              <a:rPr lang="en-IE" sz="2400" dirty="0" err="1">
                <a:latin typeface="Roboto"/>
              </a:rPr>
              <a:t>futuro</a:t>
            </a:r>
            <a:r>
              <a:rPr lang="en-IE" sz="2400" dirty="0">
                <a:latin typeface="Roboto"/>
              </a:rPr>
              <a:t> de las </a:t>
            </a:r>
            <a:r>
              <a:rPr lang="en-IE" sz="2400" dirty="0" err="1">
                <a:latin typeface="Roboto"/>
              </a:rPr>
              <a:t>nuevas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alternativas</a:t>
            </a:r>
            <a:endParaRPr lang="en-IE" sz="2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E9611-55C1-412F-A489-B1E183AF1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78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766" y="3906814"/>
            <a:ext cx="10515600" cy="2852737"/>
          </a:xfrm>
        </p:spPr>
        <p:txBody>
          <a:bodyPr/>
          <a:lstStyle/>
          <a:p>
            <a:r>
              <a:rPr lang="en-IE" sz="4000" dirty="0" err="1">
                <a:latin typeface="Roboto"/>
              </a:rPr>
              <a:t>Versión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resumida</a:t>
            </a:r>
            <a:r>
              <a:rPr lang="en-IE" sz="4000" dirty="0">
                <a:latin typeface="Roboto"/>
              </a:rPr>
              <a:t>: </a:t>
            </a:r>
            <a:r>
              <a:rPr lang="en-IE" sz="4000" dirty="0" err="1">
                <a:latin typeface="Roboto"/>
              </a:rPr>
              <a:t>Reencuadre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en</a:t>
            </a:r>
            <a:r>
              <a:rPr lang="en-IE" sz="4000" dirty="0">
                <a:latin typeface="Roboto"/>
              </a:rPr>
              <a:t> 3 Pasos (PNL)</a:t>
            </a:r>
            <a:br>
              <a:rPr lang="en-IE" sz="4000" dirty="0">
                <a:latin typeface="Roboto"/>
              </a:rPr>
            </a:br>
            <a:r>
              <a:rPr lang="en-IE" sz="4000" dirty="0">
                <a:latin typeface="Roboto"/>
              </a:rPr>
              <a:t>1- </a:t>
            </a:r>
            <a:r>
              <a:rPr lang="en-IE" sz="4000" dirty="0" err="1">
                <a:latin typeface="Roboto"/>
              </a:rPr>
              <a:t>Descubre</a:t>
            </a:r>
            <a:r>
              <a:rPr lang="en-IE" sz="4000" dirty="0">
                <a:latin typeface="Roboto"/>
              </a:rPr>
              <a:t> la </a:t>
            </a:r>
            <a:r>
              <a:rPr lang="en-IE" sz="4000" dirty="0" err="1">
                <a:latin typeface="Roboto"/>
              </a:rPr>
              <a:t>intención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positiva</a:t>
            </a:r>
            <a:r>
              <a:rPr lang="en-IE" sz="4000" dirty="0">
                <a:latin typeface="Roboto"/>
              </a:rPr>
              <a:t> de la </a:t>
            </a:r>
            <a:r>
              <a:rPr lang="en-IE" sz="4000" dirty="0" err="1">
                <a:latin typeface="Roboto"/>
              </a:rPr>
              <a:t>parte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responsable</a:t>
            </a:r>
            <a:r>
              <a:rPr lang="en-IE" sz="4000" dirty="0">
                <a:latin typeface="Roboto"/>
              </a:rPr>
              <a:t> del </a:t>
            </a:r>
            <a:r>
              <a:rPr lang="en-IE" sz="4000" dirty="0" err="1">
                <a:latin typeface="Roboto"/>
              </a:rPr>
              <a:t>comportamiento</a:t>
            </a:r>
            <a:r>
              <a:rPr lang="en-IE" sz="4000" dirty="0">
                <a:latin typeface="Roboto"/>
              </a:rPr>
              <a:t> no </a:t>
            </a:r>
            <a:r>
              <a:rPr lang="en-IE" sz="4000" dirty="0" err="1">
                <a:latin typeface="Roboto"/>
              </a:rPr>
              <a:t>deseado</a:t>
            </a:r>
            <a:br>
              <a:rPr lang="en-IE" sz="4000" dirty="0">
                <a:latin typeface="Roboto"/>
              </a:rPr>
            </a:br>
            <a:r>
              <a:rPr lang="en-IE" sz="4000" dirty="0">
                <a:latin typeface="Roboto"/>
              </a:rPr>
              <a:t>2- </a:t>
            </a:r>
            <a:r>
              <a:rPr lang="en-IE" sz="4000" dirty="0" err="1">
                <a:latin typeface="Roboto"/>
              </a:rPr>
              <a:t>Crea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alternativas</a:t>
            </a:r>
            <a:r>
              <a:rPr lang="en-IE" sz="4000" dirty="0">
                <a:latin typeface="Roboto"/>
              </a:rPr>
              <a:t> que </a:t>
            </a:r>
            <a:r>
              <a:rPr lang="en-IE" sz="4000" dirty="0" err="1">
                <a:latin typeface="Roboto"/>
              </a:rPr>
              <a:t>cumplan</a:t>
            </a:r>
            <a:r>
              <a:rPr lang="en-IE" sz="4000" dirty="0">
                <a:latin typeface="Roboto"/>
              </a:rPr>
              <a:t> la </a:t>
            </a:r>
            <a:r>
              <a:rPr lang="en-IE" sz="4000" dirty="0" err="1">
                <a:latin typeface="Roboto"/>
              </a:rPr>
              <a:t>función</a:t>
            </a:r>
            <a:r>
              <a:rPr lang="en-IE" sz="4000" dirty="0">
                <a:latin typeface="Roboto"/>
              </a:rPr>
              <a:t> de </a:t>
            </a:r>
            <a:r>
              <a:rPr lang="en-IE" sz="4000" dirty="0" err="1">
                <a:latin typeface="Roboto"/>
              </a:rPr>
              <a:t>esa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intención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positiva</a:t>
            </a:r>
            <a:r>
              <a:rPr lang="en-IE" sz="4000" dirty="0">
                <a:latin typeface="Roboto"/>
              </a:rPr>
              <a:t> de forma </a:t>
            </a:r>
            <a:r>
              <a:rPr lang="en-IE" sz="4000" dirty="0" err="1">
                <a:latin typeface="Roboto"/>
              </a:rPr>
              <a:t>diferente</a:t>
            </a:r>
            <a:r>
              <a:rPr lang="en-IE" sz="4000" dirty="0">
                <a:latin typeface="Roboto"/>
              </a:rPr>
              <a:t> y </a:t>
            </a:r>
            <a:r>
              <a:rPr lang="en-IE" sz="4000" dirty="0" err="1">
                <a:latin typeface="Roboto"/>
              </a:rPr>
              <a:t>más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saludable</a:t>
            </a:r>
            <a:r>
              <a:rPr lang="en-IE" sz="4000" dirty="0">
                <a:latin typeface="Roboto"/>
              </a:rPr>
              <a:t>/</a:t>
            </a:r>
            <a:r>
              <a:rPr lang="en-IE" sz="4000" dirty="0" err="1">
                <a:latin typeface="Roboto"/>
              </a:rPr>
              <a:t>útil</a:t>
            </a:r>
            <a:br>
              <a:rPr lang="en-IE" sz="4000" dirty="0">
                <a:latin typeface="Roboto"/>
              </a:rPr>
            </a:br>
            <a:r>
              <a:rPr lang="en-IE" sz="4000" dirty="0">
                <a:latin typeface="Roboto"/>
              </a:rPr>
              <a:t>3- </a:t>
            </a:r>
            <a:r>
              <a:rPr lang="en-IE" sz="4000" dirty="0" err="1">
                <a:latin typeface="Roboto"/>
              </a:rPr>
              <a:t>Imagina</a:t>
            </a:r>
            <a:r>
              <a:rPr lang="en-IE" sz="4000" dirty="0">
                <a:latin typeface="Roboto"/>
              </a:rPr>
              <a:t> el </a:t>
            </a:r>
            <a:r>
              <a:rPr lang="en-IE" sz="4000" dirty="0" err="1">
                <a:latin typeface="Roboto"/>
              </a:rPr>
              <a:t>futuro</a:t>
            </a:r>
            <a:r>
              <a:rPr lang="en-IE" sz="4000" dirty="0">
                <a:latin typeface="Roboto"/>
              </a:rPr>
              <a:t> con </a:t>
            </a:r>
            <a:r>
              <a:rPr lang="en-IE" sz="4000" dirty="0" err="1">
                <a:latin typeface="Roboto"/>
              </a:rPr>
              <a:t>esa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nueva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alternativa</a:t>
            </a:r>
            <a:br>
              <a:rPr lang="en-IE" sz="4000" dirty="0">
                <a:latin typeface="Roboto"/>
              </a:rPr>
            </a:br>
            <a:br>
              <a:rPr lang="en-IE" sz="4000" dirty="0">
                <a:latin typeface="Roboto"/>
              </a:rPr>
            </a:br>
            <a:r>
              <a:rPr lang="en-IE" sz="4000" dirty="0">
                <a:latin typeface="Roboto"/>
              </a:rPr>
              <a:t>Nota lo que es </a:t>
            </a:r>
            <a:r>
              <a:rPr lang="en-IE" sz="4000" dirty="0" err="1">
                <a:latin typeface="Roboto"/>
              </a:rPr>
              <a:t>diferente</a:t>
            </a:r>
            <a:endParaRPr lang="en-IE" sz="40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1FD9D-E893-4712-B6AD-CBB5901F0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47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1FAE-DB6A-44B7-8641-F55DAA157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Unión entre </a:t>
            </a:r>
            <a:r>
              <a:rPr lang="en-IE" sz="5400" dirty="0" err="1">
                <a:latin typeface="Roboto"/>
              </a:rPr>
              <a:t>partes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subconscientes</a:t>
            </a:r>
            <a:r>
              <a:rPr lang="en-IE" sz="5400" dirty="0">
                <a:latin typeface="Roboto"/>
              </a:rPr>
              <a:t> </a:t>
            </a: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(visual squash) (PNL)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E99F43-9880-4471-8160-7C69FCB05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89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0A916-69F8-4B26-BDD1-2CC12637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Descanso 10 </a:t>
            </a:r>
            <a:r>
              <a:rPr lang="en-IE" sz="5400" dirty="0" err="1">
                <a:latin typeface="Roboto"/>
              </a:rPr>
              <a:t>minutos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AE65F0-B8E5-4A8F-A68D-1A99B821A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38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87333-921E-49A9-9CFE-F40DA9526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Mirada A </a:t>
            </a:r>
            <a:r>
              <a:rPr lang="en-IE" sz="5400" dirty="0" err="1">
                <a:latin typeface="Roboto"/>
              </a:rPr>
              <a:t>Través</a:t>
            </a:r>
            <a:r>
              <a:rPr lang="en-IE" sz="5400" dirty="0">
                <a:latin typeface="Roboto"/>
              </a:rPr>
              <a:t> De Ojos De Amor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9360D-A2E5-423A-9013-2C543C2E6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76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EC4C2-735F-4F13-9A4B-7AA9553E0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2498386"/>
            <a:ext cx="10515600" cy="2852737"/>
          </a:xfrm>
        </p:spPr>
        <p:txBody>
          <a:bodyPr/>
          <a:lstStyle/>
          <a:p>
            <a:r>
              <a:rPr lang="en-IE" sz="2800" dirty="0">
                <a:latin typeface="Roboto"/>
              </a:rPr>
              <a:t>PASOS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1- </a:t>
            </a:r>
            <a:r>
              <a:rPr lang="en-IE" sz="2800" dirty="0" err="1">
                <a:latin typeface="Roboto"/>
              </a:rPr>
              <a:t>Imaginarte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como</a:t>
            </a:r>
            <a:r>
              <a:rPr lang="en-IE" sz="2800" dirty="0">
                <a:latin typeface="Roboto"/>
              </a:rPr>
              <a:t> un </a:t>
            </a:r>
            <a:r>
              <a:rPr lang="en-IE" sz="2800" dirty="0" err="1">
                <a:latin typeface="Roboto"/>
              </a:rPr>
              <a:t>autor</a:t>
            </a:r>
            <a:r>
              <a:rPr lang="en-IE" sz="2800" dirty="0">
                <a:latin typeface="Roboto"/>
              </a:rPr>
              <a:t> o director (</a:t>
            </a:r>
            <a:r>
              <a:rPr lang="en-IE" sz="2800" dirty="0" err="1">
                <a:latin typeface="Roboto"/>
              </a:rPr>
              <a:t>disociar</a:t>
            </a:r>
            <a:r>
              <a:rPr lang="en-IE" sz="2800" dirty="0">
                <a:latin typeface="Roboto"/>
              </a:rPr>
              <a:t>)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2- Haz que la persona imagine a </a:t>
            </a:r>
            <a:r>
              <a:rPr lang="en-IE" sz="2800" dirty="0" err="1">
                <a:latin typeface="Roboto"/>
              </a:rPr>
              <a:t>alguien</a:t>
            </a:r>
            <a:r>
              <a:rPr lang="en-IE" sz="2800" dirty="0">
                <a:latin typeface="Roboto"/>
              </a:rPr>
              <a:t> que le </a:t>
            </a:r>
            <a:r>
              <a:rPr lang="en-IE" sz="2800" dirty="0" err="1">
                <a:latin typeface="Roboto"/>
              </a:rPr>
              <a:t>quiere</a:t>
            </a:r>
            <a:r>
              <a:rPr lang="en-IE" sz="2800" dirty="0">
                <a:latin typeface="Roboto"/>
              </a:rPr>
              <a:t> o que </a:t>
            </a:r>
            <a:r>
              <a:rPr lang="en-IE" sz="2800" dirty="0" err="1">
                <a:latin typeface="Roboto"/>
              </a:rPr>
              <a:t>siente</a:t>
            </a:r>
            <a:r>
              <a:rPr lang="en-IE" sz="2800" dirty="0">
                <a:latin typeface="Roboto"/>
              </a:rPr>
              <a:t> amor y </a:t>
            </a:r>
            <a:r>
              <a:rPr lang="en-IE" sz="2800" dirty="0" err="1">
                <a:latin typeface="Roboto"/>
              </a:rPr>
              <a:t>respeto</a:t>
            </a:r>
            <a:r>
              <a:rPr lang="en-IE" sz="2800" dirty="0">
                <a:latin typeface="Roboto"/>
              </a:rPr>
              <a:t> por </a:t>
            </a:r>
            <a:r>
              <a:rPr lang="en-IE" sz="2800" dirty="0" err="1">
                <a:latin typeface="Roboto"/>
              </a:rPr>
              <a:t>ella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3- </a:t>
            </a:r>
            <a:r>
              <a:rPr lang="en-IE" sz="2800" dirty="0" err="1">
                <a:latin typeface="Roboto"/>
              </a:rPr>
              <a:t>Flotar</a:t>
            </a:r>
            <a:r>
              <a:rPr lang="en-IE" sz="2800" dirty="0">
                <a:latin typeface="Roboto"/>
              </a:rPr>
              <a:t> dentro del </a:t>
            </a:r>
            <a:r>
              <a:rPr lang="en-IE" sz="2800" dirty="0" err="1">
                <a:latin typeface="Roboto"/>
              </a:rPr>
              <a:t>cuerpo</a:t>
            </a:r>
            <a:r>
              <a:rPr lang="en-IE" sz="2800" dirty="0">
                <a:latin typeface="Roboto"/>
              </a:rPr>
              <a:t> de </a:t>
            </a:r>
            <a:r>
              <a:rPr lang="en-IE" sz="2800" dirty="0" err="1">
                <a:latin typeface="Roboto"/>
              </a:rPr>
              <a:t>esa</a:t>
            </a:r>
            <a:r>
              <a:rPr lang="en-IE" sz="2800" dirty="0">
                <a:latin typeface="Roboto"/>
              </a:rPr>
              <a:t> persona y </a:t>
            </a:r>
            <a:r>
              <a:rPr lang="en-IE" sz="2800" dirty="0" err="1">
                <a:latin typeface="Roboto"/>
              </a:rPr>
              <a:t>mirar</a:t>
            </a:r>
            <a:r>
              <a:rPr lang="en-IE" sz="2800" dirty="0">
                <a:latin typeface="Roboto"/>
              </a:rPr>
              <a:t> a </a:t>
            </a:r>
            <a:r>
              <a:rPr lang="en-IE" sz="2800" dirty="0" err="1">
                <a:latin typeface="Roboto"/>
              </a:rPr>
              <a:t>través</a:t>
            </a:r>
            <a:r>
              <a:rPr lang="en-IE" sz="2800" dirty="0">
                <a:latin typeface="Roboto"/>
              </a:rPr>
              <a:t> de </a:t>
            </a:r>
            <a:r>
              <a:rPr lang="en-IE" sz="2800" dirty="0" err="1">
                <a:latin typeface="Roboto"/>
              </a:rPr>
              <a:t>esos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ojos</a:t>
            </a:r>
            <a:r>
              <a:rPr lang="en-IE" sz="2800" dirty="0">
                <a:latin typeface="Roboto"/>
              </a:rPr>
              <a:t> de amor/</a:t>
            </a:r>
            <a:r>
              <a:rPr lang="en-IE" sz="2800" dirty="0" err="1">
                <a:latin typeface="Roboto"/>
              </a:rPr>
              <a:t>respeto</a:t>
            </a:r>
            <a:r>
              <a:rPr lang="en-IE" sz="2800" dirty="0">
                <a:latin typeface="Roboto"/>
              </a:rPr>
              <a:t>/</a:t>
            </a:r>
            <a:r>
              <a:rPr lang="en-IE" sz="2800" dirty="0" err="1">
                <a:latin typeface="Roboto"/>
              </a:rPr>
              <a:t>admiración</a:t>
            </a:r>
            <a:r>
              <a:rPr lang="en-IE" sz="2800" dirty="0">
                <a:latin typeface="Roboto"/>
              </a:rPr>
              <a:t> (</a:t>
            </a:r>
            <a:r>
              <a:rPr lang="en-IE" sz="2800" dirty="0" err="1">
                <a:latin typeface="Roboto"/>
              </a:rPr>
              <a:t>Asociado</a:t>
            </a:r>
            <a:r>
              <a:rPr lang="en-IE" sz="2800" dirty="0">
                <a:latin typeface="Roboto"/>
              </a:rPr>
              <a:t>)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4- </a:t>
            </a:r>
            <a:r>
              <a:rPr lang="en-IE" sz="2800" dirty="0" err="1">
                <a:latin typeface="Roboto"/>
              </a:rPr>
              <a:t>Mirarse</a:t>
            </a:r>
            <a:r>
              <a:rPr lang="en-IE" sz="2800" dirty="0">
                <a:latin typeface="Roboto"/>
              </a:rPr>
              <a:t> a </a:t>
            </a:r>
            <a:r>
              <a:rPr lang="en-IE" sz="2800" dirty="0" err="1">
                <a:latin typeface="Roboto"/>
              </a:rPr>
              <a:t>sí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mismo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en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frente</a:t>
            </a:r>
            <a:r>
              <a:rPr lang="en-IE" sz="2800" dirty="0">
                <a:latin typeface="Roboto"/>
              </a:rPr>
              <a:t> a </a:t>
            </a:r>
            <a:r>
              <a:rPr lang="en-IE" sz="2800" dirty="0" err="1">
                <a:latin typeface="Roboto"/>
              </a:rPr>
              <a:t>través</a:t>
            </a:r>
            <a:r>
              <a:rPr lang="en-IE" sz="2800" dirty="0">
                <a:latin typeface="Roboto"/>
              </a:rPr>
              <a:t> de los </a:t>
            </a:r>
            <a:r>
              <a:rPr lang="en-IE" sz="2800" dirty="0" err="1">
                <a:latin typeface="Roboto"/>
              </a:rPr>
              <a:t>ojos</a:t>
            </a:r>
            <a:r>
              <a:rPr lang="en-IE" sz="2800" dirty="0">
                <a:latin typeface="Roboto"/>
              </a:rPr>
              <a:t> de amor de la </a:t>
            </a:r>
            <a:r>
              <a:rPr lang="en-IE" sz="2800" dirty="0" err="1">
                <a:latin typeface="Roboto"/>
              </a:rPr>
              <a:t>otra</a:t>
            </a:r>
            <a:r>
              <a:rPr lang="en-IE" sz="2800" dirty="0">
                <a:latin typeface="Roboto"/>
              </a:rPr>
              <a:t> persona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5- </a:t>
            </a:r>
            <a:r>
              <a:rPr lang="en-IE" sz="2800" dirty="0" err="1">
                <a:latin typeface="Roboto"/>
              </a:rPr>
              <a:t>Crear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anclaje</a:t>
            </a:r>
            <a:r>
              <a:rPr lang="en-IE" sz="2800" dirty="0">
                <a:latin typeface="Roboto"/>
              </a:rPr>
              <a:t> y </a:t>
            </a:r>
            <a:r>
              <a:rPr lang="en-IE" sz="2800" dirty="0" err="1">
                <a:latin typeface="Roboto"/>
              </a:rPr>
              <a:t>volver</a:t>
            </a:r>
            <a:r>
              <a:rPr lang="en-IE" sz="2800" dirty="0">
                <a:latin typeface="Roboto"/>
              </a:rPr>
              <a:t> a </a:t>
            </a:r>
            <a:r>
              <a:rPr lang="en-IE" sz="2800" dirty="0" err="1">
                <a:latin typeface="Roboto"/>
              </a:rPr>
              <a:t>su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propio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cuerpo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manteniendo</a:t>
            </a:r>
            <a:r>
              <a:rPr lang="en-IE" sz="2800" dirty="0">
                <a:latin typeface="Roboto"/>
              </a:rPr>
              <a:t> ese </a:t>
            </a:r>
            <a:r>
              <a:rPr lang="en-IE" sz="2800" dirty="0" err="1">
                <a:latin typeface="Roboto"/>
              </a:rPr>
              <a:t>anclaje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6- </a:t>
            </a:r>
            <a:r>
              <a:rPr lang="en-IE" sz="2800" dirty="0" err="1">
                <a:latin typeface="Roboto"/>
              </a:rPr>
              <a:t>Mírate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en</a:t>
            </a:r>
            <a:r>
              <a:rPr lang="en-IE" sz="2800" dirty="0">
                <a:latin typeface="Roboto"/>
              </a:rPr>
              <a:t> un Espejo </a:t>
            </a:r>
            <a:r>
              <a:rPr lang="en-IE" sz="2800" dirty="0" err="1">
                <a:latin typeface="Roboto"/>
              </a:rPr>
              <a:t>mientras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mantienes</a:t>
            </a:r>
            <a:r>
              <a:rPr lang="en-IE" sz="2800" dirty="0">
                <a:latin typeface="Roboto"/>
              </a:rPr>
              <a:t> ese </a:t>
            </a:r>
            <a:r>
              <a:rPr lang="en-IE" sz="2800" dirty="0" err="1">
                <a:latin typeface="Roboto"/>
              </a:rPr>
              <a:t>anclaje</a:t>
            </a:r>
            <a:r>
              <a:rPr lang="en-IE" sz="2800" dirty="0">
                <a:latin typeface="Roboto"/>
              </a:rPr>
              <a:t> o </a:t>
            </a:r>
            <a:r>
              <a:rPr lang="en-IE" sz="2800" dirty="0" err="1">
                <a:latin typeface="Roboto"/>
              </a:rPr>
              <a:t>emoción</a:t>
            </a:r>
            <a:r>
              <a:rPr lang="en-IE" sz="2800" dirty="0">
                <a:latin typeface="Roboto"/>
              </a:rPr>
              <a:t> positive de amor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7- Puente al </a:t>
            </a:r>
            <a:r>
              <a:rPr lang="en-IE" sz="2800" dirty="0" err="1">
                <a:latin typeface="Roboto"/>
              </a:rPr>
              <a:t>futuro</a:t>
            </a:r>
            <a:r>
              <a:rPr lang="en-IE" sz="2800" dirty="0">
                <a:latin typeface="Roboto"/>
              </a:rPr>
              <a:t> y Orden Post </a:t>
            </a:r>
            <a:r>
              <a:rPr lang="en-IE" sz="2800" dirty="0" err="1">
                <a:latin typeface="Roboto"/>
              </a:rPr>
              <a:t>hipnótica</a:t>
            </a:r>
            <a:endParaRPr lang="en-IE" sz="28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EA4788-FAB5-4CD3-BD97-3B020F572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02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B92FB-BE15-4AC5-8C12-6FA66754B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La Rueda </a:t>
            </a:r>
            <a:r>
              <a:rPr lang="en-IE" dirty="0" err="1"/>
              <a:t>Giratoria</a:t>
            </a:r>
            <a:r>
              <a:rPr lang="en-IE" dirty="0"/>
              <a:t> (“Spinning Wheel”)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AE4B1A-6C69-469F-8836-7C5DBFFEB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33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863EA-E82A-4CC7-AC27-629526D7D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2268537"/>
            <a:ext cx="10515600" cy="2852737"/>
          </a:xfrm>
        </p:spPr>
        <p:txBody>
          <a:bodyPr/>
          <a:lstStyle/>
          <a:p>
            <a:r>
              <a:rPr lang="en-IE" sz="2400" dirty="0">
                <a:latin typeface="Roboto"/>
              </a:rPr>
              <a:t>PASOS</a:t>
            </a:r>
            <a:br>
              <a:rPr lang="en-IE" sz="2400" dirty="0">
                <a:latin typeface="Roboto"/>
              </a:rPr>
            </a:b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1- </a:t>
            </a:r>
            <a:r>
              <a:rPr lang="en-IE" sz="2400" dirty="0" err="1">
                <a:latin typeface="Roboto"/>
              </a:rPr>
              <a:t>Calibrar</a:t>
            </a:r>
            <a:r>
              <a:rPr lang="en-IE" sz="2400" dirty="0">
                <a:latin typeface="Roboto"/>
              </a:rPr>
              <a:t> la </a:t>
            </a:r>
            <a:r>
              <a:rPr lang="en-IE" sz="2400" dirty="0" err="1">
                <a:latin typeface="Roboto"/>
              </a:rPr>
              <a:t>sensación</a:t>
            </a:r>
            <a:r>
              <a:rPr lang="en-IE" sz="2400" dirty="0">
                <a:latin typeface="Roboto"/>
              </a:rPr>
              <a:t> a </a:t>
            </a:r>
            <a:r>
              <a:rPr lang="en-IE" sz="2400" dirty="0" err="1">
                <a:latin typeface="Roboto"/>
              </a:rPr>
              <a:t>cambiar</a:t>
            </a:r>
            <a:r>
              <a:rPr lang="en-IE" sz="2400" dirty="0">
                <a:latin typeface="Roboto"/>
              </a:rPr>
              <a:t> entre 0-10 (</a:t>
            </a:r>
            <a:r>
              <a:rPr lang="en-IE" sz="2400" dirty="0" err="1">
                <a:latin typeface="Roboto"/>
              </a:rPr>
              <a:t>Identificar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contexto</a:t>
            </a:r>
            <a:r>
              <a:rPr lang="en-IE" sz="2400" dirty="0">
                <a:latin typeface="Roboto"/>
              </a:rPr>
              <a:t> – </a:t>
            </a:r>
            <a:r>
              <a:rPr lang="en-IE" sz="2400" dirty="0" err="1">
                <a:latin typeface="Roboto"/>
              </a:rPr>
              <a:t>qué</a:t>
            </a:r>
            <a:r>
              <a:rPr lang="en-IE" sz="2400" dirty="0">
                <a:latin typeface="Roboto"/>
              </a:rPr>
              <a:t> y </a:t>
            </a:r>
            <a:r>
              <a:rPr lang="en-IE" sz="2400" dirty="0" err="1">
                <a:latin typeface="Roboto"/>
              </a:rPr>
              <a:t>cuándo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sucede</a:t>
            </a:r>
            <a:r>
              <a:rPr lang="en-IE" sz="2400" dirty="0">
                <a:latin typeface="Roboto"/>
              </a:rPr>
              <a:t>)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2- </a:t>
            </a:r>
            <a:r>
              <a:rPr lang="en-IE" sz="2400" dirty="0" err="1">
                <a:latin typeface="Roboto"/>
              </a:rPr>
              <a:t>Localizar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posición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en</a:t>
            </a:r>
            <a:r>
              <a:rPr lang="en-IE" sz="2400" dirty="0">
                <a:latin typeface="Roboto"/>
              </a:rPr>
              <a:t> el </a:t>
            </a:r>
            <a:r>
              <a:rPr lang="en-IE" sz="2400" dirty="0" err="1">
                <a:latin typeface="Roboto"/>
              </a:rPr>
              <a:t>cuerpo</a:t>
            </a:r>
            <a:r>
              <a:rPr lang="en-IE" sz="2400" dirty="0">
                <a:latin typeface="Roboto"/>
              </a:rPr>
              <a:t>, </a:t>
            </a:r>
            <a:r>
              <a:rPr lang="en-IE" sz="2400" dirty="0" err="1">
                <a:latin typeface="Roboto"/>
              </a:rPr>
              <a:t>color</a:t>
            </a:r>
            <a:r>
              <a:rPr lang="en-IE" sz="2400" dirty="0">
                <a:latin typeface="Roboto"/>
              </a:rPr>
              <a:t>, </a:t>
            </a:r>
            <a:r>
              <a:rPr lang="en-IE" sz="2400" dirty="0" err="1">
                <a:latin typeface="Roboto"/>
              </a:rPr>
              <a:t>textura</a:t>
            </a:r>
            <a:r>
              <a:rPr lang="en-IE" sz="2400" dirty="0">
                <a:latin typeface="Roboto"/>
              </a:rPr>
              <a:t>, forma y </a:t>
            </a:r>
            <a:r>
              <a:rPr lang="en-IE" sz="2400" dirty="0" err="1">
                <a:latin typeface="Roboto"/>
              </a:rPr>
              <a:t>movimiento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giratorio</a:t>
            </a:r>
            <a:r>
              <a:rPr lang="en-IE" sz="2400" dirty="0">
                <a:latin typeface="Roboto"/>
              </a:rPr>
              <a:t> (</a:t>
            </a:r>
            <a:r>
              <a:rPr lang="en-IE" sz="2400" dirty="0" err="1">
                <a:latin typeface="Roboto"/>
              </a:rPr>
              <a:t>asociación</a:t>
            </a:r>
            <a:r>
              <a:rPr lang="en-IE" sz="2400" dirty="0">
                <a:latin typeface="Roboto"/>
              </a:rPr>
              <a:t> mental -)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3- </a:t>
            </a:r>
            <a:r>
              <a:rPr lang="en-IE" sz="2400" dirty="0" err="1">
                <a:latin typeface="Roboto"/>
              </a:rPr>
              <a:t>Sacar</a:t>
            </a:r>
            <a:r>
              <a:rPr lang="en-IE" sz="2400" dirty="0">
                <a:latin typeface="Roboto"/>
              </a:rPr>
              <a:t> del </a:t>
            </a:r>
            <a:r>
              <a:rPr lang="en-IE" sz="2400" dirty="0" err="1">
                <a:latin typeface="Roboto"/>
              </a:rPr>
              <a:t>cuerpo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en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frente</a:t>
            </a:r>
            <a:r>
              <a:rPr lang="en-IE" sz="2400" dirty="0">
                <a:latin typeface="Roboto"/>
              </a:rPr>
              <a:t> de </a:t>
            </a:r>
            <a:r>
              <a:rPr lang="en-IE" sz="2400" dirty="0" err="1">
                <a:latin typeface="Roboto"/>
              </a:rPr>
              <a:t>tí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4- </a:t>
            </a:r>
            <a:r>
              <a:rPr lang="en-IE" sz="2400" dirty="0" err="1">
                <a:latin typeface="Roboto"/>
              </a:rPr>
              <a:t>Cambiar</a:t>
            </a:r>
            <a:r>
              <a:rPr lang="en-IE" sz="2400" dirty="0">
                <a:latin typeface="Roboto"/>
              </a:rPr>
              <a:t> el </a:t>
            </a:r>
            <a:r>
              <a:rPr lang="en-IE" sz="2400" dirty="0" err="1">
                <a:latin typeface="Roboto"/>
              </a:rPr>
              <a:t>movimiento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giratorio</a:t>
            </a:r>
            <a:r>
              <a:rPr lang="en-IE" sz="2400" dirty="0">
                <a:latin typeface="Roboto"/>
              </a:rPr>
              <a:t> al </a:t>
            </a:r>
            <a:r>
              <a:rPr lang="en-IE" sz="2400" dirty="0" err="1">
                <a:latin typeface="Roboto"/>
              </a:rPr>
              <a:t>contrario</a:t>
            </a:r>
            <a:r>
              <a:rPr lang="en-IE" sz="2400" dirty="0">
                <a:latin typeface="Roboto"/>
              </a:rPr>
              <a:t>, el </a:t>
            </a:r>
            <a:r>
              <a:rPr lang="en-IE" sz="2400" dirty="0" err="1">
                <a:latin typeface="Roboto"/>
              </a:rPr>
              <a:t>color</a:t>
            </a:r>
            <a:r>
              <a:rPr lang="en-IE" sz="2400" dirty="0">
                <a:latin typeface="Roboto"/>
              </a:rPr>
              <a:t>, forma…(</a:t>
            </a:r>
            <a:r>
              <a:rPr lang="en-IE" sz="2400" dirty="0" err="1">
                <a:latin typeface="Roboto"/>
              </a:rPr>
              <a:t>asociación</a:t>
            </a:r>
            <a:r>
              <a:rPr lang="en-IE" sz="2400" dirty="0">
                <a:latin typeface="Roboto"/>
              </a:rPr>
              <a:t> mental </a:t>
            </a:r>
            <a:r>
              <a:rPr lang="en-IE" sz="2400" dirty="0" err="1">
                <a:latin typeface="Roboto"/>
              </a:rPr>
              <a:t>positiva</a:t>
            </a:r>
            <a:r>
              <a:rPr lang="en-IE" sz="2400" dirty="0">
                <a:latin typeface="Roboto"/>
              </a:rPr>
              <a:t>)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5- </a:t>
            </a:r>
            <a:r>
              <a:rPr lang="en-IE" sz="2400" dirty="0" err="1">
                <a:latin typeface="Roboto"/>
              </a:rPr>
              <a:t>Qué</a:t>
            </a:r>
            <a:r>
              <a:rPr lang="en-IE" sz="2400" dirty="0">
                <a:latin typeface="Roboto"/>
              </a:rPr>
              <a:t> es </a:t>
            </a:r>
            <a:r>
              <a:rPr lang="en-IE" sz="2400" dirty="0" err="1">
                <a:latin typeface="Roboto"/>
              </a:rPr>
              <a:t>diferente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ahora</a:t>
            </a:r>
            <a:r>
              <a:rPr lang="en-IE" sz="2400" dirty="0">
                <a:latin typeface="Roboto"/>
              </a:rPr>
              <a:t>? Entre el 0 y el 10?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6- </a:t>
            </a:r>
            <a:r>
              <a:rPr lang="en-IE" sz="2400" dirty="0" err="1">
                <a:latin typeface="Roboto"/>
              </a:rPr>
              <a:t>Reto</a:t>
            </a:r>
            <a:r>
              <a:rPr lang="en-IE" sz="2400" dirty="0">
                <a:latin typeface="Roboto"/>
              </a:rPr>
              <a:t> (</a:t>
            </a:r>
            <a:r>
              <a:rPr lang="en-IE" sz="2400" dirty="0" err="1">
                <a:latin typeface="Roboto"/>
              </a:rPr>
              <a:t>mientras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tienes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esa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nueva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sensación</a:t>
            </a:r>
            <a:r>
              <a:rPr lang="en-IE" sz="2400" dirty="0">
                <a:latin typeface="Roboto"/>
              </a:rPr>
              <a:t>, </a:t>
            </a:r>
            <a:r>
              <a:rPr lang="en-IE" sz="2400" dirty="0" err="1">
                <a:latin typeface="Roboto"/>
              </a:rPr>
              <a:t>intentas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traer</a:t>
            </a:r>
            <a:r>
              <a:rPr lang="en-IE" sz="2400" dirty="0">
                <a:latin typeface="Roboto"/>
              </a:rPr>
              <a:t> la Antigua </a:t>
            </a:r>
            <a:r>
              <a:rPr lang="en-IE" sz="2400" dirty="0" err="1">
                <a:latin typeface="Roboto"/>
              </a:rPr>
              <a:t>sensación</a:t>
            </a:r>
            <a:r>
              <a:rPr lang="en-IE" sz="2400" dirty="0">
                <a:latin typeface="Roboto"/>
              </a:rPr>
              <a:t> y es </a:t>
            </a:r>
            <a:r>
              <a:rPr lang="en-IE" sz="2400" dirty="0" err="1">
                <a:latin typeface="Roboto"/>
              </a:rPr>
              <a:t>imposible</a:t>
            </a:r>
            <a:r>
              <a:rPr lang="en-IE" sz="2400" dirty="0">
                <a:latin typeface="Roboto"/>
              </a:rPr>
              <a:t>)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7- </a:t>
            </a:r>
            <a:r>
              <a:rPr lang="en-IE" sz="2400" dirty="0" err="1">
                <a:latin typeface="Roboto"/>
              </a:rPr>
              <a:t>Repetir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si</a:t>
            </a:r>
            <a:r>
              <a:rPr lang="en-IE" sz="2400" dirty="0">
                <a:latin typeface="Roboto"/>
              </a:rPr>
              <a:t> es </a:t>
            </a:r>
            <a:r>
              <a:rPr lang="en-IE" sz="2400" dirty="0" err="1">
                <a:latin typeface="Roboto"/>
              </a:rPr>
              <a:t>necesario</a:t>
            </a:r>
            <a:r>
              <a:rPr lang="en-IE" sz="2400" dirty="0">
                <a:latin typeface="Roboto"/>
              </a:rPr>
              <a:t> hasta que la </a:t>
            </a:r>
            <a:r>
              <a:rPr lang="en-IE" sz="2400" dirty="0" err="1">
                <a:latin typeface="Roboto"/>
              </a:rPr>
              <a:t>calibración</a:t>
            </a:r>
            <a:r>
              <a:rPr lang="en-IE" sz="2400" dirty="0">
                <a:latin typeface="Roboto"/>
              </a:rPr>
              <a:t> se </a:t>
            </a:r>
            <a:r>
              <a:rPr lang="en-IE" sz="2400" dirty="0" err="1">
                <a:latin typeface="Roboto"/>
              </a:rPr>
              <a:t>reduzca</a:t>
            </a:r>
            <a:r>
              <a:rPr lang="en-IE" sz="2400" dirty="0">
                <a:latin typeface="Roboto"/>
              </a:rPr>
              <a:t> a un </a:t>
            </a:r>
            <a:r>
              <a:rPr lang="en-IE" sz="2400" dirty="0" err="1">
                <a:latin typeface="Roboto"/>
              </a:rPr>
              <a:t>número</a:t>
            </a:r>
            <a:r>
              <a:rPr lang="en-IE" sz="2400" dirty="0">
                <a:latin typeface="Roboto"/>
              </a:rPr>
              <a:t> acceptable por la persona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8-Puente al </a:t>
            </a:r>
            <a:r>
              <a:rPr lang="en-IE" sz="2400" dirty="0" err="1">
                <a:latin typeface="Roboto"/>
              </a:rPr>
              <a:t>futuro</a:t>
            </a:r>
            <a:endParaRPr lang="en-IE" sz="2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F4D160-DB4A-4F80-AA56-196C89961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73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05D8-D385-4072-BCDE-FB875E54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Modelo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Rápido</a:t>
            </a:r>
            <a:r>
              <a:rPr lang="en-IE" sz="5400" dirty="0">
                <a:latin typeface="Roboto"/>
              </a:rPr>
              <a:t> Para </a:t>
            </a:r>
            <a:r>
              <a:rPr lang="en-IE" sz="5400" dirty="0" err="1">
                <a:latin typeface="Roboto"/>
              </a:rPr>
              <a:t>Fobias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4AB8F9-4977-4EB3-89DE-2C40FF472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23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C8DD3-2777-4E3D-84C8-76268A2C7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848509"/>
            <a:ext cx="10515600" cy="2852737"/>
          </a:xfrm>
        </p:spPr>
        <p:txBody>
          <a:bodyPr/>
          <a:lstStyle/>
          <a:p>
            <a:r>
              <a:rPr lang="es-ES" sz="1800" dirty="0">
                <a:latin typeface="Roboto"/>
              </a:rPr>
              <a:t>PASOS </a:t>
            </a:r>
            <a:br>
              <a:rPr lang="es-ES" sz="1800" dirty="0">
                <a:latin typeface="Roboto"/>
              </a:rPr>
            </a:br>
            <a:r>
              <a:rPr lang="es-ES" sz="1800" dirty="0">
                <a:latin typeface="Roboto"/>
              </a:rPr>
              <a:t>1- Alertar el estado no deseado y darle una puntuación entre el 0 y el 10. “Piensa o imagina esa situación que te da miedo, y dime que puntuación tiene, siendo 10 la más extrema y siendo 1 la más cómoda. </a:t>
            </a:r>
            <a:br>
              <a:rPr lang="es-ES" sz="1800" dirty="0">
                <a:latin typeface="Roboto"/>
              </a:rPr>
            </a:br>
            <a:r>
              <a:rPr lang="es-ES" sz="1800" dirty="0">
                <a:latin typeface="Roboto"/>
              </a:rPr>
              <a:t>2- Crear una imagen mental de una sala de cine con una pantalla gigante. En la pantalla debe haber una imagen en blanco y negro de la persona en el momento justo antes de que suceda el momento de miedo o pánico</a:t>
            </a:r>
            <a:br>
              <a:rPr lang="es-ES" sz="1800" dirty="0">
                <a:latin typeface="Roboto"/>
              </a:rPr>
            </a:br>
            <a:r>
              <a:rPr lang="es-ES" sz="1800" dirty="0">
                <a:latin typeface="Roboto"/>
              </a:rPr>
              <a:t>3- Imaginar mentalmente que sale de su cuerpo y se traslada flotando hacia la sala de proyección del cine (puedes imaginar que hay un cristal en la sala de proyección y que puedes ver la imagen tuya sentada en la sala de cine y puedes ver la pantalla de cine en frente tuya) </a:t>
            </a:r>
            <a:br>
              <a:rPr lang="es-ES" sz="1800" dirty="0">
                <a:latin typeface="Roboto"/>
              </a:rPr>
            </a:br>
            <a:r>
              <a:rPr lang="es-ES" sz="1800" dirty="0">
                <a:latin typeface="Roboto"/>
              </a:rPr>
              <a:t>4- Ver la película del momento traumático desde el momento en que no ha sucedido nada. Pasar por el momento traumático y parar la imagen cuando ya ha pasado todo y vuelve a estar segura. (modo disociado, observar desde la sala de proyección) </a:t>
            </a:r>
            <a:br>
              <a:rPr lang="es-ES" sz="1800" dirty="0">
                <a:latin typeface="Roboto"/>
              </a:rPr>
            </a:br>
            <a:r>
              <a:rPr lang="es-ES" sz="1800" dirty="0">
                <a:latin typeface="Roboto"/>
              </a:rPr>
              <a:t>5- Saltar dentro de la pantalla y tomar el rol del actor o actriz de la película. En este momento vamos a hacer que se imagine la misma película hacia atrás muy rápidamente. Se hará en 2 o 3 segundos. Se cambia el color de la imagen, se pone música divertida o se procura sacar una sonrisa del cliente. (modo asociado, ver desde sus propios ojos) </a:t>
            </a:r>
            <a:br>
              <a:rPr lang="es-ES" sz="1800" dirty="0">
                <a:latin typeface="Roboto"/>
              </a:rPr>
            </a:br>
            <a:r>
              <a:rPr lang="es-ES" sz="1800" dirty="0">
                <a:latin typeface="Roboto"/>
              </a:rPr>
              <a:t>6- Repetir el paso 5, tres o cuatro veces </a:t>
            </a:r>
            <a:br>
              <a:rPr lang="es-ES" sz="1800" dirty="0">
                <a:latin typeface="Roboto"/>
              </a:rPr>
            </a:br>
            <a:r>
              <a:rPr lang="es-ES" sz="1800" dirty="0">
                <a:latin typeface="Roboto"/>
              </a:rPr>
              <a:t>7- CAMBIO DE ESTADO MENTAL (Hacer una pregunta al azar o imaginar que la pantalla se queda en blanco o abrir/cerrar los ojos </a:t>
            </a:r>
            <a:br>
              <a:rPr lang="es-ES" sz="1800" dirty="0">
                <a:latin typeface="Roboto"/>
              </a:rPr>
            </a:br>
            <a:r>
              <a:rPr lang="es-ES" sz="1800" dirty="0">
                <a:latin typeface="Roboto"/>
              </a:rPr>
              <a:t>8- Testear cómo se siente. “Piensa en esa situación que te creías que te daba miedo y dime que es diferente ahora. ¿Entre 1 y 10, que puntuación le das ahora?) </a:t>
            </a:r>
            <a:br>
              <a:rPr lang="es-ES" sz="1800" dirty="0">
                <a:latin typeface="Roboto"/>
              </a:rPr>
            </a:br>
            <a:r>
              <a:rPr lang="es-ES" sz="1800" dirty="0">
                <a:latin typeface="Roboto"/>
              </a:rPr>
              <a:t>9- Si aún tiene una puntuación alta, repetir el paso 5 hasta que la puntuación de la sensación de miedo sea mucho más manejable o se haya reducido considerablemente a 1 o 2</a:t>
            </a:r>
            <a:endParaRPr lang="en-IE" sz="1800" dirty="0">
              <a:latin typeface="Robot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7ED62-930C-43A8-8B01-72518A8E1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5830434"/>
            <a:ext cx="10515600" cy="1500187"/>
          </a:xfrm>
        </p:spPr>
        <p:txBody>
          <a:bodyPr/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E3F8C-C81E-4FAF-BA2C-E6AB2AC89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76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442E-BBD6-41B4-97C9-0FB89759D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05" y="2415132"/>
            <a:ext cx="10515600" cy="2852737"/>
          </a:xfrm>
        </p:spPr>
        <p:txBody>
          <a:bodyPr/>
          <a:lstStyle/>
          <a:p>
            <a:r>
              <a:rPr lang="en-IE" sz="5400" dirty="0">
                <a:latin typeface="Roboto"/>
              </a:rPr>
              <a:t>“Si una persona </a:t>
            </a:r>
            <a:r>
              <a:rPr lang="en-IE" sz="5400" dirty="0" err="1">
                <a:latin typeface="Roboto"/>
              </a:rPr>
              <a:t>puede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hacer</a:t>
            </a:r>
            <a:r>
              <a:rPr lang="en-IE" sz="5400" dirty="0">
                <a:latin typeface="Roboto"/>
              </a:rPr>
              <a:t> algo, </a:t>
            </a:r>
            <a:r>
              <a:rPr lang="en-IE" sz="5400" dirty="0" err="1">
                <a:latin typeface="Roboto"/>
              </a:rPr>
              <a:t>puede</a:t>
            </a:r>
            <a:r>
              <a:rPr lang="en-IE" sz="5400" dirty="0">
                <a:latin typeface="Roboto"/>
              </a:rPr>
              <a:t> ser </a:t>
            </a:r>
            <a:r>
              <a:rPr lang="en-IE" sz="5400" dirty="0" err="1">
                <a:latin typeface="Roboto"/>
              </a:rPr>
              <a:t>modelado</a:t>
            </a:r>
            <a:r>
              <a:rPr lang="en-IE" sz="5400" dirty="0">
                <a:latin typeface="Roboto"/>
              </a:rPr>
              <a:t> y </a:t>
            </a:r>
            <a:r>
              <a:rPr lang="en-IE" sz="5400" dirty="0" err="1">
                <a:latin typeface="Roboto"/>
              </a:rPr>
              <a:t>transferido</a:t>
            </a:r>
            <a:r>
              <a:rPr lang="en-IE" sz="5400" dirty="0">
                <a:latin typeface="Roboto"/>
              </a:rPr>
              <a:t> a </a:t>
            </a:r>
            <a:r>
              <a:rPr lang="en-IE" sz="5400" dirty="0" err="1">
                <a:latin typeface="Roboto"/>
              </a:rPr>
              <a:t>otras</a:t>
            </a:r>
            <a:r>
              <a:rPr lang="en-IE" sz="5400" dirty="0">
                <a:latin typeface="Roboto"/>
              </a:rPr>
              <a:t> y </a:t>
            </a:r>
            <a:r>
              <a:rPr lang="en-IE" sz="5400" dirty="0" err="1">
                <a:latin typeface="Roboto"/>
              </a:rPr>
              <a:t>cualquier</a:t>
            </a:r>
            <a:r>
              <a:rPr lang="en-IE" sz="5400" dirty="0">
                <a:latin typeface="Roboto"/>
              </a:rPr>
              <a:t> persona </a:t>
            </a:r>
            <a:r>
              <a:rPr lang="en-IE" sz="5400" dirty="0" err="1">
                <a:latin typeface="Roboto"/>
              </a:rPr>
              <a:t>puede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aprender</a:t>
            </a:r>
            <a:r>
              <a:rPr lang="en-IE" sz="5400" dirty="0">
                <a:latin typeface="Roboto"/>
              </a:rPr>
              <a:t> a </a:t>
            </a:r>
            <a:r>
              <a:rPr lang="en-IE" sz="5400" dirty="0" err="1">
                <a:latin typeface="Roboto"/>
              </a:rPr>
              <a:t>hacerlo</a:t>
            </a:r>
            <a:r>
              <a:rPr lang="en-IE" sz="5400" dirty="0">
                <a:latin typeface="Roboto"/>
              </a:rPr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D0ABCB-F8E4-43D2-993B-F626328E1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10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4D4E4-3095-4903-A894-2F7FF33E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Blow Out Compulsion </a:t>
            </a: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(</a:t>
            </a:r>
            <a:r>
              <a:rPr lang="en-IE" sz="5400" dirty="0" err="1">
                <a:latin typeface="Roboto"/>
              </a:rPr>
              <a:t>Apagar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Compulsiones</a:t>
            </a:r>
            <a:r>
              <a:rPr lang="en-IE" sz="5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6D5075-0762-4AC2-8096-B7B042A0C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90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26184-1AEA-4977-B170-FAF4BAE5A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- Si </a:t>
            </a:r>
            <a:r>
              <a:rPr lang="en-IE" sz="5400" dirty="0" err="1">
                <a:latin typeface="Roboto"/>
              </a:rPr>
              <a:t>puede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incrementar</a:t>
            </a:r>
            <a:r>
              <a:rPr lang="en-IE" sz="5400" dirty="0">
                <a:latin typeface="Roboto"/>
              </a:rPr>
              <a:t> la </a:t>
            </a:r>
            <a:r>
              <a:rPr lang="en-IE" sz="5400" dirty="0" err="1">
                <a:latin typeface="Roboto"/>
              </a:rPr>
              <a:t>compulsión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puede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reducirla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también</a:t>
            </a:r>
            <a:r>
              <a:rPr lang="en-IE" sz="5400" dirty="0">
                <a:latin typeface="Roboto"/>
              </a:rPr>
              <a:t> (comida/</a:t>
            </a:r>
            <a:r>
              <a:rPr lang="en-IE" sz="5400" dirty="0" err="1">
                <a:latin typeface="Roboto"/>
              </a:rPr>
              <a:t>dolor</a:t>
            </a:r>
            <a:r>
              <a:rPr lang="en-IE" sz="5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C8833-9752-4062-90A3-F3F9F942C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59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727297" y="334927"/>
            <a:ext cx="10737405" cy="181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5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/>
              </a:rPr>
              <a:t>TRABAJO PARA SEMANA </a:t>
            </a:r>
            <a:r>
              <a:rPr kumimoji="0" lang="en-IE" sz="5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/>
              </a:rPr>
              <a:t>3</a:t>
            </a:r>
            <a:endParaRPr kumimoji="0" lang="en-I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cs typeface="Arial"/>
              <a:sym typeface="Arial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cs typeface="Arial"/>
              <a:sym typeface="Arial"/>
            </a:endParaRPr>
          </a:p>
          <a:p>
            <a:pPr marL="685800" marR="0" lvl="2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Subir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al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grupo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de Facebook de la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formación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el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resumen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de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clase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3 (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primeras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24 horas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mejor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)</a:t>
            </a:r>
          </a:p>
          <a:p>
            <a:pPr marL="685800" marR="0" lvl="2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Accede a la Plataforma online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donde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están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las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grabaciones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y </a:t>
            </a:r>
            <a:r>
              <a:rPr lang="en-IE" sz="32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lee </a:t>
            </a:r>
            <a:r>
              <a:rPr lang="en-IE" sz="32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apuntes</a:t>
            </a:r>
            <a:r>
              <a:rPr lang="en-IE" sz="32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</a:t>
            </a:r>
            <a:r>
              <a:rPr lang="en-IE" sz="32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sobre</a:t>
            </a:r>
            <a:r>
              <a:rPr lang="en-IE" sz="32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</a:t>
            </a:r>
            <a:r>
              <a:rPr lang="en-IE" sz="32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ejercicios</a:t>
            </a:r>
            <a:r>
              <a:rPr lang="en-IE" sz="32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de PNL para </a:t>
            </a:r>
            <a:r>
              <a:rPr lang="en-IE" sz="32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aplicar</a:t>
            </a:r>
            <a:r>
              <a:rPr lang="en-IE" sz="32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</a:t>
            </a:r>
            <a:r>
              <a:rPr lang="en-IE" sz="32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en</a:t>
            </a:r>
            <a:r>
              <a:rPr lang="en-IE" sz="32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</a:t>
            </a:r>
            <a:r>
              <a:rPr lang="en-IE" sz="32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tus</a:t>
            </a:r>
            <a:r>
              <a:rPr lang="en-IE" sz="32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</a:t>
            </a:r>
            <a:r>
              <a:rPr lang="en-IE" sz="32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sesiones</a:t>
            </a:r>
            <a:r>
              <a:rPr lang="en-IE" sz="32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de </a:t>
            </a:r>
            <a:r>
              <a:rPr lang="en-IE" sz="32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Hipnoterapia</a:t>
            </a:r>
            <a:r>
              <a:rPr lang="en-IE" sz="32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</a:t>
            </a:r>
            <a:r>
              <a:rPr lang="en-IE" sz="32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Integrativa</a:t>
            </a:r>
            <a:r>
              <a:rPr lang="en-IE" sz="32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</a:t>
            </a:r>
          </a:p>
          <a:p>
            <a:pPr marL="685800" marR="0" lvl="2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IE" sz="32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Agenda </a:t>
            </a:r>
            <a:r>
              <a:rPr lang="en-IE" sz="32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sesiones</a:t>
            </a:r>
            <a:r>
              <a:rPr lang="en-IE" sz="32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de </a:t>
            </a:r>
            <a:r>
              <a:rPr lang="en-IE" sz="32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práctica</a:t>
            </a:r>
            <a:r>
              <a:rPr lang="en-IE" sz="32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</a:t>
            </a:r>
            <a:r>
              <a:rPr lang="en-IE" sz="32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por</a:t>
            </a:r>
            <a:r>
              <a:rPr lang="en-IE" sz="32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</a:t>
            </a:r>
            <a:r>
              <a:rPr lang="en-IE" sz="32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whatsapp</a:t>
            </a:r>
            <a:endParaRPr lang="en-IE" sz="3200" dirty="0">
              <a:solidFill>
                <a:schemeClr val="tx1"/>
              </a:solidFill>
              <a:latin typeface="Roboto" charset="0"/>
              <a:ea typeface="Roboto" charset="0"/>
              <a:sym typeface="Roboto"/>
            </a:endParaRPr>
          </a:p>
          <a:p>
            <a:pPr marL="685800" lvl="2" indent="-685800">
              <a:buFontTx/>
              <a:buChar char="-"/>
              <a:defRPr/>
            </a:pPr>
            <a:r>
              <a:rPr lang="en-IE" sz="32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BONO: Ver Masterclass </a:t>
            </a:r>
            <a:r>
              <a:rPr lang="en-IE" sz="32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Hipnosis</a:t>
            </a:r>
            <a:r>
              <a:rPr lang="en-IE" sz="32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Dental / </a:t>
            </a:r>
            <a:r>
              <a:rPr lang="en-IE" sz="32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Hipnodoncia</a:t>
            </a:r>
            <a:r>
              <a:rPr lang="en-IE" sz="32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(Juan Acosta)</a:t>
            </a:r>
          </a:p>
          <a:p>
            <a:pPr marL="685800" marR="0" lvl="2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en-I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cs typeface="Arial"/>
              <a:sym typeface="Arial"/>
            </a:endParaRPr>
          </a:p>
          <a:p>
            <a:pPr marL="685800" marR="0" lvl="2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en-I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cs typeface="Arial"/>
              <a:sym typeface="Arial"/>
            </a:endParaRPr>
          </a:p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Arial"/>
              <a:sym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52660-A967-4341-B5C7-1C380CE6F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795" y="5930537"/>
            <a:ext cx="927462" cy="92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93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4037D-6014-4AAD-AE6D-ABAEB6444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170" y="2715578"/>
            <a:ext cx="10515600" cy="2852737"/>
          </a:xfrm>
        </p:spPr>
        <p:txBody>
          <a:bodyPr/>
          <a:lstStyle/>
          <a:p>
            <a:r>
              <a:rPr lang="en-IE" sz="4000" dirty="0" err="1">
                <a:latin typeface="Roboto"/>
              </a:rPr>
              <a:t>Programación</a:t>
            </a:r>
            <a:r>
              <a:rPr lang="en-IE" sz="4000" dirty="0">
                <a:latin typeface="Roboto"/>
              </a:rPr>
              <a:t>: Forma de </a:t>
            </a:r>
            <a:r>
              <a:rPr lang="en-IE" sz="4000" dirty="0" err="1">
                <a:latin typeface="Roboto"/>
              </a:rPr>
              <a:t>Organizar</a:t>
            </a:r>
            <a:r>
              <a:rPr lang="en-IE" sz="4000" dirty="0">
                <a:latin typeface="Roboto"/>
              </a:rPr>
              <a:t> Ideas y </a:t>
            </a:r>
            <a:r>
              <a:rPr lang="en-IE" sz="4000" dirty="0" err="1">
                <a:latin typeface="Roboto"/>
              </a:rPr>
              <a:t>acciones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en</a:t>
            </a:r>
            <a:r>
              <a:rPr lang="en-IE" sz="4000" dirty="0">
                <a:latin typeface="Roboto"/>
              </a:rPr>
              <a:t> la </a:t>
            </a:r>
            <a:r>
              <a:rPr lang="en-IE" sz="4000" dirty="0" err="1">
                <a:latin typeface="Roboto"/>
              </a:rPr>
              <a:t>mente</a:t>
            </a:r>
            <a:r>
              <a:rPr lang="en-IE" sz="4000" dirty="0">
                <a:latin typeface="Roboto"/>
              </a:rPr>
              <a:t> (</a:t>
            </a:r>
            <a:r>
              <a:rPr lang="en-IE" sz="4000" dirty="0" err="1">
                <a:latin typeface="Roboto"/>
              </a:rPr>
              <a:t>nuestros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programas</a:t>
            </a:r>
            <a:r>
              <a:rPr lang="en-IE" sz="4000" dirty="0">
                <a:latin typeface="Roboto"/>
              </a:rPr>
              <a:t>)</a:t>
            </a:r>
            <a:br>
              <a:rPr lang="en-IE" sz="4000" dirty="0">
                <a:latin typeface="Roboto"/>
              </a:rPr>
            </a:br>
            <a:br>
              <a:rPr lang="en-IE" sz="4000" dirty="0">
                <a:latin typeface="Roboto"/>
              </a:rPr>
            </a:br>
            <a:r>
              <a:rPr lang="en-IE" sz="4000" dirty="0">
                <a:latin typeface="Roboto"/>
              </a:rPr>
              <a:t>Neuro: </a:t>
            </a:r>
            <a:r>
              <a:rPr lang="en-IE" sz="4000" dirty="0" err="1">
                <a:latin typeface="Roboto"/>
              </a:rPr>
              <a:t>Proceso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neurológico</a:t>
            </a:r>
            <a:r>
              <a:rPr lang="en-IE" sz="4000" dirty="0">
                <a:latin typeface="Roboto"/>
              </a:rPr>
              <a:t> a </a:t>
            </a:r>
            <a:r>
              <a:rPr lang="en-IE" sz="4000" dirty="0" err="1">
                <a:latin typeface="Roboto"/>
              </a:rPr>
              <a:t>través</a:t>
            </a:r>
            <a:r>
              <a:rPr lang="en-IE" sz="4000" dirty="0">
                <a:latin typeface="Roboto"/>
              </a:rPr>
              <a:t> de los </a:t>
            </a:r>
            <a:r>
              <a:rPr lang="en-IE" sz="4000" dirty="0" err="1">
                <a:latin typeface="Roboto"/>
              </a:rPr>
              <a:t>sentidos</a:t>
            </a:r>
            <a:br>
              <a:rPr lang="en-IE" sz="4000" dirty="0">
                <a:latin typeface="Roboto"/>
              </a:rPr>
            </a:br>
            <a:br>
              <a:rPr lang="en-IE" sz="4000" dirty="0">
                <a:latin typeface="Roboto"/>
              </a:rPr>
            </a:br>
            <a:r>
              <a:rPr lang="en-IE" sz="4000" dirty="0" err="1">
                <a:latin typeface="Roboto"/>
              </a:rPr>
              <a:t>Linguística</a:t>
            </a:r>
            <a:r>
              <a:rPr lang="en-IE" sz="4000" dirty="0">
                <a:latin typeface="Roboto"/>
              </a:rPr>
              <a:t>: </a:t>
            </a:r>
            <a:r>
              <a:rPr lang="en-IE" sz="4000" dirty="0" err="1">
                <a:latin typeface="Roboto"/>
              </a:rPr>
              <a:t>Comunicación</a:t>
            </a:r>
            <a:r>
              <a:rPr lang="en-IE" sz="4000" dirty="0">
                <a:latin typeface="Roboto"/>
              </a:rPr>
              <a:t> (verbal y no verbal)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0FC79F-2903-4FD1-A0A0-446E134FB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51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442E-BBD6-41B4-97C9-0FB89759D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Origen PNL: </a:t>
            </a:r>
            <a:r>
              <a:rPr lang="en-IE" sz="5400" dirty="0" err="1">
                <a:latin typeface="Roboto"/>
              </a:rPr>
              <a:t>Nace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en</a:t>
            </a:r>
            <a:r>
              <a:rPr lang="en-IE" sz="5400" dirty="0">
                <a:latin typeface="Roboto"/>
              </a:rPr>
              <a:t> los a</a:t>
            </a:r>
            <a:r>
              <a:rPr lang="es-ES" sz="5400" dirty="0" err="1">
                <a:latin typeface="Roboto"/>
              </a:rPr>
              <a:t>ños</a:t>
            </a:r>
            <a:r>
              <a:rPr lang="es-ES" sz="5400" dirty="0">
                <a:latin typeface="Roboto"/>
              </a:rPr>
              <a:t> </a:t>
            </a:r>
            <a:r>
              <a:rPr lang="en-IE" sz="5400" dirty="0">
                <a:latin typeface="Roboto"/>
              </a:rPr>
              <a:t>70</a:t>
            </a:r>
            <a:br>
              <a:rPr lang="en-IE" sz="5400" dirty="0">
                <a:latin typeface="Roboto"/>
              </a:rPr>
            </a:b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83B1C4-7CD0-4CC7-991F-49FE1CAA6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33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4037D-6014-4AAD-AE6D-ABAEB644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800" dirty="0" err="1">
                <a:latin typeface="Roboto"/>
              </a:rPr>
              <a:t>Objetivo</a:t>
            </a:r>
            <a:r>
              <a:rPr lang="en-IE" sz="4800" dirty="0">
                <a:latin typeface="Roboto"/>
              </a:rPr>
              <a:t>: </a:t>
            </a:r>
            <a:r>
              <a:rPr lang="es-ES" sz="4800" dirty="0">
                <a:latin typeface="Roboto"/>
              </a:rPr>
              <a:t>Su objetivo era sistematizar las estrategias de los terapeutas eficaces clínicamente, para poder aprenderlas y reproducirlas en otros contextos. (Milton Erickson, Virginia Satir, Fritz Perls)</a:t>
            </a:r>
            <a:endParaRPr lang="en-IE" sz="48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CDE0F-71A1-4A89-9AFD-1D2C79C70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74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AE89-49E3-4927-B197-6A86045A1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170" y="3432537"/>
            <a:ext cx="10515600" cy="2852737"/>
          </a:xfrm>
        </p:spPr>
        <p:txBody>
          <a:bodyPr/>
          <a:lstStyle/>
          <a:p>
            <a:r>
              <a:rPr lang="en-IE" sz="4800" dirty="0">
                <a:latin typeface="Roboto"/>
              </a:rPr>
              <a:t>El </a:t>
            </a:r>
            <a:r>
              <a:rPr lang="en-IE" sz="4800" dirty="0" err="1">
                <a:latin typeface="Roboto"/>
              </a:rPr>
              <a:t>estado</a:t>
            </a:r>
            <a:r>
              <a:rPr lang="en-IE" sz="4800" dirty="0">
                <a:latin typeface="Roboto"/>
              </a:rPr>
              <a:t> mental/</a:t>
            </a:r>
            <a:r>
              <a:rPr lang="en-IE" sz="4800" dirty="0" err="1">
                <a:latin typeface="Roboto"/>
              </a:rPr>
              <a:t>emocional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determina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comportamiento</a:t>
            </a:r>
            <a:br>
              <a:rPr lang="en-IE" sz="4800" dirty="0">
                <a:latin typeface="Roboto"/>
              </a:rPr>
            </a:br>
            <a:br>
              <a:rPr lang="en-IE" sz="4800" dirty="0">
                <a:latin typeface="Roboto"/>
              </a:rPr>
            </a:br>
            <a:r>
              <a:rPr lang="es-ES" sz="4800" dirty="0">
                <a:latin typeface="Roboto"/>
              </a:rPr>
              <a:t>¿</a:t>
            </a:r>
            <a:r>
              <a:rPr lang="en-IE" sz="4800" dirty="0">
                <a:latin typeface="Roboto"/>
              </a:rPr>
              <a:t>Como </a:t>
            </a:r>
            <a:r>
              <a:rPr lang="en-IE" sz="4800" dirty="0" err="1">
                <a:latin typeface="Roboto"/>
              </a:rPr>
              <a:t>cambiar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estado</a:t>
            </a:r>
            <a:r>
              <a:rPr lang="en-IE" sz="4800" dirty="0">
                <a:latin typeface="Roboto"/>
              </a:rPr>
              <a:t>? </a:t>
            </a:r>
            <a:br>
              <a:rPr lang="en-IE" sz="4800" dirty="0">
                <a:latin typeface="Roboto"/>
              </a:rPr>
            </a:br>
            <a:br>
              <a:rPr lang="en-IE" sz="4800" dirty="0">
                <a:latin typeface="Roboto"/>
              </a:rPr>
            </a:br>
            <a:r>
              <a:rPr lang="en-IE" sz="4800" dirty="0" err="1">
                <a:latin typeface="Roboto"/>
              </a:rPr>
              <a:t>Cambiando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fisiología</a:t>
            </a:r>
            <a:r>
              <a:rPr lang="en-IE" sz="4800" dirty="0">
                <a:latin typeface="Roboto"/>
              </a:rPr>
              <a:t> y la </a:t>
            </a:r>
            <a:r>
              <a:rPr lang="en-IE" sz="4800" dirty="0" err="1">
                <a:latin typeface="Roboto"/>
              </a:rPr>
              <a:t>representación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subjetiva</a:t>
            </a:r>
            <a:r>
              <a:rPr lang="en-IE" sz="4800" dirty="0">
                <a:latin typeface="Roboto"/>
              </a:rPr>
              <a:t> de la </a:t>
            </a:r>
            <a:r>
              <a:rPr lang="en-IE" sz="4800" dirty="0" err="1">
                <a:latin typeface="Roboto"/>
              </a:rPr>
              <a:t>experiencia</a:t>
            </a:r>
            <a:r>
              <a:rPr lang="en-IE" sz="4800" dirty="0">
                <a:latin typeface="Roboto"/>
              </a:rPr>
              <a:t> de </a:t>
            </a:r>
            <a:r>
              <a:rPr lang="en-IE" sz="4800" dirty="0" err="1">
                <a:latin typeface="Roboto"/>
              </a:rPr>
              <a:t>cada</a:t>
            </a:r>
            <a:r>
              <a:rPr lang="en-IE" sz="4800" dirty="0">
                <a:latin typeface="Roboto"/>
              </a:rPr>
              <a:t> persona </a:t>
            </a:r>
            <a:br>
              <a:rPr lang="en-IE" sz="4800" dirty="0">
                <a:latin typeface="Roboto"/>
              </a:rPr>
            </a:br>
            <a:r>
              <a:rPr lang="en-IE" sz="2800" dirty="0">
                <a:latin typeface="Roboto"/>
              </a:rPr>
              <a:t>(</a:t>
            </a:r>
            <a:r>
              <a:rPr lang="en-IE" sz="2800" dirty="0" err="1">
                <a:latin typeface="Roboto"/>
              </a:rPr>
              <a:t>foto</a:t>
            </a:r>
            <a:r>
              <a:rPr lang="en-IE" sz="2800" dirty="0">
                <a:latin typeface="Roboto"/>
              </a:rPr>
              <a:t> o </a:t>
            </a:r>
            <a:r>
              <a:rPr lang="en-IE" sz="2800" dirty="0" err="1">
                <a:latin typeface="Roboto"/>
              </a:rPr>
              <a:t>película</a:t>
            </a:r>
            <a:r>
              <a:rPr lang="en-IE" sz="2800" dirty="0">
                <a:latin typeface="Roboto"/>
              </a:rPr>
              <a:t> mental </a:t>
            </a:r>
            <a:r>
              <a:rPr lang="en-IE" sz="2800" dirty="0" err="1">
                <a:latin typeface="Roboto"/>
              </a:rPr>
              <a:t>sobre</a:t>
            </a:r>
            <a:r>
              <a:rPr lang="en-IE" sz="2800" dirty="0">
                <a:latin typeface="Roboto"/>
              </a:rPr>
              <a:t> la </a:t>
            </a:r>
            <a:r>
              <a:rPr lang="en-IE" sz="2800" dirty="0" err="1">
                <a:latin typeface="Roboto"/>
              </a:rPr>
              <a:t>realidad</a:t>
            </a:r>
            <a:r>
              <a:rPr lang="en-IE" sz="28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99C4D9-75ED-4DAC-A219-1F581C004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1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05D8-D385-4072-BCDE-FB875E54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542" y="2127749"/>
            <a:ext cx="10515600" cy="2852737"/>
          </a:xfrm>
        </p:spPr>
        <p:txBody>
          <a:bodyPr/>
          <a:lstStyle/>
          <a:p>
            <a:r>
              <a:rPr lang="es-ES" sz="5400" dirty="0">
                <a:latin typeface="Roboto"/>
              </a:rPr>
              <a:t>La memoria no es fija, va cambiando y se puede modificar, así como las emociones asociadas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67C62D-A1A0-4BC4-93AE-24E3E86AD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58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4D4E4-3095-4903-A894-2F7FF33ED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193" y="3393350"/>
            <a:ext cx="10515600" cy="2852737"/>
          </a:xfrm>
        </p:spPr>
        <p:txBody>
          <a:bodyPr/>
          <a:lstStyle/>
          <a:p>
            <a:r>
              <a:rPr lang="en-IE" sz="5400" dirty="0">
                <a:latin typeface="Roboto"/>
              </a:rPr>
              <a:t>Sistema </a:t>
            </a:r>
            <a:r>
              <a:rPr lang="en-IE" sz="5400" dirty="0" err="1">
                <a:latin typeface="Roboto"/>
              </a:rPr>
              <a:t>Representacional</a:t>
            </a:r>
            <a:r>
              <a:rPr lang="en-IE" sz="5400" dirty="0">
                <a:latin typeface="Roboto"/>
              </a:rPr>
              <a:t> de </a:t>
            </a:r>
            <a:r>
              <a:rPr lang="en-IE" sz="5400" dirty="0" err="1">
                <a:latin typeface="Roboto"/>
              </a:rPr>
              <a:t>nuestra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realidad</a:t>
            </a:r>
            <a:r>
              <a:rPr lang="en-IE" sz="5400" dirty="0">
                <a:latin typeface="Roboto"/>
              </a:rPr>
              <a:t> (V.A.K.O.G)</a:t>
            </a:r>
            <a:br>
              <a:rPr lang="en-IE" sz="5400" dirty="0">
                <a:latin typeface="Roboto"/>
              </a:rPr>
            </a:b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Visual</a:t>
            </a:r>
            <a:br>
              <a:rPr lang="en-IE" sz="5400" dirty="0">
                <a:latin typeface="Roboto"/>
              </a:rPr>
            </a:br>
            <a:r>
              <a:rPr lang="en-IE" sz="5400" dirty="0" err="1">
                <a:latin typeface="Roboto"/>
              </a:rPr>
              <a:t>Auditivo</a:t>
            </a:r>
            <a:br>
              <a:rPr lang="en-IE" sz="5400" dirty="0">
                <a:latin typeface="Roboto"/>
              </a:rPr>
            </a:br>
            <a:r>
              <a:rPr lang="en-IE" sz="5400" dirty="0" err="1">
                <a:latin typeface="Roboto"/>
              </a:rPr>
              <a:t>Kinestésico</a:t>
            </a:r>
            <a:br>
              <a:rPr lang="en-IE" sz="5400" dirty="0">
                <a:latin typeface="Roboto"/>
              </a:rPr>
            </a:br>
            <a:r>
              <a:rPr lang="en-IE" sz="5400" dirty="0" err="1">
                <a:latin typeface="Roboto"/>
              </a:rPr>
              <a:t>Olfativo</a:t>
            </a: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Gusto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FCFE9F-0347-46E2-89E1-DF9E18AEF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110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12146</TotalTime>
  <Words>1474</Words>
  <Application>Microsoft Office PowerPoint</Application>
  <PresentationFormat>Widescreen</PresentationFormat>
  <Paragraphs>48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Roboto</vt:lpstr>
      <vt:lpstr>Tema de Office</vt:lpstr>
      <vt:lpstr>PowerPoint Presentation</vt:lpstr>
      <vt:lpstr>La base de la PNL es: El estudio de la estructura de la experiencia subjetiva</vt:lpstr>
      <vt:lpstr>“Si una persona puede hacer algo, puede ser modelado y transferido a otras y cualquier persona puede aprender a hacerlo”</vt:lpstr>
      <vt:lpstr>Programación: Forma de Organizar Ideas y acciones en la mente (nuestros programas)  Neuro: Proceso neurológico a través de los sentidos  Linguística: Comunicación (verbal y no verbal)</vt:lpstr>
      <vt:lpstr>Origen PNL: Nace en los años 70 </vt:lpstr>
      <vt:lpstr>Objetivo: Su objetivo era sistematizar las estrategias de los terapeutas eficaces clínicamente, para poder aprenderlas y reproducirlas en otros contextos. (Milton Erickson, Virginia Satir, Fritz Perls)</vt:lpstr>
      <vt:lpstr>El estado mental/emocional determina comportamiento  ¿Como cambiar estado?   Cambiando fisiología y la representación subjetiva de la experiencia de cada persona  (foto o película mental sobre la realidad)</vt:lpstr>
      <vt:lpstr>La memoria no es fija, va cambiando y se puede modificar, así como las emociones asociadas</vt:lpstr>
      <vt:lpstr>Sistema Representacional de nuestra realidad (V.A.K.O.G)  Visual Auditivo Kinestésico Olfativo Gusto</vt:lpstr>
      <vt:lpstr>Submodalidades (Ejemplos):</vt:lpstr>
      <vt:lpstr>Anclajes</vt:lpstr>
      <vt:lpstr>Anclajes: Proceso por el que un estímulo (interno o externo) activa una respuesta (Pavlov)  - “Cuando X ocurre, me siento Y “ Ej.: “Cuando veo a mi perro, me siento tranquilo”  - “Cuando X ocurre, la persona hace/siente Y”</vt:lpstr>
      <vt:lpstr>Encadenamiento de Anclajes: Crear un anclaje positivo más potente a través de fortalecer las emociones positivas</vt:lpstr>
      <vt:lpstr>Colapsar anclajes  (cortocircuito neuronal)</vt:lpstr>
      <vt:lpstr>Pasos: 1- Acceder al estado deseado (anclar +) 2- Interrumpir el estado 3- Pensar en aquél estado/situación que se desea cambiar (anclar -) 4- Interrumpir el estado 5- Comprobar los dos anclajes (con interrupción entre cada uno) 6- Integrar/Colapsar anclajes (Activar anclaje – e inmediatamente el anclaje +) Nota que sucede cuando llevas el recurso + a la situación deseada 7- Romper el estado y comprobar de nuevo que el recurso está disponible 8 – Imagina esa situación en el futuro con el recurso deseado</vt:lpstr>
      <vt:lpstr>Asociado  (a través de tus propios ojos)  vs.   Disociado  (como tercera persona)</vt:lpstr>
      <vt:lpstr>La Fórmula Clave (Meta Pattern)</vt:lpstr>
      <vt:lpstr>La Fórmula Clave (Meta Pattern)  1- Calibrar la  situación a cambiar (Entre 0 y 10) 2- Asociar la persona al momento/problema (Elicitar/Alertar) 3- Cambiar el estado ( ¿Cómo te gustartía sentirte?) (Disociar del problema o cambiar estado) 4- Asociarse la persona a los recursos que necesita (buscar recursos) 5- Asociar los recursos que necesita al momento problema o donde los necesita 6- Asociar los recursos al futuro</vt:lpstr>
      <vt:lpstr>Comunicación entre partes subconscientes (intención positiva) (con o sin contenido)   –Reencuadre en 6 Pasos (PNL)</vt:lpstr>
      <vt:lpstr>Pasos: 0- Establecer rapport 1- Identifica el comportamiento que quiere ser cambiado (“Quiero X, pero algo me lo impide”) 2- Establece comunicación con la parte responsable del comportamiento 3- Separa la intención positiva del comportamiento 4- Pregunta a la parte creativa, generar nuevas formas alternativas que satisfagan la intención positive 5- Preguntar a la parte responsable de ese comportamiento, si está de acuerdo en utilizar las nuevas alternativas 6- Preguntar si hay alguna parte que rechaza este acuerdo  7- Integrar el nuevo acuerdo entre partes 8- Puente al futuro de las nuevas alternativas</vt:lpstr>
      <vt:lpstr>Versión resumida: Reencuadre en 3 Pasos (PNL) 1- Descubre la intención positiva de la parte responsable del comportamiento no deseado 2- Crea alternativas que cumplan la función de esa intención positiva de forma diferente y más saludable/útil 3- Imagina el futuro con esa nueva alternativa  Nota lo que es diferente</vt:lpstr>
      <vt:lpstr>Unión entre partes subconscientes  (visual squash) (PNL) </vt:lpstr>
      <vt:lpstr>Descanso 10 minutos</vt:lpstr>
      <vt:lpstr>Mirada A Través De Ojos De Amor</vt:lpstr>
      <vt:lpstr>PASOS 1- Imaginarte como un autor o director (disociar) 2- Haz que la persona imagine a alguien que le quiere o que siente amor y respeto por ella 3- Flotar dentro del cuerpo de esa persona y mirar a través de esos ojos de amor/respeto/admiración (Asociado) 4- Mirarse a sí mismo en frente a través de los ojos de amor de la otra persona 5- Crear anclaje y volver a su propio cuerpo manteniendo ese anclaje 6- Mírate en un Espejo mientras mantienes ese anclaje o emoción positive de amor 7- Puente al futuro y Orden Post hipnótica</vt:lpstr>
      <vt:lpstr>La Rueda Giratoria (“Spinning Wheel”)</vt:lpstr>
      <vt:lpstr>PASOS  1- Calibrar la sensación a cambiar entre 0-10 (Identificar contexto – qué y cuándo sucede) 2- Localizar posición en el cuerpo, color, textura, forma y movimiento giratorio (asociación mental -) 3- Sacar del cuerpo en frente de tí 4- Cambiar el movimiento giratorio al contrario, el color, forma…(asociación mental positiva) 5- Qué es diferente ahora? Entre el 0 y el 10? 6- Reto (mientras tienes esa nueva sensación, intentas traer la Antigua sensación y es imposible) 7- Repetir si es necesario hasta que la calibración se reduzca a un número acceptable por la persona 8-Puente al futuro</vt:lpstr>
      <vt:lpstr>Modelo Rápido Para Fobias</vt:lpstr>
      <vt:lpstr>PASOS  1- Alertar el estado no deseado y darle una puntuación entre el 0 y el 10. “Piensa o imagina esa situación que te da miedo, y dime que puntuación tiene, siendo 10 la más extrema y siendo 1 la más cómoda.  2- Crear una imagen mental de una sala de cine con una pantalla gigante. En la pantalla debe haber una imagen en blanco y negro de la persona en el momento justo antes de que suceda el momento de miedo o pánico 3- Imaginar mentalmente que sale de su cuerpo y se traslada flotando hacia la sala de proyección del cine (puedes imaginar que hay un cristal en la sala de proyección y que puedes ver la imagen tuya sentada en la sala de cine y puedes ver la pantalla de cine en frente tuya)  4- Ver la película del momento traumático desde el momento en que no ha sucedido nada. Pasar por el momento traumático y parar la imagen cuando ya ha pasado todo y vuelve a estar segura. (modo disociado, observar desde la sala de proyección)  5- Saltar dentro de la pantalla y tomar el rol del actor o actriz de la película. En este momento vamos a hacer que se imagine la misma película hacia atrás muy rápidamente. Se hará en 2 o 3 segundos. Se cambia el color de la imagen, se pone música divertida o se procura sacar una sonrisa del cliente. (modo asociado, ver desde sus propios ojos)  6- Repetir el paso 5, tres o cuatro veces  7- CAMBIO DE ESTADO MENTAL (Hacer una pregunta al azar o imaginar que la pantalla se queda en blanco o abrir/cerrar los ojos  8- Testear cómo se siente. “Piensa en esa situación que te creías que te daba miedo y dime que es diferente ahora. ¿Entre 1 y 10, que puntuación le das ahora?)  9- Si aún tiene una puntuación alta, repetir el paso 5 hasta que la puntuación de la sensación de miedo sea mucho más manejable o se haya reducido considerablemente a 1 o 2</vt:lpstr>
      <vt:lpstr>Blow Out Compulsion  (Apagar Compulsiones)</vt:lpstr>
      <vt:lpstr>- Si puede incrementar la compulsión, puede reducirla también (comida/dolor)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Ivan Lentijo Fernandez</dc:creator>
  <cp:lastModifiedBy>Ivan Lentijo Fernandez</cp:lastModifiedBy>
  <cp:revision>430</cp:revision>
  <cp:lastPrinted>2019-10-02T08:54:55Z</cp:lastPrinted>
  <dcterms:modified xsi:type="dcterms:W3CDTF">2022-09-28T15:21:32Z</dcterms:modified>
</cp:coreProperties>
</file>